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256" r:id="rId2"/>
    <p:sldId id="298"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31" r:id="rId68"/>
    <p:sldId id="432" r:id="rId69"/>
    <p:sldId id="265" r:id="rId70"/>
  </p:sldIdLst>
  <p:sldSz cx="12204700" cy="6859588"/>
  <p:notesSz cx="9144000" cy="6858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544662" algn="l" rtl="0" fontAlgn="base">
      <a:spcBef>
        <a:spcPct val="0"/>
      </a:spcBef>
      <a:spcAft>
        <a:spcPct val="0"/>
      </a:spcAft>
      <a:defRPr kern="1200">
        <a:solidFill>
          <a:schemeClr val="tx1"/>
        </a:solidFill>
        <a:latin typeface="Arial" charset="0"/>
        <a:ea typeface="宋体" pitchFamily="2" charset="-122"/>
        <a:cs typeface="+mn-cs"/>
      </a:defRPr>
    </a:lvl2pPr>
    <a:lvl3pPr marL="1089325" algn="l" rtl="0" fontAlgn="base">
      <a:spcBef>
        <a:spcPct val="0"/>
      </a:spcBef>
      <a:spcAft>
        <a:spcPct val="0"/>
      </a:spcAft>
      <a:defRPr kern="1200">
        <a:solidFill>
          <a:schemeClr val="tx1"/>
        </a:solidFill>
        <a:latin typeface="Arial" charset="0"/>
        <a:ea typeface="宋体" pitchFamily="2" charset="-122"/>
        <a:cs typeface="+mn-cs"/>
      </a:defRPr>
    </a:lvl3pPr>
    <a:lvl4pPr marL="1633987" algn="l" rtl="0" fontAlgn="base">
      <a:spcBef>
        <a:spcPct val="0"/>
      </a:spcBef>
      <a:spcAft>
        <a:spcPct val="0"/>
      </a:spcAft>
      <a:defRPr kern="1200">
        <a:solidFill>
          <a:schemeClr val="tx1"/>
        </a:solidFill>
        <a:latin typeface="Arial" charset="0"/>
        <a:ea typeface="宋体" pitchFamily="2" charset="-122"/>
        <a:cs typeface="+mn-cs"/>
      </a:defRPr>
    </a:lvl4pPr>
    <a:lvl5pPr marL="2178649" algn="l" rtl="0" fontAlgn="base">
      <a:spcBef>
        <a:spcPct val="0"/>
      </a:spcBef>
      <a:spcAft>
        <a:spcPct val="0"/>
      </a:spcAft>
      <a:defRPr kern="1200">
        <a:solidFill>
          <a:schemeClr val="tx1"/>
        </a:solidFill>
        <a:latin typeface="Arial" charset="0"/>
        <a:ea typeface="宋体" pitchFamily="2" charset="-122"/>
        <a:cs typeface="+mn-cs"/>
      </a:defRPr>
    </a:lvl5pPr>
    <a:lvl6pPr marL="2723312" algn="l" defTabSz="1089325" rtl="0" eaLnBrk="1" latinLnBrk="0" hangingPunct="1">
      <a:defRPr kern="1200">
        <a:solidFill>
          <a:schemeClr val="tx1"/>
        </a:solidFill>
        <a:latin typeface="Arial" charset="0"/>
        <a:ea typeface="宋体" pitchFamily="2" charset="-122"/>
        <a:cs typeface="+mn-cs"/>
      </a:defRPr>
    </a:lvl6pPr>
    <a:lvl7pPr marL="3267974" algn="l" defTabSz="1089325" rtl="0" eaLnBrk="1" latinLnBrk="0" hangingPunct="1">
      <a:defRPr kern="1200">
        <a:solidFill>
          <a:schemeClr val="tx1"/>
        </a:solidFill>
        <a:latin typeface="Arial" charset="0"/>
        <a:ea typeface="宋体" pitchFamily="2" charset="-122"/>
        <a:cs typeface="+mn-cs"/>
      </a:defRPr>
    </a:lvl7pPr>
    <a:lvl8pPr marL="3812637" algn="l" defTabSz="1089325" rtl="0" eaLnBrk="1" latinLnBrk="0" hangingPunct="1">
      <a:defRPr kern="1200">
        <a:solidFill>
          <a:schemeClr val="tx1"/>
        </a:solidFill>
        <a:latin typeface="Arial" charset="0"/>
        <a:ea typeface="宋体" pitchFamily="2" charset="-122"/>
        <a:cs typeface="+mn-cs"/>
      </a:defRPr>
    </a:lvl8pPr>
    <a:lvl9pPr marL="4357299" algn="l" defTabSz="1089325"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3" autoAdjust="0"/>
    <p:restoredTop sz="72877" autoAdjust="0"/>
  </p:normalViewPr>
  <p:slideViewPr>
    <p:cSldViewPr>
      <p:cViewPr varScale="1">
        <p:scale>
          <a:sx n="70" d="100"/>
          <a:sy n="70" d="100"/>
        </p:scale>
        <p:origin x="-984" y="-77"/>
      </p:cViewPr>
      <p:guideLst>
        <p:guide orient="horz" pos="2161"/>
        <p:guide pos="3844"/>
      </p:guideLst>
    </p:cSldViewPr>
  </p:slideViewPr>
  <p:notesTextViewPr>
    <p:cViewPr>
      <p:scale>
        <a:sx n="100" d="100"/>
        <a:sy n="100" d="100"/>
      </p:scale>
      <p:origin x="0" y="0"/>
    </p:cViewPr>
  </p:notesTextViewPr>
  <p:notesViewPr>
    <p:cSldViewPr>
      <p:cViewPr varScale="1">
        <p:scale>
          <a:sx n="85" d="100"/>
          <a:sy n="85" d="100"/>
        </p:scale>
        <p:origin x="-1522"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60E44AF-0D8D-4B66-BECC-4D5B9292E151}" type="datetimeFigureOut">
              <a:rPr lang="zh-CN" altLang="en-US"/>
              <a:pPr>
                <a:defRPr/>
              </a:pPr>
              <a:t>2017/12/4 Monday</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3C35A87-E971-49BF-8F02-A5CE2B85C743}" type="slidenum">
              <a:rPr lang="zh-CN" altLang="en-US"/>
              <a:pPr>
                <a:defRPr/>
              </a:pPr>
              <a:t>‹#›</a:t>
            </a:fld>
            <a:endParaRPr lang="zh-CN" altLang="en-US"/>
          </a:p>
        </p:txBody>
      </p:sp>
    </p:spTree>
    <p:extLst>
      <p:ext uri="{BB962C8B-B14F-4D97-AF65-F5344CB8AC3E}">
        <p14:creationId xmlns:p14="http://schemas.microsoft.com/office/powerpoint/2010/main" val="17902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7119A08-1D2F-470C-8FD3-E69459F4B57D}" type="datetimeFigureOut">
              <a:rPr lang="zh-CN" altLang="en-US"/>
              <a:pPr>
                <a:defRPr/>
              </a:pPr>
              <a:t>2017/12/4 Monday</a:t>
            </a:fld>
            <a:endParaRPr lang="zh-CN" altLang="en-US"/>
          </a:p>
        </p:txBody>
      </p:sp>
      <p:sp>
        <p:nvSpPr>
          <p:cNvPr id="4" name="幻灯片图像占位符 3"/>
          <p:cNvSpPr>
            <a:spLocks noGrp="1" noRot="1" noChangeAspect="1"/>
          </p:cNvSpPr>
          <p:nvPr>
            <p:ph type="sldImg" idx="2"/>
          </p:nvPr>
        </p:nvSpPr>
        <p:spPr>
          <a:xfrm>
            <a:off x="2284413" y="514350"/>
            <a:ext cx="4575175"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004EB-C740-4F3D-A864-243FCB14D11E}" type="slidenum">
              <a:rPr lang="zh-CN" altLang="en-US"/>
              <a:pPr>
                <a:defRPr/>
              </a:pPr>
              <a:t>‹#›</a:t>
            </a:fld>
            <a:endParaRPr lang="zh-CN" altLang="en-US"/>
          </a:p>
        </p:txBody>
      </p:sp>
    </p:spTree>
    <p:extLst>
      <p:ext uri="{BB962C8B-B14F-4D97-AF65-F5344CB8AC3E}">
        <p14:creationId xmlns:p14="http://schemas.microsoft.com/office/powerpoint/2010/main" val="1757593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44662" algn="l" rtl="0" eaLnBrk="0" fontAlgn="base" hangingPunct="0">
      <a:spcBef>
        <a:spcPct val="30000"/>
      </a:spcBef>
      <a:spcAft>
        <a:spcPct val="0"/>
      </a:spcAft>
      <a:defRPr sz="1400" kern="1200">
        <a:solidFill>
          <a:schemeClr val="tx1"/>
        </a:solidFill>
        <a:latin typeface="+mn-lt"/>
        <a:ea typeface="+mn-ea"/>
        <a:cs typeface="+mn-cs"/>
      </a:defRPr>
    </a:lvl2pPr>
    <a:lvl3pPr marL="1089325" algn="l" rtl="0" eaLnBrk="0" fontAlgn="base" hangingPunct="0">
      <a:spcBef>
        <a:spcPct val="30000"/>
      </a:spcBef>
      <a:spcAft>
        <a:spcPct val="0"/>
      </a:spcAft>
      <a:defRPr sz="1400" kern="1200">
        <a:solidFill>
          <a:schemeClr val="tx1"/>
        </a:solidFill>
        <a:latin typeface="+mn-lt"/>
        <a:ea typeface="+mn-ea"/>
        <a:cs typeface="+mn-cs"/>
      </a:defRPr>
    </a:lvl3pPr>
    <a:lvl4pPr marL="1633987" algn="l" rtl="0" eaLnBrk="0" fontAlgn="base" hangingPunct="0">
      <a:spcBef>
        <a:spcPct val="30000"/>
      </a:spcBef>
      <a:spcAft>
        <a:spcPct val="0"/>
      </a:spcAft>
      <a:defRPr sz="1400" kern="1200">
        <a:solidFill>
          <a:schemeClr val="tx1"/>
        </a:solidFill>
        <a:latin typeface="+mn-lt"/>
        <a:ea typeface="+mn-ea"/>
        <a:cs typeface="+mn-cs"/>
      </a:defRPr>
    </a:lvl4pPr>
    <a:lvl5pPr marL="2178649" algn="l" rtl="0" eaLnBrk="0" fontAlgn="base" hangingPunct="0">
      <a:spcBef>
        <a:spcPct val="30000"/>
      </a:spcBef>
      <a:spcAft>
        <a:spcPct val="0"/>
      </a:spcAft>
      <a:defRPr sz="1400" kern="1200">
        <a:solidFill>
          <a:schemeClr val="tx1"/>
        </a:solidFill>
        <a:latin typeface="+mn-lt"/>
        <a:ea typeface="+mn-ea"/>
        <a:cs typeface="+mn-cs"/>
      </a:defRPr>
    </a:lvl5pPr>
    <a:lvl6pPr marL="2723312" algn="l" defTabSz="1089325" rtl="0" eaLnBrk="1" latinLnBrk="0" hangingPunct="1">
      <a:defRPr sz="1400" kern="1200">
        <a:solidFill>
          <a:schemeClr val="tx1"/>
        </a:solidFill>
        <a:latin typeface="+mn-lt"/>
        <a:ea typeface="+mn-ea"/>
        <a:cs typeface="+mn-cs"/>
      </a:defRPr>
    </a:lvl6pPr>
    <a:lvl7pPr marL="3267974" algn="l" defTabSz="1089325" rtl="0" eaLnBrk="1" latinLnBrk="0" hangingPunct="1">
      <a:defRPr sz="1400" kern="1200">
        <a:solidFill>
          <a:schemeClr val="tx1"/>
        </a:solidFill>
        <a:latin typeface="+mn-lt"/>
        <a:ea typeface="+mn-ea"/>
        <a:cs typeface="+mn-cs"/>
      </a:defRPr>
    </a:lvl7pPr>
    <a:lvl8pPr marL="3812637" algn="l" defTabSz="1089325" rtl="0" eaLnBrk="1" latinLnBrk="0" hangingPunct="1">
      <a:defRPr sz="1400" kern="1200">
        <a:solidFill>
          <a:schemeClr val="tx1"/>
        </a:solidFill>
        <a:latin typeface="+mn-lt"/>
        <a:ea typeface="+mn-ea"/>
        <a:cs typeface="+mn-cs"/>
      </a:defRPr>
    </a:lvl8pPr>
    <a:lvl9pPr marL="4357299" algn="l" defTabSz="10893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a:t>
            </a:fld>
            <a:endParaRPr lang="zh-CN" altLang="en-US"/>
          </a:p>
        </p:txBody>
      </p:sp>
    </p:spTree>
    <p:extLst>
      <p:ext uri="{BB962C8B-B14F-4D97-AF65-F5344CB8AC3E}">
        <p14:creationId xmlns:p14="http://schemas.microsoft.com/office/powerpoint/2010/main" val="7266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2</a:t>
            </a:fld>
            <a:endParaRPr lang="zh-CN" altLang="en-US"/>
          </a:p>
        </p:txBody>
      </p:sp>
    </p:spTree>
    <p:extLst>
      <p:ext uri="{BB962C8B-B14F-4D97-AF65-F5344CB8AC3E}">
        <p14:creationId xmlns:p14="http://schemas.microsoft.com/office/powerpoint/2010/main" val="257622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06004EB-C740-4F3D-A864-243FCB14D11E}" type="slidenum">
              <a:rPr lang="zh-CN" altLang="en-US" smtClean="0"/>
              <a:pPr>
                <a:defRPr/>
              </a:pPr>
              <a:t>12</a:t>
            </a:fld>
            <a:endParaRPr lang="zh-CN" altLang="en-US"/>
          </a:p>
        </p:txBody>
      </p:sp>
    </p:spTree>
    <p:extLst>
      <p:ext uri="{BB962C8B-B14F-4D97-AF65-F5344CB8AC3E}">
        <p14:creationId xmlns:p14="http://schemas.microsoft.com/office/powerpoint/2010/main" val="2139009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4" name="页脚占位符 4"/>
          <p:cNvSpPr txBox="1">
            <a:spLocks/>
          </p:cNvSpPr>
          <p:nvPr userDrawn="1"/>
        </p:nvSpPr>
        <p:spPr>
          <a:xfrm>
            <a:off x="239599" y="6434041"/>
            <a:ext cx="4228870"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200" b="0" i="0" kern="1200" dirty="0" smtClean="0">
                <a:solidFill>
                  <a:schemeClr val="tx1">
                    <a:tint val="75000"/>
                  </a:schemeClr>
                </a:solidFill>
                <a:effectLst/>
                <a:latin typeface="微软雅黑" pitchFamily="34" charset="-122"/>
                <a:ea typeface="微软雅黑" pitchFamily="34" charset="-122"/>
                <a:cs typeface="+mn-cs"/>
              </a:rPr>
              <a:t>深入浅出设计模式 讲师 </a:t>
            </a:r>
            <a:r>
              <a:rPr lang="zh-CN" altLang="en-US" sz="1300" baseline="0" dirty="0" smtClean="0">
                <a:latin typeface="微软雅黑" pitchFamily="34" charset="-122"/>
                <a:ea typeface="微软雅黑" pitchFamily="34" charset="-122"/>
                <a:cs typeface="Arial Unicode MS" pitchFamily="34" charset="-122"/>
              </a:rPr>
              <a:t>葛一鸣</a:t>
            </a:r>
            <a:endParaRPr lang="en-US" altLang="zh-CN" sz="1300" baseline="0" dirty="0" smtClean="0">
              <a:latin typeface="微软雅黑" pitchFamily="34" charset="-122"/>
              <a:ea typeface="微软雅黑" pitchFamily="34" charset="-122"/>
              <a:cs typeface="Arial Unicode MS" pitchFamily="34" charset="-122"/>
            </a:endParaRPr>
          </a:p>
          <a:p>
            <a:pPr algn="l" fontAlgn="auto">
              <a:spcBef>
                <a:spcPts val="0"/>
              </a:spcBef>
              <a:spcAft>
                <a:spcPts val="0"/>
              </a:spcAft>
              <a:defRPr/>
            </a:pPr>
            <a:r>
              <a:rPr lang="zh-CN" altLang="en-US" sz="1300" baseline="0" dirty="0" smtClean="0">
                <a:latin typeface="微软雅黑" pitchFamily="34" charset="-122"/>
                <a:ea typeface="微软雅黑" pitchFamily="34" charset="-122"/>
                <a:cs typeface="Arial Unicode MS" pitchFamily="34" charset="-122"/>
              </a:rPr>
              <a:t>主页 </a:t>
            </a:r>
            <a:r>
              <a:rPr lang="en-US" altLang="zh-CN" sz="1300" baseline="0" dirty="0" smtClean="0">
                <a:latin typeface="微软雅黑" pitchFamily="34" charset="-122"/>
                <a:ea typeface="微软雅黑" pitchFamily="34" charset="-122"/>
                <a:cs typeface="Arial Unicode MS" pitchFamily="34" charset="-122"/>
              </a:rPr>
              <a:t>http://www.uucode.net</a:t>
            </a:r>
            <a:endParaRPr lang="zh-CN" altLang="en-US" sz="1300" dirty="0">
              <a:latin typeface="微软雅黑" pitchFamily="34" charset="-122"/>
              <a:ea typeface="微软雅黑" pitchFamily="34" charset="-122"/>
              <a:cs typeface="Arial Unicode MS" pitchFamily="34" charset="-122"/>
            </a:endParaRPr>
          </a:p>
        </p:txBody>
      </p:sp>
      <p:grpSp>
        <p:nvGrpSpPr>
          <p:cNvPr id="5" name="组合 19"/>
          <p:cNvGrpSpPr>
            <a:grpSpLocks/>
          </p:cNvGrpSpPr>
          <p:nvPr userDrawn="1"/>
        </p:nvGrpSpPr>
        <p:grpSpPr bwMode="auto">
          <a:xfrm>
            <a:off x="0" y="6238758"/>
            <a:ext cx="12204700" cy="273832"/>
            <a:chOff x="0" y="6237927"/>
            <a:chExt cx="9144000" cy="272911"/>
          </a:xfrm>
        </p:grpSpPr>
        <p:cxnSp>
          <p:nvCxnSpPr>
            <p:cNvPr id="6" name="直接连接符 5"/>
            <p:cNvCxnSpPr>
              <a:endCxn id="7" idx="1"/>
            </p:cNvCxnSpPr>
            <p:nvPr userDrawn="1"/>
          </p:nvCxnSpPr>
          <p:spPr>
            <a:xfrm flipV="1">
              <a:off x="0" y="6374383"/>
              <a:ext cx="32758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8" name="直接连接符 7"/>
            <p:cNvCxnSpPr>
              <a:stCxn id="7" idx="3"/>
            </p:cNvCxnSpPr>
            <p:nvPr userDrawn="1"/>
          </p:nvCxnSpPr>
          <p:spPr>
            <a:xfrm>
              <a:off x="5826944" y="6374383"/>
              <a:ext cx="3317056" cy="7109"/>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7" name="矩形 6"/>
            <p:cNvSpPr/>
            <p:nvPr userDrawn="1"/>
          </p:nvSpPr>
          <p:spPr>
            <a:xfrm>
              <a:off x="3275856" y="6237927"/>
              <a:ext cx="2551088" cy="272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grpSp>
      <p:sp>
        <p:nvSpPr>
          <p:cNvPr id="2" name="标题 1"/>
          <p:cNvSpPr>
            <a:spLocks noGrp="1"/>
          </p:cNvSpPr>
          <p:nvPr>
            <p:ph type="ctrTitle"/>
          </p:nvPr>
        </p:nvSpPr>
        <p:spPr>
          <a:xfrm>
            <a:off x="915353" y="2929613"/>
            <a:ext cx="10373995" cy="928910"/>
          </a:xfrm>
        </p:spPr>
        <p:txBody>
          <a:bodyPr>
            <a:normAutofit/>
          </a:bodyPr>
          <a:lstStyle>
            <a:lvl1pPr algn="l">
              <a:defRPr sz="43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15353" y="3887100"/>
            <a:ext cx="8543290" cy="685967"/>
          </a:xfrm>
        </p:spPr>
        <p:txBody>
          <a:bodyPr anchor="ctr">
            <a:normAutofit/>
          </a:bodyPr>
          <a:lstStyle>
            <a:lvl1pPr marL="0" indent="0" algn="l">
              <a:buNone/>
              <a:defRPr sz="1700" b="1">
                <a:solidFill>
                  <a:schemeClr val="tx1">
                    <a:tint val="75000"/>
                  </a:schemeClr>
                </a:solidFill>
                <a:latin typeface="+mn-ea"/>
                <a:ea typeface="+mn-ea"/>
                <a:sym typeface="Wingdings" pitchFamily="2" charset="2"/>
              </a:defRPr>
            </a:lvl1pPr>
            <a:lvl2pPr marL="544662" indent="0" algn="ctr">
              <a:buNone/>
              <a:defRPr>
                <a:solidFill>
                  <a:schemeClr val="tx1">
                    <a:tint val="75000"/>
                  </a:schemeClr>
                </a:solidFill>
              </a:defRPr>
            </a:lvl2pPr>
            <a:lvl3pPr marL="1089325" indent="0" algn="ctr">
              <a:buNone/>
              <a:defRPr>
                <a:solidFill>
                  <a:schemeClr val="tx1">
                    <a:tint val="75000"/>
                  </a:schemeClr>
                </a:solidFill>
              </a:defRPr>
            </a:lvl3pPr>
            <a:lvl4pPr marL="1633987" indent="0" algn="ctr">
              <a:buNone/>
              <a:defRPr>
                <a:solidFill>
                  <a:schemeClr val="tx1">
                    <a:tint val="75000"/>
                  </a:schemeClr>
                </a:solidFill>
              </a:defRPr>
            </a:lvl4pPr>
            <a:lvl5pPr marL="2178649" indent="0" algn="ctr">
              <a:buNone/>
              <a:defRPr>
                <a:solidFill>
                  <a:schemeClr val="tx1">
                    <a:tint val="75000"/>
                  </a:schemeClr>
                </a:solidFill>
              </a:defRPr>
            </a:lvl5pPr>
            <a:lvl6pPr marL="2723312" indent="0" algn="ctr">
              <a:buNone/>
              <a:defRPr>
                <a:solidFill>
                  <a:schemeClr val="tx1">
                    <a:tint val="75000"/>
                  </a:schemeClr>
                </a:solidFill>
              </a:defRPr>
            </a:lvl6pPr>
            <a:lvl7pPr marL="3267974" indent="0" algn="ctr">
              <a:buNone/>
              <a:defRPr>
                <a:solidFill>
                  <a:schemeClr val="tx1">
                    <a:tint val="75000"/>
                  </a:schemeClr>
                </a:solidFill>
              </a:defRPr>
            </a:lvl7pPr>
            <a:lvl8pPr marL="3812637" indent="0" algn="ctr">
              <a:buNone/>
              <a:defRPr>
                <a:solidFill>
                  <a:schemeClr val="tx1">
                    <a:tint val="75000"/>
                  </a:schemeClr>
                </a:solidFill>
              </a:defRPr>
            </a:lvl8pPr>
            <a:lvl9pPr marL="4357299" indent="0" algn="ctr">
              <a:buNone/>
              <a:defRPr>
                <a:solidFill>
                  <a:schemeClr val="tx1">
                    <a:tint val="75000"/>
                  </a:schemeClr>
                </a:solidFill>
              </a:defRPr>
            </a:lvl9pPr>
          </a:lstStyle>
          <a:p>
            <a:r>
              <a:rPr lang="zh-CN" altLang="en-US" smtClean="0"/>
              <a:t>单击此处编辑母版副标题样式</a:t>
            </a:r>
            <a:endParaRPr lang="en-US" altLang="zh-CN" dirty="0" smtClean="0"/>
          </a:p>
        </p:txBody>
      </p:sp>
      <p:pic>
        <p:nvPicPr>
          <p:cNvPr id="50178" name="Picture 2" descr="炼数成金"/>
          <p:cNvPicPr>
            <a:picLocks noChangeAspect="1" noChangeArrowheads="1"/>
          </p:cNvPicPr>
          <p:nvPr userDrawn="1"/>
        </p:nvPicPr>
        <p:blipFill>
          <a:blip r:embed="rId2" cstate="print"/>
          <a:srcRect/>
          <a:stretch>
            <a:fillRect/>
          </a:stretch>
        </p:blipFill>
        <p:spPr bwMode="auto">
          <a:xfrm>
            <a:off x="629742"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800"/>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buFont typeface="Wingdings" pitchFamily="2" charset="2"/>
              <a:buChar char="n"/>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2" name="矩形 1"/>
          <p:cNvSpPr/>
          <p:nvPr userDrawn="1"/>
        </p:nvSpPr>
        <p:spPr>
          <a:xfrm>
            <a:off x="0" y="3669564"/>
            <a:ext cx="12204700" cy="6018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3" name="矩形 2"/>
          <p:cNvSpPr/>
          <p:nvPr userDrawn="1"/>
        </p:nvSpPr>
        <p:spPr>
          <a:xfrm>
            <a:off x="1129363" y="1703784"/>
            <a:ext cx="652508" cy="611329"/>
          </a:xfrm>
          <a:prstGeom prst="rect">
            <a:avLst/>
          </a:prstGeom>
          <a:solidFill>
            <a:schemeClr val="accent4">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4" name="页脚占位符 4"/>
          <p:cNvSpPr txBox="1">
            <a:spLocks/>
          </p:cNvSpPr>
          <p:nvPr userDrawn="1"/>
        </p:nvSpPr>
        <p:spPr>
          <a:xfrm>
            <a:off x="610235" y="6434041"/>
            <a:ext cx="4443274"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en-US" altLang="zh-CN" sz="1300" dirty="0" smtClean="0">
                <a:latin typeface="Arial Unicode MS" pitchFamily="34" charset="-122"/>
                <a:ea typeface="Arial Unicode MS" pitchFamily="34" charset="-122"/>
                <a:cs typeface="Arial Unicode MS" pitchFamily="34" charset="-122"/>
              </a:rPr>
              <a:t>DATAGURU</a:t>
            </a:r>
            <a:r>
              <a:rPr lang="zh-CN" altLang="en-US" sz="1300" dirty="0" smtClean="0">
                <a:latin typeface="Arial Unicode MS" pitchFamily="34" charset="-122"/>
                <a:ea typeface="Arial Unicode MS" pitchFamily="34" charset="-122"/>
                <a:cs typeface="Arial Unicode MS" pitchFamily="34" charset="-122"/>
              </a:rPr>
              <a:t>专业数据分析网站</a:t>
            </a:r>
            <a:endParaRPr lang="zh-CN" altLang="en-US" sz="1300" dirty="0">
              <a:latin typeface="Arial Unicode MS" pitchFamily="34" charset="-122"/>
              <a:ea typeface="Arial Unicode MS" pitchFamily="34" charset="-122"/>
              <a:cs typeface="Arial Unicode MS" pitchFamily="34" charset="-122"/>
            </a:endParaRPr>
          </a:p>
        </p:txBody>
      </p:sp>
      <p:sp>
        <p:nvSpPr>
          <p:cNvPr id="5" name="矩形 4"/>
          <p:cNvSpPr/>
          <p:nvPr userDrawn="1"/>
        </p:nvSpPr>
        <p:spPr>
          <a:xfrm>
            <a:off x="557734" y="1197546"/>
            <a:ext cx="864096" cy="828867"/>
          </a:xfrm>
          <a:prstGeom prst="rect">
            <a:avLst/>
          </a:prstGeom>
          <a:solidFill>
            <a:schemeClr val="accent4">
              <a:lumMod val="5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sp>
        <p:nvSpPr>
          <p:cNvPr id="6" name="TextBox 5"/>
          <p:cNvSpPr txBox="1"/>
          <p:nvPr userDrawn="1"/>
        </p:nvSpPr>
        <p:spPr>
          <a:xfrm>
            <a:off x="1892153" y="2107102"/>
            <a:ext cx="5339556" cy="1541157"/>
          </a:xfrm>
          <a:prstGeom prst="rect">
            <a:avLst/>
          </a:prstGeom>
          <a:noFill/>
        </p:spPr>
        <p:txBody>
          <a:bodyPr lIns="108932" tIns="54466" rIns="108932" bIns="54466">
            <a:spAutoFit/>
          </a:bodyPr>
          <a:lstStyle/>
          <a:p>
            <a:pPr fontAlgn="auto">
              <a:spcBef>
                <a:spcPts val="0"/>
              </a:spcBef>
              <a:spcAft>
                <a:spcPts val="0"/>
              </a:spcAft>
              <a:defRPr/>
            </a:pPr>
            <a:r>
              <a:rPr lang="en-US" altLang="zh-CN"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rPr>
              <a:t>Thanks</a:t>
            </a:r>
            <a:endParaRPr lang="zh-CN" altLang="en-US" sz="9300" b="1" dirty="0">
              <a:ln w="18000">
                <a:solidFill>
                  <a:schemeClr val="accent2">
                    <a:satMod val="140000"/>
                  </a:schemeClr>
                </a:solidFill>
                <a:prstDash val="solid"/>
                <a:miter lim="800000"/>
              </a:ln>
              <a:solidFill>
                <a:schemeClr val="accent4">
                  <a:lumMod val="50000"/>
                </a:schemeClr>
              </a:solidFill>
              <a:effectLst>
                <a:outerShdw blurRad="50800" dist="38100" dir="2700000" algn="tl" rotWithShape="0">
                  <a:prstClr val="black">
                    <a:alpha val="40000"/>
                  </a:prstClr>
                </a:outerShdw>
              </a:effectLst>
              <a:latin typeface="+mn-lt"/>
              <a:ea typeface="+mn-ea"/>
            </a:endParaRPr>
          </a:p>
        </p:txBody>
      </p:sp>
      <p:sp>
        <p:nvSpPr>
          <p:cNvPr id="7" name="TextBox 6"/>
          <p:cNvSpPr txBox="1"/>
          <p:nvPr userDrawn="1"/>
        </p:nvSpPr>
        <p:spPr>
          <a:xfrm>
            <a:off x="9179012" y="3581432"/>
            <a:ext cx="2517159" cy="771715"/>
          </a:xfrm>
          <a:prstGeom prst="rect">
            <a:avLst/>
          </a:prstGeom>
          <a:noFill/>
        </p:spPr>
        <p:txBody>
          <a:bodyPr wrap="none" lIns="108932" tIns="54466" rIns="108932" bIns="54466" anchor="ctr">
            <a:spAutoFit/>
          </a:bodyPr>
          <a:lstStyle/>
          <a:p>
            <a:pPr algn="r" fontAlgn="auto">
              <a:spcBef>
                <a:spcPts val="0"/>
              </a:spcBef>
              <a:spcAft>
                <a:spcPts val="0"/>
              </a:spcAft>
              <a:defRPr/>
            </a:pPr>
            <a:r>
              <a:rPr lang="en-US" altLang="zh-CN" sz="4300" dirty="0">
                <a:solidFill>
                  <a:schemeClr val="bg1"/>
                </a:solidFill>
                <a:latin typeface="Arial Black" pitchFamily="34" charset="0"/>
                <a:ea typeface="+mn-ea"/>
              </a:rPr>
              <a:t>FAQ</a:t>
            </a:r>
            <a:r>
              <a:rPr lang="zh-CN" altLang="en-US" sz="4300" dirty="0">
                <a:solidFill>
                  <a:schemeClr val="bg1"/>
                </a:solidFill>
                <a:latin typeface="Arial Black" pitchFamily="34" charset="0"/>
                <a:ea typeface="+mn-ea"/>
              </a:rPr>
              <a:t>时间</a:t>
            </a:r>
            <a:endParaRPr lang="en-US" altLang="zh-CN" sz="4300" dirty="0">
              <a:solidFill>
                <a:schemeClr val="bg1"/>
              </a:solidFill>
              <a:latin typeface="Arial Black" pitchFamily="34" charset="0"/>
              <a:ea typeface="+mn-ea"/>
            </a:endParaRPr>
          </a:p>
        </p:txBody>
      </p:sp>
      <p:pic>
        <p:nvPicPr>
          <p:cNvPr id="45058" name="Picture 2" descr="炼数成金"/>
          <p:cNvPicPr>
            <a:picLocks noChangeAspect="1" noChangeArrowheads="1"/>
          </p:cNvPicPr>
          <p:nvPr userDrawn="1"/>
        </p:nvPicPr>
        <p:blipFill>
          <a:blip r:embed="rId2" cstate="print"/>
          <a:srcRect/>
          <a:stretch>
            <a:fillRect/>
          </a:stretch>
        </p:blipFill>
        <p:spPr bwMode="auto">
          <a:xfrm>
            <a:off x="9126686" y="261442"/>
            <a:ext cx="2400300" cy="1028701"/>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1" name="标题占位符 1"/>
          <p:cNvSpPr>
            <a:spLocks noGrp="1"/>
          </p:cNvSpPr>
          <p:nvPr>
            <p:ph type="title"/>
          </p:nvPr>
        </p:nvSpPr>
        <p:spPr bwMode="auto">
          <a:xfrm>
            <a:off x="629742" y="405458"/>
            <a:ext cx="8279325" cy="576064"/>
          </a:xfrm>
          <a:prstGeom prst="rect">
            <a:avLst/>
          </a:prstGeom>
          <a:noFill/>
          <a:ln w="9525">
            <a:noFill/>
            <a:miter lim="800000"/>
            <a:headEnd/>
            <a:tailEnd/>
          </a:ln>
        </p:spPr>
        <p:txBody>
          <a:bodyPr vert="horz" wrap="square" lIns="108932" tIns="54466" rIns="108932" bIns="54466" numCol="1" anchor="ctr" anchorCtr="0" compatLnSpc="1">
            <a:prstTxWarp prst="textNoShape">
              <a:avLst/>
            </a:prstTxWarp>
          </a:bodyPr>
          <a:lstStyle/>
          <a:p>
            <a:pPr lvl="0"/>
            <a:r>
              <a:rPr lang="zh-CN" altLang="en-US" dirty="0" smtClean="0"/>
              <a:t>单击此处编辑母版标题样式</a:t>
            </a:r>
          </a:p>
        </p:txBody>
      </p:sp>
      <p:sp>
        <p:nvSpPr>
          <p:cNvPr id="2052" name="文本占位符 2"/>
          <p:cNvSpPr>
            <a:spLocks noGrp="1"/>
          </p:cNvSpPr>
          <p:nvPr>
            <p:ph type="body" idx="1"/>
          </p:nvPr>
        </p:nvSpPr>
        <p:spPr bwMode="auto">
          <a:xfrm>
            <a:off x="610235" y="1197546"/>
            <a:ext cx="10984230" cy="5041187"/>
          </a:xfrm>
          <a:prstGeom prst="rect">
            <a:avLst/>
          </a:prstGeom>
          <a:noFill/>
          <a:ln w="9525">
            <a:noFill/>
            <a:miter lim="800000"/>
            <a:headEnd/>
            <a:tailEnd/>
          </a:ln>
        </p:spPr>
        <p:txBody>
          <a:bodyPr vert="horz" wrap="square" lIns="108932" tIns="54466" rIns="108932" bIns="54466"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cxnSp>
        <p:nvCxnSpPr>
          <p:cNvPr id="9" name="直接连接符 8"/>
          <p:cNvCxnSpPr/>
          <p:nvPr/>
        </p:nvCxnSpPr>
        <p:spPr>
          <a:xfrm>
            <a:off x="413718" y="1053530"/>
            <a:ext cx="11251208" cy="1587"/>
          </a:xfrm>
          <a:prstGeom prst="line">
            <a:avLst/>
          </a:prstGeom>
          <a:ln w="12700">
            <a:solidFill>
              <a:schemeClr val="accent4">
                <a:lumMod val="50000"/>
              </a:schemeClr>
            </a:solidFill>
          </a:ln>
        </p:spPr>
        <p:style>
          <a:lnRef idx="3">
            <a:schemeClr val="accent2"/>
          </a:lnRef>
          <a:fillRef idx="0">
            <a:schemeClr val="accent2"/>
          </a:fillRef>
          <a:effectRef idx="2">
            <a:schemeClr val="accent2"/>
          </a:effectRef>
          <a:fontRef idx="minor">
            <a:schemeClr val="tx1"/>
          </a:fontRef>
        </p:style>
      </p:cxnSp>
      <p:sp>
        <p:nvSpPr>
          <p:cNvPr id="17" name="页脚占位符 4"/>
          <p:cNvSpPr txBox="1">
            <a:spLocks/>
          </p:cNvSpPr>
          <p:nvPr/>
        </p:nvSpPr>
        <p:spPr>
          <a:xfrm>
            <a:off x="239598" y="6434041"/>
            <a:ext cx="4324981" cy="365210"/>
          </a:xfrm>
          <a:prstGeom prst="rect">
            <a:avLst/>
          </a:prstGeom>
        </p:spPr>
        <p:txBody>
          <a:bodyPr lIns="108932" tIns="54466" rIns="108932" bIns="54466" anchor="ctr"/>
          <a:lstStyle>
            <a:lvl1pPr algn="ctr">
              <a:defRPr sz="1200">
                <a:solidFill>
                  <a:schemeClr val="tx1">
                    <a:tint val="75000"/>
                  </a:schemeClr>
                </a:solidFill>
              </a:defRPr>
            </a:lvl1pPr>
          </a:lstStyle>
          <a:p>
            <a:pPr algn="l" fontAlgn="auto">
              <a:spcBef>
                <a:spcPts val="0"/>
              </a:spcBef>
              <a:spcAft>
                <a:spcPts val="0"/>
              </a:spcAft>
              <a:defRPr/>
            </a:pPr>
            <a:r>
              <a:rPr lang="zh-CN" altLang="en-US" sz="1100" b="0" i="0" kern="1200" dirty="0" smtClean="0">
                <a:solidFill>
                  <a:schemeClr val="tx1">
                    <a:tint val="75000"/>
                  </a:schemeClr>
                </a:solidFill>
                <a:effectLst/>
                <a:latin typeface="Arial" charset="0"/>
                <a:ea typeface="宋体" pitchFamily="2" charset="-122"/>
                <a:cs typeface="+mn-cs"/>
              </a:rPr>
              <a:t>深入浅出设计模式 讲师 </a:t>
            </a:r>
            <a:r>
              <a:rPr lang="zh-CN" altLang="en-US" sz="1200" baseline="0" dirty="0" smtClean="0">
                <a:latin typeface="Arial Unicode MS" pitchFamily="34" charset="-122"/>
                <a:ea typeface="Arial Unicode MS" pitchFamily="34" charset="-122"/>
                <a:cs typeface="Arial Unicode MS" pitchFamily="34" charset="-122"/>
              </a:rPr>
              <a:t>葛一鸣</a:t>
            </a:r>
            <a:endParaRPr lang="en-US" altLang="zh-CN" sz="1200" baseline="0" dirty="0" smtClean="0">
              <a:latin typeface="Arial Unicode MS" pitchFamily="34" charset="-122"/>
              <a:ea typeface="Arial Unicode MS" pitchFamily="34" charset="-122"/>
              <a:cs typeface="Arial Unicode MS" pitchFamily="34" charset="-122"/>
            </a:endParaRPr>
          </a:p>
          <a:p>
            <a:pPr algn="l" fontAlgn="auto">
              <a:spcBef>
                <a:spcPts val="0"/>
              </a:spcBef>
              <a:spcAft>
                <a:spcPts val="0"/>
              </a:spcAft>
              <a:defRPr/>
            </a:pPr>
            <a:r>
              <a:rPr lang="zh-CN" altLang="en-US" sz="1200" baseline="0" dirty="0" smtClean="0">
                <a:latin typeface="Arial Unicode MS" pitchFamily="34" charset="-122"/>
                <a:ea typeface="Arial Unicode MS" pitchFamily="34" charset="-122"/>
                <a:cs typeface="Arial Unicode MS" pitchFamily="34" charset="-122"/>
              </a:rPr>
              <a:t>主页 </a:t>
            </a:r>
            <a:r>
              <a:rPr lang="en-US" altLang="zh-CN" sz="1200" baseline="0" dirty="0" smtClean="0">
                <a:latin typeface="Arial Unicode MS" pitchFamily="34" charset="-122"/>
                <a:ea typeface="Arial Unicode MS" pitchFamily="34" charset="-122"/>
                <a:cs typeface="Arial Unicode MS" pitchFamily="34" charset="-122"/>
              </a:rPr>
              <a:t>http://www.uucode.net</a:t>
            </a:r>
            <a:endParaRPr lang="zh-CN" altLang="en-US" sz="1200" dirty="0">
              <a:latin typeface="Arial Unicode MS" pitchFamily="34" charset="-122"/>
              <a:ea typeface="Arial Unicode MS" pitchFamily="34" charset="-122"/>
              <a:cs typeface="Arial Unicode MS" pitchFamily="34" charset="-122"/>
            </a:endParaRPr>
          </a:p>
        </p:txBody>
      </p:sp>
      <p:sp>
        <p:nvSpPr>
          <p:cNvPr id="16" name="矩形 15"/>
          <p:cNvSpPr/>
          <p:nvPr/>
        </p:nvSpPr>
        <p:spPr>
          <a:xfrm>
            <a:off x="485726" y="405458"/>
            <a:ext cx="118690" cy="499070"/>
          </a:xfrm>
          <a:prstGeom prst="rect">
            <a:avLst/>
          </a:prstGeom>
          <a:solidFill>
            <a:schemeClr val="accent4">
              <a:lumMod val="50000"/>
            </a:schemeClr>
          </a:solidFill>
          <a:ln>
            <a:noFill/>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08932" tIns="54466" rIns="108932" bIns="54466" anchor="ctr"/>
          <a:lstStyle/>
          <a:p>
            <a:pPr algn="ctr" fontAlgn="auto">
              <a:spcBef>
                <a:spcPts val="0"/>
              </a:spcBef>
              <a:spcAft>
                <a:spcPts val="0"/>
              </a:spcAft>
              <a:defRPr/>
            </a:pPr>
            <a:endParaRPr lang="zh-CN" altLang="en-US" dirty="0"/>
          </a:p>
        </p:txBody>
      </p:sp>
      <p:grpSp>
        <p:nvGrpSpPr>
          <p:cNvPr id="2059" name="组合 18"/>
          <p:cNvGrpSpPr>
            <a:grpSpLocks/>
          </p:cNvGrpSpPr>
          <p:nvPr/>
        </p:nvGrpSpPr>
        <p:grpSpPr bwMode="auto">
          <a:xfrm>
            <a:off x="0" y="6238756"/>
            <a:ext cx="12204700" cy="288099"/>
            <a:chOff x="0" y="6237942"/>
            <a:chExt cx="9144000" cy="287130"/>
          </a:xfrm>
        </p:grpSpPr>
        <p:cxnSp>
          <p:nvCxnSpPr>
            <p:cNvPr id="20" name="直接连接符 19"/>
            <p:cNvCxnSpPr>
              <a:endCxn id="27" idx="1"/>
            </p:cNvCxnSpPr>
            <p:nvPr userDrawn="1"/>
          </p:nvCxnSpPr>
          <p:spPr>
            <a:xfrm>
              <a:off x="0"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sp>
          <p:nvSpPr>
            <p:cNvPr id="27" name="矩形 26"/>
            <p:cNvSpPr/>
            <p:nvPr userDrawn="1"/>
          </p:nvSpPr>
          <p:spPr>
            <a:xfrm>
              <a:off x="3347864" y="6237942"/>
              <a:ext cx="2448272" cy="287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300" b="1" dirty="0" smtClean="0">
                  <a:solidFill>
                    <a:schemeClr val="accent4">
                      <a:lumMod val="50000"/>
                    </a:schemeClr>
                  </a:solidFill>
                </a:rPr>
                <a:t>DATAGURU</a:t>
              </a:r>
              <a:r>
                <a:rPr lang="zh-CN" altLang="en-US" sz="1300" b="1" dirty="0" smtClean="0">
                  <a:solidFill>
                    <a:schemeClr val="accent4">
                      <a:lumMod val="50000"/>
                    </a:schemeClr>
                  </a:solidFill>
                </a:rPr>
                <a:t>专业数据分析社区</a:t>
              </a:r>
              <a:endParaRPr lang="zh-CN" altLang="en-US" sz="1300" b="1" dirty="0">
                <a:solidFill>
                  <a:schemeClr val="accent4">
                    <a:lumMod val="50000"/>
                  </a:schemeClr>
                </a:solidFill>
              </a:endParaRPr>
            </a:p>
          </p:txBody>
        </p:sp>
        <p:cxnSp>
          <p:nvCxnSpPr>
            <p:cNvPr id="28" name="直接连接符 27"/>
            <p:cNvCxnSpPr>
              <a:stCxn id="27" idx="3"/>
            </p:cNvCxnSpPr>
            <p:nvPr userDrawn="1"/>
          </p:nvCxnSpPr>
          <p:spPr>
            <a:xfrm>
              <a:off x="5796136" y="6381507"/>
              <a:ext cx="3347864" cy="0"/>
            </a:xfrm>
            <a:prstGeom prst="line">
              <a:avLst/>
            </a:prstGeom>
            <a:ln>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pic>
        <p:nvPicPr>
          <p:cNvPr id="51202" name="Picture 2" descr="炼数成金"/>
          <p:cNvPicPr>
            <a:picLocks noChangeAspect="1" noChangeArrowheads="1"/>
          </p:cNvPicPr>
          <p:nvPr/>
        </p:nvPicPr>
        <p:blipFill>
          <a:blip r:embed="rId8" cstate="print"/>
          <a:srcRect/>
          <a:stretch>
            <a:fillRect/>
          </a:stretch>
        </p:blipFill>
        <p:spPr bwMode="auto">
          <a:xfrm>
            <a:off x="9198694" y="117426"/>
            <a:ext cx="2400300" cy="1028701"/>
          </a:xfrm>
          <a:prstGeom prst="rect">
            <a:avLst/>
          </a:prstGeom>
          <a:noFill/>
        </p:spPr>
      </p:pic>
    </p:spTree>
  </p:cSld>
  <p:clrMap bg1="lt1" tx1="dk1" bg2="lt2" tx2="dk2" accent1="accent1" accent2="accent2" accent3="accent3" accent4="accent4" accent5="accent5" accent6="accent6" hlink="hlink" folHlink="folHlink"/>
  <p:sldLayoutIdLst>
    <p:sldLayoutId id="2147483726" r:id="rId1"/>
    <p:sldLayoutId id="2147483722" r:id="rId2"/>
    <p:sldLayoutId id="2147483723" r:id="rId3"/>
    <p:sldLayoutId id="2147483724" r:id="rId4"/>
    <p:sldLayoutId id="2147483725" r:id="rId5"/>
    <p:sldLayoutId id="214748372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900" b="1" kern="1200">
          <a:solidFill>
            <a:schemeClr val="tx1"/>
          </a:solidFill>
          <a:latin typeface="+mj-lt"/>
          <a:ea typeface="+mj-ea"/>
          <a:cs typeface="+mj-cs"/>
        </a:defRPr>
      </a:lvl1pPr>
      <a:lvl2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900" b="1">
          <a:solidFill>
            <a:schemeClr val="tx1"/>
          </a:solidFill>
          <a:latin typeface="微软雅黑" pitchFamily="34" charset="-122"/>
          <a:ea typeface="微软雅黑" pitchFamily="34" charset="-122"/>
        </a:defRPr>
      </a:lvl5pPr>
      <a:lvl6pPr marL="544662" algn="l" rtl="0" fontAlgn="base">
        <a:spcBef>
          <a:spcPct val="0"/>
        </a:spcBef>
        <a:spcAft>
          <a:spcPct val="0"/>
        </a:spcAft>
        <a:defRPr sz="2900" b="1">
          <a:solidFill>
            <a:schemeClr val="tx1"/>
          </a:solidFill>
          <a:latin typeface="微软雅黑" pitchFamily="34" charset="-122"/>
          <a:ea typeface="微软雅黑" pitchFamily="34" charset="-122"/>
        </a:defRPr>
      </a:lvl6pPr>
      <a:lvl7pPr marL="1089325" algn="l" rtl="0" fontAlgn="base">
        <a:spcBef>
          <a:spcPct val="0"/>
        </a:spcBef>
        <a:spcAft>
          <a:spcPct val="0"/>
        </a:spcAft>
        <a:defRPr sz="2900" b="1">
          <a:solidFill>
            <a:schemeClr val="tx1"/>
          </a:solidFill>
          <a:latin typeface="微软雅黑" pitchFamily="34" charset="-122"/>
          <a:ea typeface="微软雅黑" pitchFamily="34" charset="-122"/>
        </a:defRPr>
      </a:lvl7pPr>
      <a:lvl8pPr marL="1633987" algn="l" rtl="0" fontAlgn="base">
        <a:spcBef>
          <a:spcPct val="0"/>
        </a:spcBef>
        <a:spcAft>
          <a:spcPct val="0"/>
        </a:spcAft>
        <a:defRPr sz="2900" b="1">
          <a:solidFill>
            <a:schemeClr val="tx1"/>
          </a:solidFill>
          <a:latin typeface="微软雅黑" pitchFamily="34" charset="-122"/>
          <a:ea typeface="微软雅黑" pitchFamily="34" charset="-122"/>
        </a:defRPr>
      </a:lvl8pPr>
      <a:lvl9pPr marL="2178649" algn="l" rtl="0" fontAlgn="base">
        <a:spcBef>
          <a:spcPct val="0"/>
        </a:spcBef>
        <a:spcAft>
          <a:spcPct val="0"/>
        </a:spcAft>
        <a:defRPr sz="2900" b="1">
          <a:solidFill>
            <a:schemeClr val="tx1"/>
          </a:solidFill>
          <a:latin typeface="微软雅黑" pitchFamily="34" charset="-122"/>
          <a:ea typeface="微软雅黑" pitchFamily="34" charset="-122"/>
        </a:defRPr>
      </a:lvl9pPr>
    </p:titleStyle>
    <p:bodyStyle>
      <a:lvl1pPr marL="408497" indent="-408497" algn="l" rtl="0" eaLnBrk="0" fontAlgn="base" hangingPunct="0">
        <a:lnSpc>
          <a:spcPct val="150000"/>
        </a:lnSpc>
        <a:spcBef>
          <a:spcPct val="20000"/>
        </a:spcBef>
        <a:spcAft>
          <a:spcPct val="0"/>
        </a:spcAft>
        <a:buClr>
          <a:schemeClr val="accent4">
            <a:lumMod val="50000"/>
          </a:schemeClr>
        </a:buClr>
        <a:buFont typeface="Wingdings" pitchFamily="2" charset="2"/>
        <a:buChar char="u"/>
        <a:defRPr sz="1900" kern="1200">
          <a:solidFill>
            <a:schemeClr val="tx1"/>
          </a:solidFill>
          <a:latin typeface="+mn-lt"/>
          <a:ea typeface="+mn-ea"/>
          <a:cs typeface="+mn-cs"/>
        </a:defRPr>
      </a:lvl1pPr>
      <a:lvl2pPr marL="885076" indent="-340414" algn="l" rtl="0" eaLnBrk="0" fontAlgn="base" hangingPunct="0">
        <a:lnSpc>
          <a:spcPct val="150000"/>
        </a:lnSpc>
        <a:spcBef>
          <a:spcPct val="20000"/>
        </a:spcBef>
        <a:spcAft>
          <a:spcPct val="0"/>
        </a:spcAft>
        <a:buClr>
          <a:srgbClr val="2F6231"/>
        </a:buClr>
        <a:buFont typeface="Arial" charset="0"/>
        <a:buChar char="–"/>
        <a:defRPr sz="1700" kern="1200">
          <a:solidFill>
            <a:schemeClr val="tx1"/>
          </a:solidFill>
          <a:latin typeface="+mn-lt"/>
          <a:ea typeface="+mn-ea"/>
          <a:cs typeface="+mn-cs"/>
        </a:defRPr>
      </a:lvl2pPr>
      <a:lvl3pPr marL="1361656" indent="-272331" algn="l" rtl="0" eaLnBrk="0" fontAlgn="base" hangingPunct="0">
        <a:lnSpc>
          <a:spcPct val="150000"/>
        </a:lnSpc>
        <a:spcBef>
          <a:spcPct val="20000"/>
        </a:spcBef>
        <a:spcAft>
          <a:spcPct val="0"/>
        </a:spcAft>
        <a:buClr>
          <a:srgbClr val="2F6231"/>
        </a:buClr>
        <a:buFont typeface="Arial" charset="0"/>
        <a:buChar char="•"/>
        <a:defRPr sz="1400" kern="1200">
          <a:solidFill>
            <a:schemeClr val="tx1"/>
          </a:solidFill>
          <a:latin typeface="+mn-lt"/>
          <a:ea typeface="+mn-ea"/>
          <a:cs typeface="+mn-cs"/>
        </a:defRPr>
      </a:lvl3pPr>
      <a:lvl4pPr marL="1906318"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4pPr>
      <a:lvl5pPr marL="2450981" indent="-272331" algn="l" rtl="0" eaLnBrk="0" fontAlgn="base" hangingPunct="0">
        <a:lnSpc>
          <a:spcPct val="150000"/>
        </a:lnSpc>
        <a:spcBef>
          <a:spcPct val="20000"/>
        </a:spcBef>
        <a:spcAft>
          <a:spcPct val="0"/>
        </a:spcAft>
        <a:buClr>
          <a:srgbClr val="2F6231"/>
        </a:buClr>
        <a:buFont typeface="Arial" charset="0"/>
        <a:buChar char="»"/>
        <a:defRPr sz="1300" kern="1200">
          <a:solidFill>
            <a:schemeClr val="tx1"/>
          </a:solidFill>
          <a:latin typeface="+mn-lt"/>
          <a:ea typeface="+mn-ea"/>
          <a:cs typeface="+mn-cs"/>
        </a:defRPr>
      </a:lvl5pPr>
      <a:lvl6pPr marL="2995643"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305"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4968"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9630" indent="-272331" algn="l" defTabSz="10893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325" rtl="0" eaLnBrk="1" latinLnBrk="0" hangingPunct="1">
        <a:defRPr sz="2100" kern="1200">
          <a:solidFill>
            <a:schemeClr val="tx1"/>
          </a:solidFill>
          <a:latin typeface="+mn-lt"/>
          <a:ea typeface="+mn-ea"/>
          <a:cs typeface="+mn-cs"/>
        </a:defRPr>
      </a:lvl1pPr>
      <a:lvl2pPr marL="544662" algn="l" defTabSz="1089325" rtl="0" eaLnBrk="1" latinLnBrk="0" hangingPunct="1">
        <a:defRPr sz="2100" kern="1200">
          <a:solidFill>
            <a:schemeClr val="tx1"/>
          </a:solidFill>
          <a:latin typeface="+mn-lt"/>
          <a:ea typeface="+mn-ea"/>
          <a:cs typeface="+mn-cs"/>
        </a:defRPr>
      </a:lvl2pPr>
      <a:lvl3pPr marL="1089325" algn="l" defTabSz="1089325" rtl="0" eaLnBrk="1" latinLnBrk="0" hangingPunct="1">
        <a:defRPr sz="2100" kern="1200">
          <a:solidFill>
            <a:schemeClr val="tx1"/>
          </a:solidFill>
          <a:latin typeface="+mn-lt"/>
          <a:ea typeface="+mn-ea"/>
          <a:cs typeface="+mn-cs"/>
        </a:defRPr>
      </a:lvl3pPr>
      <a:lvl4pPr marL="1633987" algn="l" defTabSz="1089325" rtl="0" eaLnBrk="1" latinLnBrk="0" hangingPunct="1">
        <a:defRPr sz="2100" kern="1200">
          <a:solidFill>
            <a:schemeClr val="tx1"/>
          </a:solidFill>
          <a:latin typeface="+mn-lt"/>
          <a:ea typeface="+mn-ea"/>
          <a:cs typeface="+mn-cs"/>
        </a:defRPr>
      </a:lvl4pPr>
      <a:lvl5pPr marL="2178649" algn="l" defTabSz="1089325" rtl="0" eaLnBrk="1" latinLnBrk="0" hangingPunct="1">
        <a:defRPr sz="2100" kern="1200">
          <a:solidFill>
            <a:schemeClr val="tx1"/>
          </a:solidFill>
          <a:latin typeface="+mn-lt"/>
          <a:ea typeface="+mn-ea"/>
          <a:cs typeface="+mn-cs"/>
        </a:defRPr>
      </a:lvl5pPr>
      <a:lvl6pPr marL="2723312" algn="l" defTabSz="1089325" rtl="0" eaLnBrk="1" latinLnBrk="0" hangingPunct="1">
        <a:defRPr sz="2100" kern="1200">
          <a:solidFill>
            <a:schemeClr val="tx1"/>
          </a:solidFill>
          <a:latin typeface="+mn-lt"/>
          <a:ea typeface="+mn-ea"/>
          <a:cs typeface="+mn-cs"/>
        </a:defRPr>
      </a:lvl6pPr>
      <a:lvl7pPr marL="3267974" algn="l" defTabSz="1089325" rtl="0" eaLnBrk="1" latinLnBrk="0" hangingPunct="1">
        <a:defRPr sz="2100" kern="1200">
          <a:solidFill>
            <a:schemeClr val="tx1"/>
          </a:solidFill>
          <a:latin typeface="+mn-lt"/>
          <a:ea typeface="+mn-ea"/>
          <a:cs typeface="+mn-cs"/>
        </a:defRPr>
      </a:lvl7pPr>
      <a:lvl8pPr marL="3812637" algn="l" defTabSz="1089325" rtl="0" eaLnBrk="1" latinLnBrk="0" hangingPunct="1">
        <a:defRPr sz="2100" kern="1200">
          <a:solidFill>
            <a:schemeClr val="tx1"/>
          </a:solidFill>
          <a:latin typeface="+mn-lt"/>
          <a:ea typeface="+mn-ea"/>
          <a:cs typeface="+mn-cs"/>
        </a:defRPr>
      </a:lvl8pPr>
      <a:lvl9pPr marL="4357299" algn="l" defTabSz="108932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du.datagur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816263" y="5302437"/>
            <a:ext cx="10668285" cy="844324"/>
          </a:xfrm>
        </p:spPr>
        <p:txBody>
          <a:bodyPr>
            <a:normAutofit fontScale="90000"/>
          </a:bodyPr>
          <a:lstStyle/>
          <a:p>
            <a:pPr algn="ctr" eaLnBrk="1" hangingPunct="1">
              <a:lnSpc>
                <a:spcPct val="150000"/>
              </a:lnSpc>
            </a:pPr>
            <a:r>
              <a:rPr lang="zh-CN" altLang="en-US" dirty="0" smtClean="0"/>
              <a:t>深入浅出设计模式 第</a:t>
            </a:r>
            <a:r>
              <a:rPr lang="en-US" altLang="zh-CN" dirty="0" smtClean="0"/>
              <a:t>8</a:t>
            </a:r>
            <a:r>
              <a:rPr lang="zh-CN" altLang="en-US" dirty="0" smtClean="0"/>
              <a:t>周</a:t>
            </a:r>
          </a:p>
        </p:txBody>
      </p:sp>
      <p:pic>
        <p:nvPicPr>
          <p:cNvPr id="43009" name="Picture 1"/>
          <p:cNvPicPr>
            <a:picLocks noChangeAspect="1" noChangeArrowheads="1"/>
          </p:cNvPicPr>
          <p:nvPr/>
        </p:nvPicPr>
        <p:blipFill>
          <a:blip r:embed="rId3" cstate="print"/>
          <a:srcRect/>
          <a:stretch>
            <a:fillRect/>
          </a:stretch>
        </p:blipFill>
        <p:spPr bwMode="auto">
          <a:xfrm>
            <a:off x="2357934" y="1485578"/>
            <a:ext cx="7560840" cy="3633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266243" name="Rectangle 3"/>
          <p:cNvSpPr>
            <a:spLocks noGrp="1" noChangeArrowheads="1"/>
          </p:cNvSpPr>
          <p:nvPr>
            <p:ph type="body" idx="1"/>
          </p:nvPr>
        </p:nvSpPr>
        <p:spPr>
          <a:xfrm>
            <a:off x="773758" y="1485578"/>
            <a:ext cx="10373995" cy="3048706"/>
          </a:xfrm>
        </p:spPr>
        <p:txBody>
          <a:bodyPr/>
          <a:lstStyle/>
          <a:p>
            <a:pPr marL="0" indent="0">
              <a:buNone/>
            </a:pPr>
            <a:r>
              <a:rPr lang="en-US" altLang="zh-CN" sz="2400" dirty="0">
                <a:latin typeface="Courier New"/>
                <a:ea typeface="楷体_GB2312" pitchFamily="49" charset="-122"/>
              </a:rPr>
              <a:t>——</a:t>
            </a:r>
            <a:r>
              <a:rPr lang="zh-CN" altLang="en-US" sz="2400" dirty="0">
                <a:ea typeface="楷体_GB2312" pitchFamily="49" charset="-122"/>
              </a:rPr>
              <a:t>即使窗口组件的类型相同，对话框也</a:t>
            </a:r>
            <a:r>
              <a:rPr lang="zh-CN" altLang="en-US" sz="2400" dirty="0">
                <a:solidFill>
                  <a:schemeClr val="accent1"/>
                </a:solidFill>
                <a:ea typeface="楷体_GB2312" pitchFamily="49" charset="-122"/>
              </a:rPr>
              <a:t>不能简单地直接重用</a:t>
            </a:r>
            <a:r>
              <a:rPr lang="zh-CN" altLang="en-US" sz="2400" dirty="0">
                <a:ea typeface="楷体_GB2312" pitchFamily="49" charset="-122"/>
              </a:rPr>
              <a:t>已有的窗口组件类；</a:t>
            </a:r>
          </a:p>
          <a:p>
            <a:pPr marL="0" indent="0">
              <a:buNone/>
            </a:pPr>
            <a:r>
              <a:rPr lang="en-US" altLang="zh-CN" sz="2400" dirty="0">
                <a:latin typeface="Courier New"/>
                <a:ea typeface="楷体_GB2312" pitchFamily="49" charset="-122"/>
              </a:rPr>
              <a:t>——</a:t>
            </a:r>
            <a:r>
              <a:rPr lang="zh-CN" altLang="en-US" sz="2400" dirty="0">
                <a:ea typeface="楷体_GB2312" pitchFamily="49" charset="-122"/>
              </a:rPr>
              <a:t>对特定对话框</a:t>
            </a:r>
            <a:r>
              <a:rPr lang="zh-CN" altLang="en-US" sz="2400" dirty="0">
                <a:solidFill>
                  <a:schemeClr val="accent1"/>
                </a:solidFill>
                <a:ea typeface="楷体_GB2312" pitchFamily="49" charset="-122"/>
              </a:rPr>
              <a:t>必须定制窗口组件类以反映的依赖关系</a:t>
            </a:r>
            <a:r>
              <a:rPr lang="zh-CN" altLang="en-US" sz="2400" dirty="0">
                <a:ea typeface="楷体_GB2312" pitchFamily="49" charset="-122"/>
              </a:rPr>
              <a:t>。</a:t>
            </a:r>
          </a:p>
          <a:p>
            <a:pPr marL="0" indent="0">
              <a:buNone/>
            </a:pPr>
            <a:r>
              <a:rPr lang="en-US" altLang="zh-CN" sz="2400" dirty="0">
                <a:latin typeface="Courier New"/>
                <a:ea typeface="楷体_GB2312" pitchFamily="49" charset="-122"/>
              </a:rPr>
              <a:t>——</a:t>
            </a:r>
            <a:r>
              <a:rPr lang="zh-CN" altLang="en-US" sz="2400" dirty="0">
                <a:ea typeface="楷体_GB2312" pitchFamily="49" charset="-122"/>
              </a:rPr>
              <a:t>由于涉及很多个类，用逐个生成子类的办法来定制它们</a:t>
            </a:r>
            <a:r>
              <a:rPr lang="zh-CN" altLang="en-US" sz="2400" dirty="0">
                <a:solidFill>
                  <a:schemeClr val="accent1"/>
                </a:solidFill>
                <a:ea typeface="楷体_GB2312" pitchFamily="49" charset="-122"/>
              </a:rPr>
              <a:t>会使程序冗长</a:t>
            </a:r>
            <a:r>
              <a:rPr lang="zh-CN" altLang="en-US" sz="2400" dirty="0">
                <a:ea typeface="楷体_GB2312" pitchFamily="49" charset="-122"/>
              </a:rPr>
              <a:t>。</a:t>
            </a:r>
          </a:p>
        </p:txBody>
      </p:sp>
    </p:spTree>
    <p:extLst>
      <p:ext uri="{BB962C8B-B14F-4D97-AF65-F5344CB8AC3E}">
        <p14:creationId xmlns:p14="http://schemas.microsoft.com/office/powerpoint/2010/main" val="2833534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pic>
        <p:nvPicPr>
          <p:cNvPr id="268291" name="Picture 3" descr="media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7" y="1830812"/>
            <a:ext cx="10914308" cy="4607992"/>
          </a:xfrm>
          <a:prstGeom prst="rect">
            <a:avLst/>
          </a:prstGeom>
          <a:noFill/>
          <a:extLst>
            <a:ext uri="{909E8E84-426E-40DD-AFC4-6F175D3DCCD1}">
              <a14:hiddenFill xmlns:a14="http://schemas.microsoft.com/office/drawing/2010/main">
                <a:solidFill>
                  <a:srgbClr val="FFFFFF"/>
                </a:solidFill>
              </a14:hiddenFill>
            </a:ext>
          </a:extLst>
        </p:spPr>
      </p:pic>
      <p:sp>
        <p:nvSpPr>
          <p:cNvPr id="268292" name="AutoShape 4"/>
          <p:cNvSpPr>
            <a:spLocks noChangeArrowheads="1"/>
          </p:cNvSpPr>
          <p:nvPr/>
        </p:nvSpPr>
        <p:spPr bwMode="auto">
          <a:xfrm>
            <a:off x="1584916" y="981303"/>
            <a:ext cx="6536719" cy="1224246"/>
          </a:xfrm>
          <a:prstGeom prst="wedgeRoundRectCallout">
            <a:avLst>
              <a:gd name="adj1" fmla="val 19852"/>
              <a:gd name="adj2" fmla="val 12224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dirty="0">
                <a:solidFill>
                  <a:schemeClr val="bg2"/>
                </a:solidFill>
              </a:rPr>
              <a:t>对话框中的窗口组件间的中介者</a:t>
            </a:r>
          </a:p>
          <a:p>
            <a:r>
              <a:rPr kumimoji="1" lang="zh-CN" altLang="en-US" sz="1900" dirty="0">
                <a:solidFill>
                  <a:schemeClr val="bg2"/>
                </a:solidFill>
              </a:rPr>
              <a:t>知道对话框中的各窗口组件</a:t>
            </a:r>
          </a:p>
          <a:p>
            <a:r>
              <a:rPr kumimoji="1" lang="zh-CN" altLang="en-US" sz="1900" dirty="0">
                <a:solidFill>
                  <a:schemeClr val="bg2"/>
                </a:solidFill>
              </a:rPr>
              <a:t>协调它们之间的交互。</a:t>
            </a:r>
          </a:p>
          <a:p>
            <a:r>
              <a:rPr kumimoji="1" lang="zh-CN" altLang="en-US" sz="1900" dirty="0">
                <a:solidFill>
                  <a:schemeClr val="bg2"/>
                </a:solidFill>
              </a:rPr>
              <a:t>充当窗口组件间通信的中转中心</a:t>
            </a:r>
            <a:endParaRPr kumimoji="1" lang="zh-CN" altLang="en-US" sz="1900" dirty="0"/>
          </a:p>
        </p:txBody>
      </p:sp>
    </p:spTree>
    <p:extLst>
      <p:ext uri="{BB962C8B-B14F-4D97-AF65-F5344CB8AC3E}">
        <p14:creationId xmlns:p14="http://schemas.microsoft.com/office/powerpoint/2010/main" val="50036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pic>
        <p:nvPicPr>
          <p:cNvPr id="269315" name="Picture 3" descr="media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41" y="1914969"/>
            <a:ext cx="10577407" cy="3877573"/>
          </a:xfrm>
          <a:prstGeom prst="rect">
            <a:avLst/>
          </a:prstGeom>
          <a:noFill/>
          <a:extLst>
            <a:ext uri="{909E8E84-426E-40DD-AFC4-6F175D3DCCD1}">
              <a14:hiddenFill xmlns:a14="http://schemas.microsoft.com/office/drawing/2010/main">
                <a:solidFill>
                  <a:srgbClr val="FFFFFF"/>
                </a:solidFill>
              </a14:hiddenFill>
            </a:ext>
          </a:extLst>
        </p:spPr>
      </p:pic>
      <p:sp>
        <p:nvSpPr>
          <p:cNvPr id="269316" name="Text Box 4"/>
          <p:cNvSpPr txBox="1">
            <a:spLocks noChangeArrowheads="1"/>
          </p:cNvSpPr>
          <p:nvPr/>
        </p:nvSpPr>
        <p:spPr bwMode="auto">
          <a:xfrm>
            <a:off x="711941" y="5944976"/>
            <a:ext cx="10577407" cy="55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endParaRPr kumimoji="1" lang="zh-CN" altLang="zh-CN" sz="2900"/>
          </a:p>
        </p:txBody>
      </p:sp>
      <p:sp>
        <p:nvSpPr>
          <p:cNvPr id="269317" name="Text Box 5"/>
          <p:cNvSpPr txBox="1">
            <a:spLocks noChangeArrowheads="1"/>
          </p:cNvSpPr>
          <p:nvPr/>
        </p:nvSpPr>
        <p:spPr bwMode="auto">
          <a:xfrm>
            <a:off x="1508637" y="5903957"/>
            <a:ext cx="9763760" cy="47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r>
              <a:rPr kumimoji="1" lang="zh-CN" altLang="en-US" sz="2400" dirty="0"/>
              <a:t>上图展示</a:t>
            </a:r>
            <a:r>
              <a:rPr kumimoji="1" lang="en-US" altLang="zh-CN" sz="2400" dirty="0" err="1"/>
              <a:t>FontDialogDirector</a:t>
            </a:r>
            <a:r>
              <a:rPr kumimoji="1" lang="zh-CN" altLang="en-US" sz="2400" dirty="0"/>
              <a:t>抽象怎样被集成到一个类库中</a:t>
            </a:r>
          </a:p>
        </p:txBody>
      </p:sp>
      <p:sp>
        <p:nvSpPr>
          <p:cNvPr id="269318" name="AutoShape 6"/>
          <p:cNvSpPr>
            <a:spLocks noChangeArrowheads="1"/>
          </p:cNvSpPr>
          <p:nvPr/>
        </p:nvSpPr>
        <p:spPr bwMode="auto">
          <a:xfrm>
            <a:off x="1220470" y="609741"/>
            <a:ext cx="2339234" cy="1143265"/>
          </a:xfrm>
          <a:prstGeom prst="wedgeRoundRectCallout">
            <a:avLst>
              <a:gd name="adj1" fmla="val -29167"/>
              <a:gd name="adj2" fmla="val 775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r>
              <a:rPr kumimoji="1" lang="en-US" altLang="zh-CN" sz="1900">
                <a:solidFill>
                  <a:schemeClr val="bg2"/>
                </a:solidFill>
              </a:rPr>
              <a:t>DialogDirector</a:t>
            </a:r>
            <a:r>
              <a:rPr kumimoji="1" lang="zh-CN" altLang="en-US" sz="1900">
                <a:solidFill>
                  <a:schemeClr val="bg2"/>
                </a:solidFill>
              </a:rPr>
              <a:t>是一个抽象类，它定义了一个对话框的总体行为。</a:t>
            </a:r>
          </a:p>
        </p:txBody>
      </p:sp>
      <p:sp>
        <p:nvSpPr>
          <p:cNvPr id="269319" name="AutoShape 7"/>
          <p:cNvSpPr>
            <a:spLocks noChangeArrowheads="1"/>
          </p:cNvSpPr>
          <p:nvPr/>
        </p:nvSpPr>
        <p:spPr bwMode="auto">
          <a:xfrm>
            <a:off x="4468701" y="5085940"/>
            <a:ext cx="6610879" cy="838394"/>
          </a:xfrm>
          <a:prstGeom prst="wedgeRoundRectCallout">
            <a:avLst>
              <a:gd name="adj1" fmla="val -68847"/>
              <a:gd name="adj2" fmla="val -549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r>
              <a:rPr kumimoji="1" lang="en-US" altLang="zh-CN" sz="1900">
                <a:solidFill>
                  <a:schemeClr val="bg2"/>
                </a:solidFill>
              </a:rPr>
              <a:t>DialogDirector</a:t>
            </a:r>
            <a:r>
              <a:rPr kumimoji="1" lang="zh-CN" altLang="en-US" sz="1900">
                <a:solidFill>
                  <a:schemeClr val="bg2"/>
                </a:solidFill>
              </a:rPr>
              <a:t>的子类将 重定义</a:t>
            </a:r>
            <a:r>
              <a:rPr kumimoji="1" lang="en-US" altLang="zh-CN" sz="1900">
                <a:solidFill>
                  <a:schemeClr val="bg2"/>
                </a:solidFill>
              </a:rPr>
              <a:t>Createwidgets     </a:t>
            </a:r>
            <a:r>
              <a:rPr kumimoji="1" lang="zh-CN" altLang="en-US" sz="1900">
                <a:solidFill>
                  <a:schemeClr val="bg2"/>
                </a:solidFill>
              </a:rPr>
              <a:t>以创建正确的窗口组件，并重定义</a:t>
            </a:r>
            <a:r>
              <a:rPr kumimoji="1" lang="en-US" altLang="zh-CN" sz="1900">
                <a:solidFill>
                  <a:schemeClr val="bg2"/>
                </a:solidFill>
              </a:rPr>
              <a:t>WidgetChanged</a:t>
            </a:r>
            <a:r>
              <a:rPr kumimoji="1" lang="zh-CN" altLang="en-US" sz="1900">
                <a:solidFill>
                  <a:schemeClr val="bg2"/>
                </a:solidFill>
              </a:rPr>
              <a:t>以处理其变化</a:t>
            </a:r>
            <a:endParaRPr kumimoji="1" lang="zh-CN" altLang="en-US" sz="2900"/>
          </a:p>
        </p:txBody>
      </p:sp>
      <p:sp>
        <p:nvSpPr>
          <p:cNvPr id="269320" name="AutoShape 8"/>
          <p:cNvSpPr>
            <a:spLocks noChangeArrowheads="1"/>
          </p:cNvSpPr>
          <p:nvPr/>
        </p:nvSpPr>
        <p:spPr bwMode="auto">
          <a:xfrm>
            <a:off x="3892367" y="620857"/>
            <a:ext cx="5695527" cy="936842"/>
          </a:xfrm>
          <a:prstGeom prst="wedgeRoundRectCallout">
            <a:avLst>
              <a:gd name="adj1" fmla="val -73551"/>
              <a:gd name="adj2" fmla="val 1842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endParaRPr kumimoji="1" lang="en-US" altLang="zh-CN" sz="1900">
              <a:solidFill>
                <a:schemeClr val="bg2"/>
              </a:solidFill>
            </a:endParaRPr>
          </a:p>
          <a:p>
            <a:pPr>
              <a:lnSpc>
                <a:spcPct val="90000"/>
              </a:lnSpc>
              <a:spcBef>
                <a:spcPct val="20000"/>
              </a:spcBef>
              <a:buClr>
                <a:schemeClr val="accent2"/>
              </a:buClr>
              <a:buSzPct val="80000"/>
              <a:buFont typeface="Wingdings" pitchFamily="2" charset="2"/>
              <a:buNone/>
            </a:pPr>
            <a:r>
              <a:rPr kumimoji="1" lang="en-US" altLang="zh-CN" sz="1900">
                <a:solidFill>
                  <a:schemeClr val="bg2"/>
                </a:solidFill>
              </a:rPr>
              <a:t>CreateWidgets</a:t>
            </a:r>
            <a:r>
              <a:rPr kumimoji="1" lang="zh-CN" altLang="en-US" sz="1900">
                <a:solidFill>
                  <a:schemeClr val="bg2"/>
                </a:solidFill>
              </a:rPr>
              <a:t>是创建对话框的窗口组件的抽象操作。</a:t>
            </a:r>
          </a:p>
        </p:txBody>
      </p:sp>
      <p:sp>
        <p:nvSpPr>
          <p:cNvPr id="269321" name="AutoShape 9"/>
          <p:cNvSpPr>
            <a:spLocks noChangeArrowheads="1"/>
          </p:cNvSpPr>
          <p:nvPr/>
        </p:nvSpPr>
        <p:spPr bwMode="auto">
          <a:xfrm>
            <a:off x="6390517" y="692311"/>
            <a:ext cx="3748284" cy="792346"/>
          </a:xfrm>
          <a:prstGeom prst="wedgeRoundRectCallout">
            <a:avLst>
              <a:gd name="adj1" fmla="val -160343"/>
              <a:gd name="adj2" fmla="val 1956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en-US" altLang="zh-CN">
                <a:solidFill>
                  <a:schemeClr val="bg2"/>
                </a:solidFill>
              </a:rPr>
              <a:t>ShowDialog</a:t>
            </a:r>
            <a:r>
              <a:rPr kumimoji="1" lang="zh-CN" altLang="en-US">
                <a:solidFill>
                  <a:schemeClr val="bg2"/>
                </a:solidFill>
              </a:rPr>
              <a:t>操作将对话框显示在屏幕上。</a:t>
            </a:r>
          </a:p>
        </p:txBody>
      </p:sp>
      <p:sp>
        <p:nvSpPr>
          <p:cNvPr id="269322" name="AutoShape 10"/>
          <p:cNvSpPr>
            <a:spLocks noChangeArrowheads="1"/>
          </p:cNvSpPr>
          <p:nvPr/>
        </p:nvSpPr>
        <p:spPr bwMode="auto">
          <a:xfrm>
            <a:off x="7543183" y="2997895"/>
            <a:ext cx="3748284" cy="1008296"/>
          </a:xfrm>
          <a:prstGeom prst="wedgeRoundRectCallout">
            <a:avLst>
              <a:gd name="adj1" fmla="val -163625"/>
              <a:gd name="adj2" fmla="val -2937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r>
              <a:rPr kumimoji="1" lang="en-US" altLang="zh-CN" sz="2400">
                <a:solidFill>
                  <a:schemeClr val="bg2"/>
                </a:solidFill>
              </a:rPr>
              <a:t>WidgetChanged</a:t>
            </a:r>
            <a:r>
              <a:rPr kumimoji="1" lang="zh-CN" altLang="en-US" sz="2400">
                <a:solidFill>
                  <a:schemeClr val="bg2"/>
                </a:solidFill>
              </a:rPr>
              <a:t>；窗口组件调用它来通知用户它们已被改变。</a:t>
            </a:r>
            <a:endParaRPr kumimoji="1" lang="zh-CN" altLang="en-US" sz="2400" b="1">
              <a:solidFill>
                <a:schemeClr val="bg2"/>
              </a:solidFill>
            </a:endParaRPr>
          </a:p>
        </p:txBody>
      </p:sp>
    </p:spTree>
    <p:extLst>
      <p:ext uri="{BB962C8B-B14F-4D97-AF65-F5344CB8AC3E}">
        <p14:creationId xmlns:p14="http://schemas.microsoft.com/office/powerpoint/2010/main" val="2149899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9318"/>
                                        </p:tgtEl>
                                        <p:attrNameLst>
                                          <p:attrName>style.visibility</p:attrName>
                                        </p:attrNameLst>
                                      </p:cBhvr>
                                      <p:to>
                                        <p:strVal val="visible"/>
                                      </p:to>
                                    </p:set>
                                    <p:animEffect transition="in" filter="slide(fromBottom)">
                                      <p:cBhvr>
                                        <p:cTn id="7" dur="500"/>
                                        <p:tgtEl>
                                          <p:spTgt spid="269318"/>
                                        </p:tgtEl>
                                      </p:cBhvr>
                                    </p:animEffect>
                                  </p:childTnLst>
                                  <p:subTnLst>
                                    <p:set>
                                      <p:cBhvr override="childStyle">
                                        <p:cTn dur="1" fill="hold" display="0" masterRel="nextClick" afterEffect="1"/>
                                        <p:tgtEl>
                                          <p:spTgt spid="26931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9320"/>
                                        </p:tgtEl>
                                        <p:attrNameLst>
                                          <p:attrName>style.visibility</p:attrName>
                                        </p:attrNameLst>
                                      </p:cBhvr>
                                      <p:to>
                                        <p:strVal val="visible"/>
                                      </p:to>
                                    </p:set>
                                    <p:animEffect transition="in" filter="slide(fromBottom)">
                                      <p:cBhvr>
                                        <p:cTn id="12" dur="500"/>
                                        <p:tgtEl>
                                          <p:spTgt spid="269320"/>
                                        </p:tgtEl>
                                      </p:cBhvr>
                                    </p:animEffect>
                                  </p:childTnLst>
                                  <p:subTnLst>
                                    <p:set>
                                      <p:cBhvr override="childStyle">
                                        <p:cTn dur="1" fill="hold" display="0" masterRel="nextClick" afterEffect="1"/>
                                        <p:tgtEl>
                                          <p:spTgt spid="26932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9319"/>
                                        </p:tgtEl>
                                        <p:attrNameLst>
                                          <p:attrName>style.visibility</p:attrName>
                                        </p:attrNameLst>
                                      </p:cBhvr>
                                      <p:to>
                                        <p:strVal val="visible"/>
                                      </p:to>
                                    </p:set>
                                    <p:animEffect transition="in" filter="slide(fromBottom)">
                                      <p:cBhvr>
                                        <p:cTn id="17" dur="500"/>
                                        <p:tgtEl>
                                          <p:spTgt spid="269319"/>
                                        </p:tgtEl>
                                      </p:cBhvr>
                                    </p:animEffect>
                                  </p:childTnLst>
                                  <p:subTnLst>
                                    <p:set>
                                      <p:cBhvr override="childStyle">
                                        <p:cTn dur="1" fill="hold" display="0" masterRel="nextClick" afterEffect="1"/>
                                        <p:tgtEl>
                                          <p:spTgt spid="269319"/>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9321"/>
                                        </p:tgtEl>
                                        <p:attrNameLst>
                                          <p:attrName>style.visibility</p:attrName>
                                        </p:attrNameLst>
                                      </p:cBhvr>
                                      <p:to>
                                        <p:strVal val="visible"/>
                                      </p:to>
                                    </p:set>
                                    <p:animEffect transition="in" filter="slide(fromBottom)">
                                      <p:cBhvr>
                                        <p:cTn id="22" dur="500"/>
                                        <p:tgtEl>
                                          <p:spTgt spid="269321"/>
                                        </p:tgtEl>
                                      </p:cBhvr>
                                    </p:animEffect>
                                  </p:childTnLst>
                                  <p:subTnLst>
                                    <p:set>
                                      <p:cBhvr override="childStyle">
                                        <p:cTn dur="1" fill="hold" display="0" masterRel="nextClick" afterEffect="1"/>
                                        <p:tgtEl>
                                          <p:spTgt spid="26932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69322"/>
                                        </p:tgtEl>
                                        <p:attrNameLst>
                                          <p:attrName>style.visibility</p:attrName>
                                        </p:attrNameLst>
                                      </p:cBhvr>
                                      <p:to>
                                        <p:strVal val="visible"/>
                                      </p:to>
                                    </p:set>
                                    <p:animEffect transition="in" filter="slide(fromBottom)">
                                      <p:cBhvr>
                                        <p:cTn id="27" dur="500"/>
                                        <p:tgtEl>
                                          <p:spTgt spid="269322"/>
                                        </p:tgtEl>
                                      </p:cBhvr>
                                    </p:animEffect>
                                  </p:childTnLst>
                                  <p:subTnLst>
                                    <p:set>
                                      <p:cBhvr override="childStyle">
                                        <p:cTn dur="1" fill="hold" display="0" masterRel="nextClick" afterEffect="1"/>
                                        <p:tgtEl>
                                          <p:spTgt spid="2693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8" grpId="0" animBg="1" autoUpdateAnimBg="0"/>
      <p:bldP spid="269319" grpId="0" animBg="1" autoUpdateAnimBg="0"/>
      <p:bldP spid="269320" grpId="0" animBg="1" autoUpdateAnimBg="0"/>
      <p:bldP spid="269321" grpId="0" animBg="1"/>
      <p:bldP spid="2693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701750" y="189434"/>
            <a:ext cx="10187534"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中介模式（</a:t>
            </a:r>
            <a:r>
              <a:rPr lang="en-US" altLang="zh-CN" dirty="0"/>
              <a:t>Mediator</a:t>
            </a:r>
            <a:r>
              <a:rPr lang="zh-CN" altLang="en-US" dirty="0"/>
              <a:t>）</a:t>
            </a:r>
          </a:p>
        </p:txBody>
      </p:sp>
      <p:sp>
        <p:nvSpPr>
          <p:cNvPr id="270339" name="Rectangle 3"/>
          <p:cNvSpPr>
            <a:spLocks noGrp="1" noChangeArrowheads="1"/>
          </p:cNvSpPr>
          <p:nvPr>
            <p:ph type="body" idx="1"/>
          </p:nvPr>
        </p:nvSpPr>
        <p:spPr>
          <a:xfrm>
            <a:off x="413718" y="1269554"/>
            <a:ext cx="9797662" cy="416021"/>
          </a:xfrm>
        </p:spPr>
        <p:txBody>
          <a:bodyPr/>
          <a:lstStyle/>
          <a:p>
            <a:pPr>
              <a:buFont typeface="Wingdings" pitchFamily="2" charset="2"/>
              <a:buNone/>
            </a:pPr>
            <a:r>
              <a:rPr lang="zh-CN" altLang="en-US" sz="2900" dirty="0"/>
              <a:t>（</a:t>
            </a:r>
            <a:r>
              <a:rPr lang="en-US" altLang="zh-CN" sz="2900" dirty="0"/>
              <a:t>2</a:t>
            </a:r>
            <a:r>
              <a:rPr lang="zh-CN" altLang="en-US" sz="2900" dirty="0"/>
              <a:t>）结构 </a:t>
            </a:r>
          </a:p>
        </p:txBody>
      </p:sp>
      <p:pic>
        <p:nvPicPr>
          <p:cNvPr id="270340" name="Picture 4" descr="medi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50" y="2493690"/>
            <a:ext cx="10679113" cy="283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701750" y="261442"/>
            <a:ext cx="10373995" cy="735183"/>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中介模式（</a:t>
            </a:r>
            <a:r>
              <a:rPr lang="en-US" altLang="zh-CN" dirty="0"/>
              <a:t>Mediator</a:t>
            </a:r>
            <a:r>
              <a:rPr lang="zh-CN" altLang="en-US" dirty="0"/>
              <a:t>）</a:t>
            </a:r>
          </a:p>
        </p:txBody>
      </p:sp>
      <p:sp>
        <p:nvSpPr>
          <p:cNvPr id="271363" name="Rectangle 3"/>
          <p:cNvSpPr>
            <a:spLocks noGrp="1" noChangeArrowheads="1"/>
          </p:cNvSpPr>
          <p:nvPr>
            <p:ph type="body" idx="1"/>
          </p:nvPr>
        </p:nvSpPr>
        <p:spPr>
          <a:xfrm>
            <a:off x="701750" y="1125538"/>
            <a:ext cx="10373995" cy="5212969"/>
          </a:xfrm>
        </p:spPr>
        <p:txBody>
          <a:bodyPr/>
          <a:lstStyle/>
          <a:p>
            <a:pPr algn="just">
              <a:lnSpc>
                <a:spcPct val="100000"/>
              </a:lnSpc>
              <a:spcBef>
                <a:spcPct val="10000"/>
              </a:spcBef>
              <a:buFont typeface="Wingdings" pitchFamily="2" charset="2"/>
              <a:buNone/>
            </a:pPr>
            <a:r>
              <a:rPr lang="zh-CN" altLang="en-US" sz="2000" dirty="0">
                <a:latin typeface="楷体_GB2312" pitchFamily="49" charset="-122"/>
                <a:ea typeface="楷体_GB2312" pitchFamily="49" charset="-122"/>
              </a:rPr>
              <a:t>参与者职责</a:t>
            </a:r>
          </a:p>
          <a:p>
            <a:pPr algn="just">
              <a:lnSpc>
                <a:spcPct val="100000"/>
              </a:lnSpc>
              <a:spcBef>
                <a:spcPct val="10000"/>
              </a:spcBef>
            </a:pPr>
            <a:r>
              <a:rPr lang="zh-CN" altLang="en-US" sz="2000" dirty="0">
                <a:latin typeface="楷体_GB2312" pitchFamily="49" charset="-122"/>
                <a:ea typeface="楷体_GB2312" pitchFamily="49" charset="-122"/>
              </a:rPr>
              <a:t>抽象中介</a:t>
            </a:r>
            <a:r>
              <a:rPr lang="en-US" altLang="zh-CN" sz="2000" b="1" dirty="0">
                <a:latin typeface="楷体_GB2312" pitchFamily="49" charset="-122"/>
                <a:ea typeface="楷体_GB2312" pitchFamily="49" charset="-122"/>
              </a:rPr>
              <a:t>Mediator</a:t>
            </a:r>
            <a:r>
              <a:rPr lang="en-US" altLang="zh-CN" sz="2000" dirty="0">
                <a:latin typeface="楷体_GB2312" pitchFamily="49" charset="-122"/>
                <a:ea typeface="楷体_GB2312" pitchFamily="49" charset="-122"/>
              </a:rPr>
              <a:t> </a:t>
            </a:r>
          </a:p>
          <a:p>
            <a:pPr algn="just">
              <a:lnSpc>
                <a:spcPct val="100000"/>
              </a:lnSpc>
              <a:spcBef>
                <a:spcPct val="10000"/>
              </a:spcBef>
              <a:buFont typeface="Wingdings" pitchFamily="2" charset="2"/>
              <a:buChar char="Ø"/>
            </a:pPr>
            <a:r>
              <a:rPr lang="zh-CN" altLang="en-US" sz="2000" dirty="0">
                <a:latin typeface="楷体_GB2312" pitchFamily="49" charset="-122"/>
                <a:ea typeface="楷体_GB2312" pitchFamily="49" charset="-122"/>
              </a:rPr>
              <a:t>定义与同事对象通信的接口。主要的方法是一个（或者多个）事件方法。</a:t>
            </a:r>
          </a:p>
          <a:p>
            <a:pPr algn="just">
              <a:lnSpc>
                <a:spcPct val="100000"/>
              </a:lnSpc>
              <a:spcBef>
                <a:spcPct val="10000"/>
              </a:spcBef>
            </a:pPr>
            <a:r>
              <a:rPr lang="zh-CN" altLang="en-US" sz="2000" dirty="0">
                <a:latin typeface="楷体_GB2312" pitchFamily="49" charset="-122"/>
                <a:ea typeface="楷体_GB2312" pitchFamily="49" charset="-122"/>
              </a:rPr>
              <a:t>具体中介</a:t>
            </a:r>
            <a:r>
              <a:rPr lang="en-US" altLang="zh-CN" sz="2000" b="1" dirty="0" err="1">
                <a:latin typeface="楷体_GB2312" pitchFamily="49" charset="-122"/>
                <a:ea typeface="楷体_GB2312" pitchFamily="49" charset="-122"/>
              </a:rPr>
              <a:t>ConcreteMediator</a:t>
            </a:r>
            <a:r>
              <a:rPr lang="en-US" altLang="zh-CN" sz="2000" dirty="0">
                <a:latin typeface="楷体_GB2312" pitchFamily="49" charset="-122"/>
                <a:ea typeface="楷体_GB2312" pitchFamily="49" charset="-122"/>
              </a:rPr>
              <a:t> (</a:t>
            </a:r>
            <a:r>
              <a:rPr lang="en-US" altLang="zh-CN" sz="2000" dirty="0" err="1">
                <a:latin typeface="楷体_GB2312" pitchFamily="49" charset="-122"/>
                <a:ea typeface="楷体_GB2312" pitchFamily="49" charset="-122"/>
              </a:rPr>
              <a:t>FontDialogDirector</a:t>
            </a:r>
            <a:r>
              <a:rPr lang="en-US" altLang="zh-CN" sz="2000" dirty="0">
                <a:latin typeface="楷体_GB2312" pitchFamily="49" charset="-122"/>
                <a:ea typeface="楷体_GB2312" pitchFamily="49" charset="-122"/>
              </a:rPr>
              <a:t>) </a:t>
            </a:r>
          </a:p>
          <a:p>
            <a:pPr algn="just">
              <a:lnSpc>
                <a:spcPct val="100000"/>
              </a:lnSpc>
              <a:spcBef>
                <a:spcPct val="10000"/>
              </a:spcBef>
              <a:buFont typeface="Wingdings" pitchFamily="2" charset="2"/>
              <a:buChar char="Ø"/>
            </a:pPr>
            <a:r>
              <a:rPr lang="zh-CN" altLang="en-US" sz="2000" dirty="0">
                <a:latin typeface="楷体_GB2312" pitchFamily="49" charset="-122"/>
                <a:ea typeface="楷体_GB2312" pitchFamily="49" charset="-122"/>
              </a:rPr>
              <a:t>从抽象中介继承，实现了抽象超类所声明的事件方法。</a:t>
            </a:r>
          </a:p>
          <a:p>
            <a:pPr algn="just">
              <a:lnSpc>
                <a:spcPct val="100000"/>
              </a:lnSpc>
              <a:spcBef>
                <a:spcPct val="10000"/>
              </a:spcBef>
              <a:buFont typeface="Wingdings" pitchFamily="2" charset="2"/>
              <a:buChar char="Ø"/>
            </a:pPr>
            <a:r>
              <a:rPr lang="zh-CN" altLang="en-US" sz="2000" dirty="0">
                <a:latin typeface="楷体_GB2312" pitchFamily="49" charset="-122"/>
                <a:ea typeface="楷体_GB2312" pitchFamily="49" charset="-122"/>
              </a:rPr>
              <a:t>协调</a:t>
            </a:r>
            <a:r>
              <a:rPr lang="en-US" altLang="zh-CN" sz="2000" dirty="0">
                <a:latin typeface="楷体_GB2312" pitchFamily="49" charset="-122"/>
                <a:ea typeface="楷体_GB2312" pitchFamily="49" charset="-122"/>
              </a:rPr>
              <a:t>Colleague</a:t>
            </a:r>
            <a:r>
              <a:rPr lang="zh-CN" altLang="en-US" sz="2000" dirty="0">
                <a:latin typeface="楷体_GB2312" pitchFamily="49" charset="-122"/>
                <a:ea typeface="楷体_GB2312" pitchFamily="49" charset="-122"/>
              </a:rPr>
              <a:t>对象，实现协作行为。</a:t>
            </a:r>
          </a:p>
          <a:p>
            <a:pPr algn="just">
              <a:lnSpc>
                <a:spcPct val="100000"/>
              </a:lnSpc>
              <a:spcBef>
                <a:spcPct val="10000"/>
              </a:spcBef>
              <a:buFont typeface="Wingdings" pitchFamily="2" charset="2"/>
              <a:buChar char="Ø"/>
            </a:pPr>
            <a:r>
              <a:rPr lang="zh-CN" altLang="en-US" sz="2000" dirty="0">
                <a:latin typeface="楷体_GB2312" pitchFamily="49" charset="-122"/>
                <a:ea typeface="楷体_GB2312" pitchFamily="49" charset="-122"/>
              </a:rPr>
              <a:t>知道所有的具体同事类，从具体同事对象接收消息</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向具体同事对象发出命令。</a:t>
            </a:r>
          </a:p>
          <a:p>
            <a:pPr algn="just">
              <a:lnSpc>
                <a:spcPct val="100000"/>
              </a:lnSpc>
              <a:spcBef>
                <a:spcPct val="10000"/>
              </a:spcBef>
            </a:pPr>
            <a:r>
              <a:rPr lang="zh-CN" altLang="en-US" sz="2000" dirty="0">
                <a:latin typeface="楷体_GB2312" pitchFamily="49" charset="-122"/>
                <a:ea typeface="楷体_GB2312" pitchFamily="49" charset="-122"/>
              </a:rPr>
              <a:t>抽象同事</a:t>
            </a:r>
            <a:r>
              <a:rPr lang="en-US" altLang="zh-CN" sz="2000" b="1" dirty="0">
                <a:latin typeface="楷体_GB2312" pitchFamily="49" charset="-122"/>
                <a:ea typeface="楷体_GB2312" pitchFamily="49" charset="-122"/>
              </a:rPr>
              <a:t>Colleague</a:t>
            </a:r>
            <a:r>
              <a:rPr lang="en-US" altLang="zh-CN" sz="2000" dirty="0">
                <a:latin typeface="楷体_GB2312" pitchFamily="49" charset="-122"/>
                <a:ea typeface="楷体_GB2312" pitchFamily="49" charset="-122"/>
              </a:rPr>
              <a:t> </a:t>
            </a:r>
          </a:p>
          <a:p>
            <a:pPr algn="just">
              <a:lnSpc>
                <a:spcPct val="100000"/>
              </a:lnSpc>
              <a:spcBef>
                <a:spcPct val="10000"/>
              </a:spcBef>
              <a:buFont typeface="Wingdings" pitchFamily="2" charset="2"/>
              <a:buChar char="Ø"/>
            </a:pPr>
            <a:r>
              <a:rPr lang="zh-CN" altLang="en-US" sz="2000" dirty="0">
                <a:latin typeface="楷体_GB2312" pitchFamily="49" charset="-122"/>
                <a:ea typeface="楷体_GB2312" pitchFamily="49" charset="-122"/>
              </a:rPr>
              <a:t>定义出中介到同事对象的接口。同事对象只知道中介</a:t>
            </a:r>
          </a:p>
          <a:p>
            <a:pPr algn="just">
              <a:lnSpc>
                <a:spcPct val="100000"/>
              </a:lnSpc>
              <a:spcBef>
                <a:spcPct val="10000"/>
              </a:spcBef>
            </a:pPr>
            <a:r>
              <a:rPr lang="zh-CN" altLang="en-US" sz="2000" dirty="0">
                <a:latin typeface="楷体_GB2312" pitchFamily="49" charset="-122"/>
                <a:ea typeface="楷体_GB2312" pitchFamily="49" charset="-122"/>
              </a:rPr>
              <a:t>具体同事类</a:t>
            </a:r>
            <a:r>
              <a:rPr lang="en-US" altLang="zh-CN" sz="2000" b="1" dirty="0">
                <a:latin typeface="楷体_GB2312" pitchFamily="49" charset="-122"/>
                <a:ea typeface="楷体_GB2312" pitchFamily="49" charset="-122"/>
              </a:rPr>
              <a:t>Concrete Colleague </a:t>
            </a:r>
            <a:r>
              <a:rPr lang="en-US" altLang="zh-CN" sz="2000" dirty="0">
                <a:latin typeface="楷体_GB2312" pitchFamily="49" charset="-122"/>
                <a:ea typeface="楷体_GB2312" pitchFamily="49" charset="-122"/>
              </a:rPr>
              <a:t>(</a:t>
            </a:r>
            <a:r>
              <a:rPr lang="en-US" altLang="zh-CN" sz="2000" dirty="0" err="1">
                <a:latin typeface="楷体_GB2312" pitchFamily="49" charset="-122"/>
                <a:ea typeface="楷体_GB2312" pitchFamily="49" charset="-122"/>
              </a:rPr>
              <a:t>ListBox</a:t>
            </a:r>
            <a:r>
              <a:rPr lang="en-US" altLang="zh-CN" sz="2000" dirty="0">
                <a:latin typeface="楷体_GB2312" pitchFamily="49" charset="-122"/>
                <a:ea typeface="楷体_GB2312" pitchFamily="49" charset="-122"/>
              </a:rPr>
              <a:t>, </a:t>
            </a:r>
            <a:r>
              <a:rPr lang="en-US" altLang="zh-CN" sz="2000" dirty="0" err="1">
                <a:latin typeface="楷体_GB2312" pitchFamily="49" charset="-122"/>
                <a:ea typeface="楷体_GB2312" pitchFamily="49" charset="-122"/>
              </a:rPr>
              <a:t>EntryField</a:t>
            </a:r>
            <a:r>
              <a:rPr lang="en-US" altLang="zh-CN" sz="2000" dirty="0">
                <a:latin typeface="楷体_GB2312" pitchFamily="49" charset="-122"/>
                <a:ea typeface="楷体_GB2312" pitchFamily="49" charset="-122"/>
              </a:rPr>
              <a:t>) </a:t>
            </a:r>
          </a:p>
          <a:p>
            <a:pPr algn="just">
              <a:lnSpc>
                <a:spcPct val="100000"/>
              </a:lnSpc>
              <a:spcBef>
                <a:spcPct val="10000"/>
              </a:spcBef>
              <a:buFont typeface="Wingdings" pitchFamily="2" charset="2"/>
              <a:buChar char="Ø"/>
            </a:pPr>
            <a:r>
              <a:rPr lang="zh-CN" altLang="en-US" sz="2000" dirty="0">
                <a:latin typeface="楷体_GB2312" pitchFamily="49" charset="-122"/>
                <a:ea typeface="楷体_GB2312" pitchFamily="49" charset="-122"/>
              </a:rPr>
              <a:t>从抽象同事类继承而来。知道自己在小范围内的行为，而不知道它在大范围内的目的。</a:t>
            </a:r>
          </a:p>
          <a:p>
            <a:pPr algn="just">
              <a:lnSpc>
                <a:spcPct val="100000"/>
              </a:lnSpc>
              <a:spcBef>
                <a:spcPct val="10000"/>
              </a:spcBef>
              <a:buFont typeface="Wingdings" pitchFamily="2" charset="2"/>
              <a:buChar char="Ø"/>
            </a:pPr>
            <a:r>
              <a:rPr lang="zh-CN" altLang="en-US" sz="2000" dirty="0">
                <a:latin typeface="楷体_GB2312" pitchFamily="49" charset="-122"/>
                <a:ea typeface="楷体_GB2312" pitchFamily="49" charset="-122"/>
              </a:rPr>
              <a:t>每一个</a:t>
            </a:r>
            <a:r>
              <a:rPr lang="en-US" altLang="zh-CN" sz="2000" b="1" dirty="0">
                <a:latin typeface="楷体_GB2312" pitchFamily="49" charset="-122"/>
                <a:ea typeface="楷体_GB2312" pitchFamily="49" charset="-122"/>
              </a:rPr>
              <a:t>Concrete</a:t>
            </a:r>
            <a:r>
              <a:rPr lang="en-US" altLang="zh-CN" sz="2000" dirty="0">
                <a:latin typeface="楷体_GB2312" pitchFamily="49" charset="-122"/>
                <a:ea typeface="楷体_GB2312" pitchFamily="49" charset="-122"/>
              </a:rPr>
              <a:t> </a:t>
            </a:r>
            <a:r>
              <a:rPr lang="en-US" altLang="zh-CN" sz="2000" b="1" dirty="0">
                <a:latin typeface="楷体_GB2312" pitchFamily="49" charset="-122"/>
                <a:ea typeface="楷体_GB2312" pitchFamily="49" charset="-122"/>
              </a:rPr>
              <a:t>Colleague</a:t>
            </a:r>
            <a:r>
              <a:rPr lang="zh-CN" altLang="en-US" sz="2000" dirty="0">
                <a:latin typeface="楷体_GB2312" pitchFamily="49" charset="-122"/>
                <a:ea typeface="楷体_GB2312" pitchFamily="49" charset="-122"/>
              </a:rPr>
              <a:t>类都知道它的</a:t>
            </a:r>
            <a:r>
              <a:rPr lang="en-US" altLang="zh-CN" sz="2000" b="1" dirty="0">
                <a:latin typeface="楷体_GB2312" pitchFamily="49" charset="-122"/>
                <a:ea typeface="楷体_GB2312" pitchFamily="49" charset="-122"/>
              </a:rPr>
              <a:t>Mediator</a:t>
            </a:r>
            <a:r>
              <a:rPr lang="zh-CN" altLang="en-US" sz="2000" dirty="0">
                <a:latin typeface="楷体_GB2312" pitchFamily="49" charset="-122"/>
                <a:ea typeface="楷体_GB2312" pitchFamily="49" charset="-122"/>
              </a:rPr>
              <a:t>对象。而不知道其余的同事对象 。</a:t>
            </a:r>
          </a:p>
        </p:txBody>
      </p:sp>
    </p:spTree>
    <p:extLst>
      <p:ext uri="{BB962C8B-B14F-4D97-AF65-F5344CB8AC3E}">
        <p14:creationId xmlns:p14="http://schemas.microsoft.com/office/powerpoint/2010/main" val="1746193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a:xfrm>
            <a:off x="603880" y="189434"/>
            <a:ext cx="10785056" cy="87491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847875" name="Rectangle 3"/>
          <p:cNvSpPr>
            <a:spLocks noGrp="1" noChangeArrowheads="1"/>
          </p:cNvSpPr>
          <p:nvPr>
            <p:ph type="body" idx="1"/>
          </p:nvPr>
        </p:nvSpPr>
        <p:spPr>
          <a:xfrm>
            <a:off x="883817" y="1341562"/>
            <a:ext cx="10666399" cy="1583103"/>
          </a:xfrm>
        </p:spPr>
        <p:txBody>
          <a:bodyPr/>
          <a:lstStyle/>
          <a:p>
            <a:pPr algn="just">
              <a:lnSpc>
                <a:spcPct val="100000"/>
              </a:lnSpc>
              <a:buFont typeface="Wingdings" pitchFamily="2" charset="2"/>
              <a:buNone/>
            </a:pPr>
            <a:r>
              <a:rPr lang="zh-CN" altLang="en-US" sz="2400" dirty="0">
                <a:latin typeface="楷体_GB2312" pitchFamily="49" charset="-122"/>
                <a:ea typeface="楷体_GB2312" pitchFamily="49" charset="-122"/>
              </a:rPr>
              <a:t>协作</a:t>
            </a:r>
          </a:p>
          <a:p>
            <a:pPr algn="just">
              <a:lnSpc>
                <a:spcPct val="100000"/>
              </a:lnSpc>
              <a:buFont typeface="Wingdings" pitchFamily="2" charset="2"/>
              <a:buNone/>
            </a:pPr>
            <a:r>
              <a:rPr lang="zh-CN" altLang="en-US" sz="2400" dirty="0">
                <a:latin typeface="楷体_GB2312" pitchFamily="49" charset="-122"/>
                <a:ea typeface="楷体_GB2312" pitchFamily="49" charset="-122"/>
              </a:rPr>
              <a:t>  同事通过</a:t>
            </a:r>
            <a:r>
              <a:rPr lang="en-US" altLang="zh-CN" sz="2400" b="1" dirty="0">
                <a:latin typeface="楷体_GB2312" pitchFamily="49" charset="-122"/>
                <a:ea typeface="楷体_GB2312" pitchFamily="49" charset="-122"/>
              </a:rPr>
              <a:t>Mediator</a:t>
            </a:r>
            <a:r>
              <a:rPr lang="zh-CN" altLang="en-US" sz="2400" dirty="0">
                <a:latin typeface="楷体_GB2312" pitchFamily="49" charset="-122"/>
                <a:ea typeface="楷体_GB2312" pitchFamily="49" charset="-122"/>
              </a:rPr>
              <a:t>对象发送和接受请求。媒介在适当的同事中实现协作行为。</a:t>
            </a:r>
            <a:endParaRPr lang="zh-CN" altLang="en-US" sz="2400" dirty="0"/>
          </a:p>
        </p:txBody>
      </p:sp>
      <p:pic>
        <p:nvPicPr>
          <p:cNvPr id="847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35" y="2637706"/>
            <a:ext cx="10092186" cy="343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7877" name="AutoShape 5"/>
          <p:cNvSpPr>
            <a:spLocks noChangeArrowheads="1"/>
          </p:cNvSpPr>
          <p:nvPr/>
        </p:nvSpPr>
        <p:spPr bwMode="auto">
          <a:xfrm>
            <a:off x="6776152" y="1053530"/>
            <a:ext cx="4996299" cy="1223472"/>
          </a:xfrm>
          <a:prstGeom prst="wedgeRoundRectCallout">
            <a:avLst>
              <a:gd name="adj1" fmla="val -255"/>
              <a:gd name="adj2" fmla="val 22174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lang="zh-CN" altLang="en-US">
                <a:solidFill>
                  <a:schemeClr val="bg2"/>
                </a:solidFill>
              </a:rPr>
              <a:t>后者则根据商业逻辑通过调用 </a:t>
            </a:r>
            <a:r>
              <a:rPr lang="en-US" altLang="zh-CN">
                <a:solidFill>
                  <a:schemeClr val="bg2"/>
                </a:solidFill>
              </a:rPr>
              <a:t>Colleaguel</a:t>
            </a:r>
            <a:r>
              <a:rPr lang="zh-CN" altLang="en-US">
                <a:solidFill>
                  <a:schemeClr val="bg2"/>
                </a:solidFill>
              </a:rPr>
              <a:t>和 </a:t>
            </a:r>
            <a:r>
              <a:rPr lang="en-US" altLang="zh-CN">
                <a:solidFill>
                  <a:schemeClr val="bg2"/>
                </a:solidFill>
              </a:rPr>
              <a:t>Colleague2</a:t>
            </a:r>
            <a:r>
              <a:rPr lang="zh-CN" altLang="en-US">
                <a:solidFill>
                  <a:schemeClr val="bg2"/>
                </a:solidFill>
              </a:rPr>
              <a:t>的行动方法</a:t>
            </a:r>
            <a:r>
              <a:rPr lang="en-US" altLang="zh-CN">
                <a:solidFill>
                  <a:schemeClr val="bg2"/>
                </a:solidFill>
              </a:rPr>
              <a:t>action ()</a:t>
            </a:r>
            <a:r>
              <a:rPr lang="zh-CN" altLang="en-US">
                <a:solidFill>
                  <a:schemeClr val="bg2"/>
                </a:solidFill>
              </a:rPr>
              <a:t>将这个信息传给所有有关的问事对象。</a:t>
            </a:r>
          </a:p>
        </p:txBody>
      </p:sp>
      <p:sp>
        <p:nvSpPr>
          <p:cNvPr id="847879" name="AutoShape 7"/>
          <p:cNvSpPr>
            <a:spLocks noChangeArrowheads="1"/>
          </p:cNvSpPr>
          <p:nvPr/>
        </p:nvSpPr>
        <p:spPr bwMode="auto">
          <a:xfrm>
            <a:off x="913235" y="908260"/>
            <a:ext cx="5189116" cy="1513238"/>
          </a:xfrm>
          <a:prstGeom prst="wedgeRoundRectCallout">
            <a:avLst>
              <a:gd name="adj1" fmla="val 31825"/>
              <a:gd name="adj2" fmla="val 16210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lang="en-US" altLang="zh-CN">
                <a:solidFill>
                  <a:schemeClr val="bg2"/>
                </a:solidFill>
              </a:rPr>
              <a:t>Colleaguel </a:t>
            </a:r>
            <a:r>
              <a:rPr lang="zh-CN" altLang="en-US">
                <a:solidFill>
                  <a:schemeClr val="bg2"/>
                </a:solidFill>
              </a:rPr>
              <a:t>对象发生了状态变化，这时它调用 </a:t>
            </a:r>
            <a:r>
              <a:rPr lang="en-US" altLang="zh-CN">
                <a:solidFill>
                  <a:schemeClr val="bg2"/>
                </a:solidFill>
              </a:rPr>
              <a:t>Mediator </a:t>
            </a:r>
            <a:r>
              <a:rPr lang="zh-CN" altLang="en-US">
                <a:solidFill>
                  <a:schemeClr val="bg2"/>
                </a:solidFill>
              </a:rPr>
              <a:t>对象的事件方法 </a:t>
            </a:r>
            <a:r>
              <a:rPr lang="en-US" altLang="zh-CN">
                <a:solidFill>
                  <a:schemeClr val="bg2"/>
                </a:solidFill>
              </a:rPr>
              <a:t>colleagueCh anged ( ) </a:t>
            </a:r>
            <a:r>
              <a:rPr lang="zh-CN" altLang="en-US">
                <a:solidFill>
                  <a:schemeClr val="bg2"/>
                </a:solidFill>
              </a:rPr>
              <a:t>，并将自己作为参量传给 </a:t>
            </a:r>
            <a:r>
              <a:rPr lang="en-US" altLang="zh-CN">
                <a:solidFill>
                  <a:schemeClr val="bg2"/>
                </a:solidFill>
              </a:rPr>
              <a:t>Mediator</a:t>
            </a:r>
            <a:r>
              <a:rPr lang="zh-CN" altLang="en-US">
                <a:solidFill>
                  <a:schemeClr val="bg2"/>
                </a:solidFill>
              </a:rPr>
              <a:t>对象；</a:t>
            </a:r>
          </a:p>
        </p:txBody>
      </p:sp>
    </p:spTree>
    <p:extLst>
      <p:ext uri="{BB962C8B-B14F-4D97-AF65-F5344CB8AC3E}">
        <p14:creationId xmlns:p14="http://schemas.microsoft.com/office/powerpoint/2010/main" val="1470896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78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4787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78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478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7" grpId="0" animBg="1"/>
      <p:bldP spid="847877" grpId="1" animBg="1"/>
      <p:bldP spid="847879" grpId="0" animBg="1"/>
      <p:bldP spid="84787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848899" name="Rectangle 3"/>
          <p:cNvSpPr>
            <a:spLocks noGrp="1" noChangeArrowheads="1"/>
          </p:cNvSpPr>
          <p:nvPr>
            <p:ph type="body" idx="1"/>
          </p:nvPr>
        </p:nvSpPr>
        <p:spPr/>
        <p:txBody>
          <a:bodyPr/>
          <a:lstStyle/>
          <a:p>
            <a:r>
              <a:rPr lang="zh-CN" altLang="en-US" sz="2400" dirty="0">
                <a:ea typeface="楷体_GB2312" pitchFamily="49" charset="-122"/>
              </a:rPr>
              <a:t>当中介对象收到某一个同事对象发生了变化时，会逐一通知所有的同事对象，包括作为事件起源的同事对象。</a:t>
            </a:r>
          </a:p>
          <a:p>
            <a:r>
              <a:rPr lang="zh-CN" altLang="en-US" sz="2400" dirty="0">
                <a:ea typeface="楷体_GB2312" pitchFamily="49" charset="-122"/>
              </a:rPr>
              <a:t>在一个复杂的系统中，中介在事件发生时不一定会通知所有的同事对象，而仅仅会通知有关的同事对象。</a:t>
            </a:r>
          </a:p>
          <a:p>
            <a:r>
              <a:rPr lang="zh-CN" altLang="en-US" sz="2400" dirty="0">
                <a:ea typeface="楷体_GB2312" pitchFamily="49" charset="-122"/>
              </a:rPr>
              <a:t>哪些同事对象与之有关？决定于商业逻辑。</a:t>
            </a:r>
          </a:p>
        </p:txBody>
      </p:sp>
    </p:spTree>
    <p:extLst>
      <p:ext uri="{BB962C8B-B14F-4D97-AF65-F5344CB8AC3E}">
        <p14:creationId xmlns:p14="http://schemas.microsoft.com/office/powerpoint/2010/main" val="284878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中介模式（</a:t>
            </a:r>
            <a:r>
              <a:rPr lang="en-US" altLang="zh-CN" dirty="0"/>
              <a:t>Mediator</a:t>
            </a:r>
            <a:r>
              <a:rPr lang="zh-CN" altLang="en-US" dirty="0"/>
              <a:t>）</a:t>
            </a:r>
          </a:p>
        </p:txBody>
      </p:sp>
      <p:pic>
        <p:nvPicPr>
          <p:cNvPr id="846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18" y="1490631"/>
            <a:ext cx="10763867" cy="451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73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pic>
        <p:nvPicPr>
          <p:cNvPr id="845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42" y="1485578"/>
            <a:ext cx="10571051" cy="431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956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272387" name="Rectangle 3"/>
          <p:cNvSpPr>
            <a:spLocks noGrp="1" noChangeArrowheads="1"/>
          </p:cNvSpPr>
          <p:nvPr>
            <p:ph type="body" idx="1"/>
          </p:nvPr>
        </p:nvSpPr>
        <p:spPr>
          <a:xfrm>
            <a:off x="773758" y="1413570"/>
            <a:ext cx="10373995" cy="4465084"/>
          </a:xfrm>
        </p:spPr>
        <p:txBody>
          <a:bodyPr/>
          <a:lstStyle/>
          <a:p>
            <a:pPr algn="just">
              <a:buFont typeface="Wingdings" pitchFamily="2" charset="2"/>
              <a:buNone/>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）使用条件</a:t>
            </a:r>
          </a:p>
          <a:p>
            <a:pPr algn="just"/>
            <a:r>
              <a:rPr lang="zh-CN" altLang="en-US" sz="2400" dirty="0">
                <a:latin typeface="楷体_GB2312" pitchFamily="49" charset="-122"/>
                <a:ea typeface="楷体_GB2312" pitchFamily="49" charset="-122"/>
              </a:rPr>
              <a:t>一组对象通信方式定义良好但复杂</a:t>
            </a:r>
          </a:p>
          <a:p>
            <a:pPr algn="just"/>
            <a:r>
              <a:rPr lang="zh-CN" altLang="en-US" sz="2400" dirty="0">
                <a:latin typeface="楷体_GB2312" pitchFamily="49" charset="-122"/>
                <a:ea typeface="楷体_GB2312" pitchFamily="49" charset="-122"/>
              </a:rPr>
              <a:t>依赖关系结构混乱而难以理解。</a:t>
            </a:r>
          </a:p>
          <a:p>
            <a:pPr algn="just"/>
            <a:r>
              <a:rPr lang="zh-CN" altLang="en-US" sz="2400" dirty="0">
                <a:latin typeface="楷体_GB2312" pitchFamily="49" charset="-122"/>
                <a:ea typeface="楷体_GB2312" pitchFamily="49" charset="-122"/>
              </a:rPr>
              <a:t>对象引用了许多其他对象并与它们通信，很难重用对象。</a:t>
            </a:r>
          </a:p>
          <a:p>
            <a:pPr algn="just"/>
            <a:r>
              <a:rPr lang="zh-CN" altLang="en-US" sz="2400" dirty="0">
                <a:latin typeface="楷体_GB2312" pitchFamily="49" charset="-122"/>
                <a:ea typeface="楷体_GB2312" pitchFamily="49" charset="-122"/>
              </a:rPr>
              <a:t>要定制一个分布在几个类之间的行为，又不想生成太多子类。</a:t>
            </a:r>
            <a:endParaRPr lang="zh-CN" altLang="en-US" sz="2400" b="1" dirty="0">
              <a:latin typeface="楷体_GB2312" pitchFamily="49" charset="-122"/>
              <a:ea typeface="楷体_GB2312" pitchFamily="49" charset="-122"/>
            </a:endParaRPr>
          </a:p>
        </p:txBody>
      </p:sp>
    </p:spTree>
    <p:extLst>
      <p:ext uri="{BB962C8B-B14F-4D97-AF65-F5344CB8AC3E}">
        <p14:creationId xmlns:p14="http://schemas.microsoft.com/office/powerpoint/2010/main" val="21501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法律声明</a:t>
            </a:r>
            <a:endParaRPr lang="zh-CN" altLang="en-US" dirty="0"/>
          </a:p>
        </p:txBody>
      </p:sp>
      <p:sp>
        <p:nvSpPr>
          <p:cNvPr id="3" name="内容占位符 2"/>
          <p:cNvSpPr>
            <a:spLocks noGrp="1"/>
          </p:cNvSpPr>
          <p:nvPr>
            <p:ph idx="1"/>
          </p:nvPr>
        </p:nvSpPr>
        <p:spPr>
          <a:xfrm>
            <a:off x="610235" y="1429081"/>
            <a:ext cx="10970424" cy="4809652"/>
          </a:xfrm>
        </p:spPr>
        <p:txBody>
          <a:bodyPr/>
          <a:lstStyle/>
          <a:p>
            <a:pPr>
              <a:buNone/>
            </a:pPr>
            <a:r>
              <a:rPr lang="en-US" altLang="zh-CN" sz="3300" b="1" dirty="0" smtClean="0">
                <a:solidFill>
                  <a:srgbClr val="FF0000"/>
                </a:solidFill>
              </a:rPr>
              <a:t>【</a:t>
            </a:r>
            <a:r>
              <a:rPr lang="zh-CN" altLang="en-US" sz="3300" b="1" dirty="0" smtClean="0">
                <a:solidFill>
                  <a:srgbClr val="FF0000"/>
                </a:solidFill>
              </a:rPr>
              <a:t>声明</a:t>
            </a:r>
            <a:r>
              <a:rPr lang="en-US" altLang="zh-CN" sz="3300" b="1" dirty="0" smtClean="0">
                <a:solidFill>
                  <a:srgbClr val="FF0000"/>
                </a:solidFill>
              </a:rPr>
              <a:t>】</a:t>
            </a:r>
            <a:r>
              <a:rPr lang="zh-CN" altLang="en-US" sz="3300" b="1" dirty="0" smtClean="0"/>
              <a:t>本视频和幻灯片为炼数成金网络课程的教学资料，所有资料只能在课程内使用，不得在课程以外范围散播，违者将可能被追究法律和经济责任。</a:t>
            </a:r>
            <a:endParaRPr lang="en-US" altLang="zh-CN" sz="3300" b="1" dirty="0" smtClean="0"/>
          </a:p>
          <a:p>
            <a:pPr>
              <a:buNone/>
            </a:pPr>
            <a:r>
              <a:rPr lang="zh-CN" altLang="en-US" sz="3300" b="1" dirty="0" smtClean="0">
                <a:solidFill>
                  <a:srgbClr val="003399"/>
                </a:solidFill>
              </a:rPr>
              <a:t>课程详情访问炼数成金培训网站</a:t>
            </a:r>
            <a:endParaRPr lang="en-US" altLang="zh-CN" sz="3300" b="1" dirty="0" smtClean="0">
              <a:solidFill>
                <a:srgbClr val="003399"/>
              </a:solidFill>
            </a:endParaRPr>
          </a:p>
          <a:p>
            <a:pPr>
              <a:buNone/>
            </a:pPr>
            <a:r>
              <a:rPr lang="en-US" altLang="zh-CN" sz="3300" b="1" dirty="0" smtClean="0">
                <a:solidFill>
                  <a:srgbClr val="FF0000"/>
                </a:solidFill>
                <a:hlinkClick r:id="rId3"/>
              </a:rPr>
              <a:t>http://edu.dataguru.cn</a:t>
            </a:r>
            <a:endParaRPr lang="en-US" altLang="zh-CN" sz="3300" b="1" dirty="0" smtClean="0">
              <a:solidFill>
                <a:srgbClr val="FF0000"/>
              </a:solidFill>
            </a:endParaRPr>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849923" name="Rectangle 3"/>
          <p:cNvSpPr>
            <a:spLocks noGrp="1" noChangeArrowheads="1"/>
          </p:cNvSpPr>
          <p:nvPr>
            <p:ph type="body" idx="1"/>
          </p:nvPr>
        </p:nvSpPr>
        <p:spPr>
          <a:xfrm>
            <a:off x="557734" y="1485578"/>
            <a:ext cx="10380352" cy="4544477"/>
          </a:xfrm>
        </p:spPr>
        <p:txBody>
          <a:bodyPr/>
          <a:lstStyle/>
          <a:p>
            <a:pPr algn="just">
              <a:lnSpc>
                <a:spcPct val="100000"/>
              </a:lnSpc>
              <a:buFont typeface="Wingdings" pitchFamily="2" charset="2"/>
              <a:buNone/>
            </a:pPr>
            <a:r>
              <a:rPr lang="zh-CN" altLang="en-US" sz="2800" b="1" dirty="0">
                <a:latin typeface="楷体_GB2312" pitchFamily="49" charset="-122"/>
                <a:ea typeface="楷体_GB2312" pitchFamily="49" charset="-122"/>
              </a:rPr>
              <a:t>优点：</a:t>
            </a:r>
          </a:p>
          <a:p>
            <a:pPr algn="just">
              <a:lnSpc>
                <a:spcPct val="100000"/>
              </a:lnSpc>
            </a:pPr>
            <a:r>
              <a:rPr lang="zh-CN" altLang="en-US" sz="2800" dirty="0">
                <a:latin typeface="楷体_GB2312" pitchFamily="49" charset="-122"/>
                <a:ea typeface="楷体_GB2312" pitchFamily="49" charset="-122"/>
              </a:rPr>
              <a:t>可以较少使用静态的继承关系，限制了子类划分。使得具体同事类可以更加容易地被复用。</a:t>
            </a:r>
          </a:p>
          <a:p>
            <a:pPr algn="just">
              <a:lnSpc>
                <a:spcPct val="100000"/>
              </a:lnSpc>
            </a:pPr>
            <a:r>
              <a:rPr lang="zh-CN" altLang="en-US" sz="2800" dirty="0">
                <a:latin typeface="楷体_GB2312" pitchFamily="49" charset="-122"/>
                <a:ea typeface="楷体_GB2312" pitchFamily="49" charset="-122"/>
              </a:rPr>
              <a:t>避免同事对象间的过度耦合。使得调停类与同事类可以相对独立演化。</a:t>
            </a:r>
          </a:p>
          <a:p>
            <a:pPr algn="just">
              <a:lnSpc>
                <a:spcPct val="100000"/>
              </a:lnSpc>
            </a:pPr>
            <a:r>
              <a:rPr lang="zh-CN" altLang="en-US" sz="2800" dirty="0">
                <a:latin typeface="楷体_GB2312" pitchFamily="49" charset="-122"/>
                <a:ea typeface="楷体_GB2312" pitchFamily="49" charset="-122"/>
              </a:rPr>
              <a:t>简化了对象协议。多对多的相互作用转化为一对多的相互作用，使得对象之间的关系更加易于维护和理解． </a:t>
            </a:r>
          </a:p>
          <a:p>
            <a:pPr algn="just">
              <a:lnSpc>
                <a:spcPct val="100000"/>
              </a:lnSpc>
            </a:pPr>
            <a:r>
              <a:rPr lang="zh-CN" altLang="en-US" sz="2800" dirty="0">
                <a:latin typeface="楷体_GB2312" pitchFamily="49" charset="-122"/>
                <a:ea typeface="楷体_GB2312" pitchFamily="49" charset="-122"/>
              </a:rPr>
              <a:t>抽象了对象的行为协作。把对象在小尺度的行为与其他对象的相互作用分开处理。</a:t>
            </a:r>
          </a:p>
          <a:p>
            <a:pPr algn="just">
              <a:lnSpc>
                <a:spcPct val="100000"/>
              </a:lnSpc>
            </a:pPr>
            <a:r>
              <a:rPr lang="zh-CN" altLang="en-US" sz="2800" dirty="0">
                <a:latin typeface="楷体_GB2312" pitchFamily="49" charset="-122"/>
                <a:ea typeface="楷体_GB2312" pitchFamily="49" charset="-122"/>
              </a:rPr>
              <a:t>集中了控制。</a:t>
            </a:r>
          </a:p>
        </p:txBody>
      </p:sp>
    </p:spTree>
    <p:extLst>
      <p:ext uri="{BB962C8B-B14F-4D97-AF65-F5344CB8AC3E}">
        <p14:creationId xmlns:p14="http://schemas.microsoft.com/office/powerpoint/2010/main" val="2554340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850947" name="Rectangle 3"/>
          <p:cNvSpPr>
            <a:spLocks noGrp="1" noChangeArrowheads="1"/>
          </p:cNvSpPr>
          <p:nvPr>
            <p:ph type="body" idx="1"/>
          </p:nvPr>
        </p:nvSpPr>
        <p:spPr>
          <a:xfrm>
            <a:off x="701750" y="1773610"/>
            <a:ext cx="10859217" cy="4115753"/>
          </a:xfrm>
        </p:spPr>
        <p:txBody>
          <a:bodyPr/>
          <a:lstStyle/>
          <a:p>
            <a:pPr>
              <a:lnSpc>
                <a:spcPct val="100000"/>
              </a:lnSpc>
              <a:buFont typeface="Wingdings" pitchFamily="2" charset="2"/>
              <a:buNone/>
            </a:pPr>
            <a:r>
              <a:rPr lang="zh-CN" altLang="en-US" sz="2900" dirty="0">
                <a:ea typeface="楷体_GB2312" pitchFamily="49" charset="-122"/>
              </a:rPr>
              <a:t>缺点：</a:t>
            </a:r>
          </a:p>
          <a:p>
            <a:pPr>
              <a:lnSpc>
                <a:spcPct val="100000"/>
              </a:lnSpc>
            </a:pPr>
            <a:r>
              <a:rPr lang="zh-CN" altLang="en-US" sz="2900" dirty="0">
                <a:ea typeface="楷体_GB2312" pitchFamily="49" charset="-122"/>
              </a:rPr>
              <a:t>增加了中介类的复杂性。甚至比不设置中介更差。</a:t>
            </a:r>
          </a:p>
          <a:p>
            <a:pPr>
              <a:lnSpc>
                <a:spcPct val="100000"/>
              </a:lnSpc>
            </a:pPr>
            <a:r>
              <a:rPr lang="zh-CN" altLang="en-US" sz="2900" dirty="0">
                <a:ea typeface="楷体_GB2312" pitchFamily="49" charset="-122"/>
              </a:rPr>
              <a:t>中介类包含了各具体同事类的关系协调代码，这种代码常常不能复用。</a:t>
            </a:r>
          </a:p>
          <a:p>
            <a:pPr>
              <a:lnSpc>
                <a:spcPct val="100000"/>
              </a:lnSpc>
            </a:pPr>
            <a:r>
              <a:rPr lang="zh-CN" altLang="en-US" sz="2900" dirty="0">
                <a:ea typeface="楷体_GB2312" pitchFamily="49" charset="-122"/>
              </a:rPr>
              <a:t>具体同事类的复用是以中介类的不可复用为代价的。</a:t>
            </a:r>
          </a:p>
          <a:p>
            <a:pPr>
              <a:lnSpc>
                <a:spcPct val="100000"/>
              </a:lnSpc>
            </a:pPr>
            <a:r>
              <a:rPr lang="zh-CN" altLang="en-US" sz="2900" dirty="0">
                <a:ea typeface="楷体_GB2312" pitchFamily="49" charset="-122"/>
              </a:rPr>
              <a:t>为同事对象提供了可扩展性，而不是中介对象。所提供的可扩展性是一种（向同事对象）倾斜的可扩展性。</a:t>
            </a:r>
          </a:p>
        </p:txBody>
      </p:sp>
    </p:spTree>
    <p:extLst>
      <p:ext uri="{BB962C8B-B14F-4D97-AF65-F5344CB8AC3E}">
        <p14:creationId xmlns:p14="http://schemas.microsoft.com/office/powerpoint/2010/main" val="347631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645886" y="45418"/>
            <a:ext cx="10785056" cy="122424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备忘录模式（</a:t>
            </a:r>
            <a:r>
              <a:rPr lang="en-US" altLang="zh-CN" dirty="0"/>
              <a:t>Memento)</a:t>
            </a:r>
          </a:p>
        </p:txBody>
      </p:sp>
      <p:sp>
        <p:nvSpPr>
          <p:cNvPr id="273411" name="Rectangle 3"/>
          <p:cNvSpPr>
            <a:spLocks noGrp="1" noChangeArrowheads="1"/>
          </p:cNvSpPr>
          <p:nvPr>
            <p:ph type="body" idx="1"/>
          </p:nvPr>
        </p:nvSpPr>
        <p:spPr>
          <a:xfrm>
            <a:off x="557734" y="1341562"/>
            <a:ext cx="10859217" cy="4752487"/>
          </a:xfrm>
        </p:spPr>
        <p:txBody>
          <a:bodyPr/>
          <a:lstStyle/>
          <a:p>
            <a:pPr marL="0" indent="0" algn="just">
              <a:lnSpc>
                <a:spcPct val="100000"/>
              </a:lnSpc>
              <a:buNone/>
            </a:pPr>
            <a:r>
              <a:rPr lang="zh-CN" altLang="en-US" sz="2800" dirty="0">
                <a:latin typeface="楷体_GB2312" pitchFamily="49" charset="-122"/>
                <a:ea typeface="楷体_GB2312" pitchFamily="49" charset="-122"/>
              </a:rPr>
              <a:t>对象的行为模式</a:t>
            </a:r>
          </a:p>
          <a:p>
            <a:pPr marL="0" indent="0" algn="just">
              <a:lnSpc>
                <a:spcPct val="100000"/>
              </a:lnSpc>
              <a:buNone/>
            </a:pPr>
            <a:r>
              <a:rPr lang="zh-CN" altLang="en-US" sz="2800" dirty="0">
                <a:latin typeface="楷体_GB2312" pitchFamily="49" charset="-122"/>
                <a:ea typeface="楷体_GB2312" pitchFamily="49" charset="-122"/>
              </a:rPr>
              <a:t>又叫快照模式（</a:t>
            </a:r>
            <a:r>
              <a:rPr lang="en-US" altLang="zh-CN" sz="2800" dirty="0">
                <a:latin typeface="楷体_GB2312" pitchFamily="49" charset="-122"/>
                <a:ea typeface="楷体_GB2312" pitchFamily="49" charset="-122"/>
              </a:rPr>
              <a:t>snapshot Pattern</a:t>
            </a:r>
            <a:r>
              <a:rPr lang="zh-CN" altLang="en-US" sz="2800" dirty="0">
                <a:latin typeface="楷体_GB2312" pitchFamily="49" charset="-122"/>
                <a:ea typeface="楷体_GB2312" pitchFamily="49" charset="-122"/>
              </a:rPr>
              <a:t>）</a:t>
            </a:r>
          </a:p>
          <a:p>
            <a:pPr marL="0" indent="0" algn="just">
              <a:lnSpc>
                <a:spcPct val="100000"/>
              </a:lnSpc>
              <a:buNone/>
            </a:pPr>
            <a:r>
              <a:rPr lang="zh-CN" altLang="en-US" sz="2800" dirty="0">
                <a:latin typeface="楷体_GB2312" pitchFamily="49" charset="-122"/>
                <a:ea typeface="楷体_GB2312" pitchFamily="49" charset="-122"/>
              </a:rPr>
              <a:t>或记号模式</a:t>
            </a:r>
            <a:r>
              <a:rPr lang="en-US" altLang="zh-CN" sz="2800" dirty="0">
                <a:latin typeface="楷体_GB2312" pitchFamily="49" charset="-122"/>
                <a:ea typeface="楷体_GB2312" pitchFamily="49" charset="-122"/>
              </a:rPr>
              <a:t>(token)</a:t>
            </a:r>
          </a:p>
          <a:p>
            <a:pPr marL="0" indent="0" algn="just">
              <a:lnSpc>
                <a:spcPct val="100000"/>
              </a:lnSpc>
              <a:buNone/>
            </a:pPr>
            <a:endParaRPr lang="en-US" altLang="zh-CN" sz="2800" dirty="0">
              <a:latin typeface="楷体_GB2312" pitchFamily="49" charset="-122"/>
              <a:ea typeface="楷体_GB2312" pitchFamily="49" charset="-122"/>
            </a:endParaRPr>
          </a:p>
          <a:p>
            <a:pPr marL="0" indent="0" algn="just">
              <a:lnSpc>
                <a:spcPct val="100000"/>
              </a:lnSpc>
              <a:buNone/>
            </a:pPr>
            <a:r>
              <a:rPr lang="zh-CN" altLang="en-US" sz="2800" dirty="0">
                <a:latin typeface="楷体_GB2312" pitchFamily="49" charset="-122"/>
                <a:ea typeface="楷体_GB2312" pitchFamily="49" charset="-122"/>
              </a:rPr>
              <a:t>备忘录（</a:t>
            </a:r>
            <a:r>
              <a:rPr lang="en-US" altLang="zh-CN" sz="2800" dirty="0">
                <a:latin typeface="楷体_GB2312" pitchFamily="49" charset="-122"/>
                <a:ea typeface="楷体_GB2312" pitchFamily="49" charset="-122"/>
              </a:rPr>
              <a:t>Memento</a:t>
            </a:r>
            <a:r>
              <a:rPr lang="zh-CN" altLang="en-US" sz="2800" dirty="0">
                <a:latin typeface="楷体_GB2312" pitchFamily="49" charset="-122"/>
                <a:ea typeface="楷体_GB2312" pitchFamily="49" charset="-122"/>
              </a:rPr>
              <a:t>）对象</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一个用来存储另外一个对象（即备忘录的原发器</a:t>
            </a:r>
            <a:r>
              <a:rPr lang="en-US" altLang="zh-CN" sz="2800" dirty="0">
                <a:latin typeface="楷体_GB2312" pitchFamily="49" charset="-122"/>
                <a:ea typeface="楷体_GB2312" pitchFamily="49" charset="-122"/>
              </a:rPr>
              <a:t>Originator</a:t>
            </a:r>
            <a:r>
              <a:rPr lang="zh-CN" altLang="en-US" sz="2800" dirty="0">
                <a:latin typeface="楷体_GB2312" pitchFamily="49" charset="-122"/>
                <a:ea typeface="楷体_GB2312" pitchFamily="49" charset="-122"/>
              </a:rPr>
              <a:t>）内部状态的快照的对象。</a:t>
            </a:r>
          </a:p>
          <a:p>
            <a:pPr marL="0" indent="0" algn="just">
              <a:lnSpc>
                <a:spcPct val="100000"/>
              </a:lnSpc>
              <a:buNone/>
            </a:pPr>
            <a:r>
              <a:rPr lang="zh-CN" altLang="en-US" sz="2800" dirty="0">
                <a:latin typeface="楷体_GB2312" pitchFamily="49" charset="-122"/>
                <a:ea typeface="楷体_GB2312" pitchFamily="49" charset="-122"/>
              </a:rPr>
              <a:t>常常与命令模式和迭代器模式一同使用。</a:t>
            </a:r>
          </a:p>
          <a:p>
            <a:pPr marL="0" indent="0" algn="just">
              <a:lnSpc>
                <a:spcPct val="100000"/>
              </a:lnSpc>
              <a:buNone/>
            </a:pPr>
            <a:r>
              <a:rPr lang="zh-CN" altLang="en-US" sz="2800" dirty="0">
                <a:latin typeface="楷体_GB2312" pitchFamily="49" charset="-122"/>
                <a:ea typeface="楷体_GB2312" pitchFamily="49" charset="-122"/>
              </a:rPr>
              <a:t> 目的：</a:t>
            </a:r>
          </a:p>
          <a:p>
            <a:pPr marL="0" indent="0" algn="just">
              <a:lnSpc>
                <a:spcPct val="100000"/>
              </a:lnSpc>
              <a:buNone/>
            </a:pPr>
            <a:r>
              <a:rPr lang="zh-CN" altLang="en-US" sz="2800" dirty="0">
                <a:latin typeface="楷体_GB2312" pitchFamily="49" charset="-122"/>
                <a:ea typeface="楷体_GB2312" pitchFamily="49" charset="-122"/>
              </a:rPr>
              <a:t>    在不破坏封装的前提下，捕捉一个对象的内部状态，并在此对象外部保存，从而可以在以后使对象恢复到这个状态。</a:t>
            </a:r>
          </a:p>
        </p:txBody>
      </p:sp>
    </p:spTree>
    <p:extLst>
      <p:ext uri="{BB962C8B-B14F-4D97-AF65-F5344CB8AC3E}">
        <p14:creationId xmlns:p14="http://schemas.microsoft.com/office/powerpoint/2010/main" val="2472127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29742" y="261442"/>
            <a:ext cx="10785056"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备忘录模式（</a:t>
            </a:r>
            <a:r>
              <a:rPr lang="en-US" altLang="zh-CN" dirty="0"/>
              <a:t>Memento)</a:t>
            </a:r>
          </a:p>
        </p:txBody>
      </p:sp>
      <p:sp>
        <p:nvSpPr>
          <p:cNvPr id="275459" name="Rectangle 3"/>
          <p:cNvSpPr>
            <a:spLocks noGrp="1" noChangeArrowheads="1"/>
          </p:cNvSpPr>
          <p:nvPr>
            <p:ph type="body" idx="1"/>
          </p:nvPr>
        </p:nvSpPr>
        <p:spPr>
          <a:xfrm>
            <a:off x="557734" y="1341562"/>
            <a:ext cx="11244851" cy="4898571"/>
          </a:xfrm>
        </p:spPr>
        <p:txBody>
          <a:bodyPr/>
          <a:lstStyle/>
          <a:p>
            <a:pPr marL="0" indent="0">
              <a:lnSpc>
                <a:spcPct val="100000"/>
              </a:lnSpc>
              <a:buNone/>
            </a:pP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例</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：图形编辑器</a:t>
            </a:r>
          </a:p>
          <a:p>
            <a:pPr marL="0" indent="0">
              <a:lnSpc>
                <a:spcPct val="100000"/>
              </a:lnSpc>
              <a:buNone/>
            </a:pPr>
            <a:r>
              <a:rPr lang="zh-CN" altLang="en-US" sz="2800" dirty="0">
                <a:latin typeface="楷体_GB2312" pitchFamily="49" charset="-122"/>
                <a:ea typeface="楷体_GB2312" pitchFamily="49" charset="-122"/>
              </a:rPr>
              <a:t>支持图形对象间的连线。用户可用一条直线连接两个矩形，而当用户移动任意一个矩形时，这两个矩形仍能保持连接。在移动过程中，编辑器自动伸展这条直线以保持该连接。</a:t>
            </a:r>
          </a:p>
          <a:p>
            <a:pPr marL="0" indent="0">
              <a:lnSpc>
                <a:spcPct val="100000"/>
              </a:lnSpc>
              <a:buNone/>
            </a:pPr>
            <a:endParaRPr lang="zh-CN" altLang="en-US" sz="2800" dirty="0">
              <a:latin typeface="楷体_GB2312" pitchFamily="49" charset="-122"/>
              <a:ea typeface="楷体_GB2312" pitchFamily="49" charset="-122"/>
            </a:endParaRPr>
          </a:p>
          <a:p>
            <a:pPr marL="0" indent="0">
              <a:lnSpc>
                <a:spcPct val="100000"/>
              </a:lnSpc>
              <a:buNone/>
            </a:pPr>
            <a:r>
              <a:rPr lang="zh-CN" altLang="en-US" sz="2800" dirty="0">
                <a:latin typeface="楷体_GB2312" pitchFamily="49" charset="-122"/>
                <a:ea typeface="楷体_GB2312" pitchFamily="49" charset="-122"/>
              </a:rPr>
              <a:t>约束解释</a:t>
            </a:r>
            <a:r>
              <a:rPr lang="en-US" altLang="zh-CN" sz="2800" dirty="0" err="1">
                <a:latin typeface="楷体_GB2312" pitchFamily="49" charset="-122"/>
                <a:ea typeface="楷体_GB2312" pitchFamily="49" charset="-122"/>
              </a:rPr>
              <a:t>ConstraintSolver</a:t>
            </a:r>
            <a:r>
              <a:rPr lang="zh-CN" altLang="en-US" sz="2800" dirty="0">
                <a:latin typeface="楷体_GB2312" pitchFamily="49" charset="-122"/>
                <a:ea typeface="楷体_GB2312" pitchFamily="49" charset="-122"/>
              </a:rPr>
              <a:t>系统 ：</a:t>
            </a:r>
          </a:p>
          <a:p>
            <a:pPr marL="0" indent="0">
              <a:lnSpc>
                <a:spcPct val="100000"/>
              </a:lnSpc>
            </a:pPr>
            <a:r>
              <a:rPr lang="zh-CN" altLang="en-US" sz="2800" dirty="0">
                <a:latin typeface="楷体_GB2312" pitchFamily="49" charset="-122"/>
                <a:ea typeface="楷体_GB2312" pitchFamily="49" charset="-122"/>
              </a:rPr>
              <a:t>在</a:t>
            </a:r>
            <a:r>
              <a:rPr lang="en-US" altLang="zh-CN" sz="2800" dirty="0" err="1">
                <a:latin typeface="楷体_GB2312" pitchFamily="49" charset="-122"/>
                <a:ea typeface="楷体_GB2312" pitchFamily="49" charset="-122"/>
              </a:rPr>
              <a:t>ConstraintSolver</a:t>
            </a:r>
            <a:r>
              <a:rPr lang="zh-CN" altLang="en-US" sz="2800" dirty="0">
                <a:latin typeface="楷体_GB2312" pitchFamily="49" charset="-122"/>
                <a:ea typeface="楷体_GB2312" pitchFamily="49" charset="-122"/>
              </a:rPr>
              <a:t>对象中封装对象连接关系的方法。</a:t>
            </a:r>
          </a:p>
          <a:p>
            <a:pPr marL="0" indent="0">
              <a:lnSpc>
                <a:spcPct val="100000"/>
              </a:lnSpc>
            </a:pPr>
            <a:r>
              <a:rPr lang="zh-CN" altLang="en-US" sz="2800" dirty="0">
                <a:latin typeface="楷体_GB2312" pitchFamily="49" charset="-122"/>
                <a:ea typeface="楷体_GB2312" pitchFamily="49" charset="-122"/>
              </a:rPr>
              <a:t>生成连接时，记录这些连接，产生描述它们的数学方程。</a:t>
            </a:r>
          </a:p>
          <a:p>
            <a:pPr marL="0" indent="0">
              <a:lnSpc>
                <a:spcPct val="100000"/>
              </a:lnSpc>
            </a:pPr>
            <a:r>
              <a:rPr lang="zh-CN" altLang="en-US" sz="2800" dirty="0">
                <a:latin typeface="楷体_GB2312" pitchFamily="49" charset="-122"/>
                <a:ea typeface="楷体_GB2312" pitchFamily="49" charset="-122"/>
              </a:rPr>
              <a:t>当用户生成一个连接或修改图形时，求解这些方程。</a:t>
            </a:r>
          </a:p>
          <a:p>
            <a:pPr marL="0" indent="0">
              <a:lnSpc>
                <a:spcPct val="100000"/>
              </a:lnSpc>
            </a:pPr>
            <a:r>
              <a:rPr lang="zh-CN" altLang="en-US" sz="2800" dirty="0">
                <a:latin typeface="楷体_GB2312" pitchFamily="49" charset="-122"/>
                <a:ea typeface="楷体_GB2312" pitchFamily="49" charset="-122"/>
              </a:rPr>
              <a:t>根据计算结果重新调整图形，使对象保持正确的连接。</a:t>
            </a:r>
          </a:p>
        </p:txBody>
      </p:sp>
    </p:spTree>
    <p:extLst>
      <p:ext uri="{BB962C8B-B14F-4D97-AF65-F5344CB8AC3E}">
        <p14:creationId xmlns:p14="http://schemas.microsoft.com/office/powerpoint/2010/main" val="3001395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备忘录模式（</a:t>
            </a:r>
            <a:r>
              <a:rPr lang="en-US" altLang="zh-CN" dirty="0"/>
              <a:t>Memento)</a:t>
            </a:r>
          </a:p>
        </p:txBody>
      </p:sp>
      <p:sp>
        <p:nvSpPr>
          <p:cNvPr id="276483" name="Rectangle 3"/>
          <p:cNvSpPr>
            <a:spLocks noGrp="1" noChangeArrowheads="1"/>
          </p:cNvSpPr>
          <p:nvPr>
            <p:ph type="body" idx="1"/>
          </p:nvPr>
        </p:nvSpPr>
        <p:spPr>
          <a:xfrm>
            <a:off x="7543183" y="1557586"/>
            <a:ext cx="4422086" cy="4801712"/>
          </a:xfrm>
        </p:spPr>
        <p:txBody>
          <a:bodyPr/>
          <a:lstStyle/>
          <a:p>
            <a:pPr>
              <a:buFont typeface="Wingdings" pitchFamily="2" charset="2"/>
              <a:buNone/>
            </a:pPr>
            <a:r>
              <a:rPr lang="zh-CN" altLang="en-US" sz="3300" dirty="0">
                <a:ea typeface="楷体_GB2312" pitchFamily="49" charset="-122"/>
              </a:rPr>
              <a:t>难点：</a:t>
            </a:r>
            <a:r>
              <a:rPr lang="zh-CN" altLang="en-US" sz="3300" dirty="0">
                <a:solidFill>
                  <a:srgbClr val="66FF33"/>
                </a:solidFill>
                <a:ea typeface="楷体_GB2312" pitchFamily="49" charset="-122"/>
              </a:rPr>
              <a:t>取消移动</a:t>
            </a:r>
            <a:r>
              <a:rPr lang="zh-CN" altLang="en-US" sz="3300" dirty="0">
                <a:ea typeface="楷体_GB2312" pitchFamily="49" charset="-122"/>
              </a:rPr>
              <a:t>操作</a:t>
            </a:r>
          </a:p>
          <a:p>
            <a:pPr>
              <a:buFont typeface="Wingdings" pitchFamily="2" charset="2"/>
              <a:buNone/>
            </a:pPr>
            <a:r>
              <a:rPr lang="zh-CN" altLang="en-US" sz="3300" dirty="0">
                <a:ea typeface="楷体_GB2312" pitchFamily="49" charset="-122"/>
              </a:rPr>
              <a:t>方法：</a:t>
            </a:r>
          </a:p>
          <a:p>
            <a:pPr>
              <a:buFont typeface="Wingdings" pitchFamily="2" charset="2"/>
              <a:buNone/>
            </a:pPr>
            <a:r>
              <a:rPr lang="zh-CN" altLang="en-US" sz="3300" dirty="0">
                <a:ea typeface="楷体_GB2312" pitchFamily="49" charset="-122"/>
              </a:rPr>
              <a:t>保存移动的距离，</a:t>
            </a:r>
          </a:p>
          <a:p>
            <a:pPr>
              <a:buFont typeface="Wingdings" pitchFamily="2" charset="2"/>
              <a:buNone/>
            </a:pPr>
            <a:r>
              <a:rPr lang="zh-CN" altLang="en-US" sz="3300" dirty="0">
                <a:ea typeface="楷体_GB2312" pitchFamily="49" charset="-122"/>
              </a:rPr>
              <a:t>取消移动时移动相等距离。</a:t>
            </a:r>
          </a:p>
          <a:p>
            <a:pPr>
              <a:buFont typeface="Wingdings" pitchFamily="2" charset="2"/>
              <a:buNone/>
            </a:pPr>
            <a:endParaRPr lang="zh-CN" altLang="en-US" sz="3300" dirty="0">
              <a:ea typeface="楷体_GB2312" pitchFamily="49" charset="-122"/>
            </a:endParaRPr>
          </a:p>
          <a:p>
            <a:pPr>
              <a:buFont typeface="Wingdings" pitchFamily="2" charset="2"/>
              <a:buNone/>
            </a:pPr>
            <a:r>
              <a:rPr lang="en-US" altLang="zh-CN" sz="3300" dirty="0">
                <a:latin typeface="Arial"/>
                <a:ea typeface="楷体_GB2312" pitchFamily="49" charset="-122"/>
              </a:rPr>
              <a:t>——</a:t>
            </a:r>
            <a:r>
              <a:rPr lang="zh-CN" altLang="en-US" sz="3300" dirty="0">
                <a:ea typeface="楷体_GB2312" pitchFamily="49" charset="-122"/>
              </a:rPr>
              <a:t>不能保证所有的对象都会出现在它们原先的地方。</a:t>
            </a:r>
            <a:endParaRPr lang="zh-CN" altLang="en-US" sz="4300" dirty="0">
              <a:ea typeface="楷体_GB2312" pitchFamily="49" charset="-122"/>
            </a:endParaRPr>
          </a:p>
        </p:txBody>
      </p:sp>
      <p:pic>
        <p:nvPicPr>
          <p:cNvPr id="276484" name="Picture 4" descr="memen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52" y="1485578"/>
            <a:ext cx="6407468" cy="1905441"/>
          </a:xfrm>
          <a:prstGeom prst="rect">
            <a:avLst/>
          </a:prstGeom>
          <a:noFill/>
          <a:extLst>
            <a:ext uri="{909E8E84-426E-40DD-AFC4-6F175D3DCCD1}">
              <a14:hiddenFill xmlns:a14="http://schemas.microsoft.com/office/drawing/2010/main">
                <a:solidFill>
                  <a:srgbClr val="FFFFFF"/>
                </a:solidFill>
              </a14:hiddenFill>
            </a:ext>
          </a:extLst>
        </p:spPr>
      </p:pic>
      <p:pic>
        <p:nvPicPr>
          <p:cNvPr id="276485" name="Picture 5" descr="memen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52" y="4293890"/>
            <a:ext cx="6407468" cy="1953077"/>
          </a:xfrm>
          <a:prstGeom prst="rect">
            <a:avLst/>
          </a:prstGeom>
          <a:noFill/>
          <a:extLst>
            <a:ext uri="{909E8E84-426E-40DD-AFC4-6F175D3DCCD1}">
              <a14:hiddenFill xmlns:a14="http://schemas.microsoft.com/office/drawing/2010/main">
                <a:solidFill>
                  <a:srgbClr val="FFFFFF"/>
                </a:solidFill>
              </a14:hiddenFill>
            </a:ext>
          </a:extLst>
        </p:spPr>
      </p:pic>
      <p:sp>
        <p:nvSpPr>
          <p:cNvPr id="276486" name="AutoShape 6"/>
          <p:cNvSpPr>
            <a:spLocks noChangeArrowheads="1"/>
          </p:cNvSpPr>
          <p:nvPr/>
        </p:nvSpPr>
        <p:spPr bwMode="auto">
          <a:xfrm>
            <a:off x="3864822" y="3734664"/>
            <a:ext cx="508529" cy="533524"/>
          </a:xfrm>
          <a:prstGeom prst="down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08932" tIns="54466" rIns="108932" bIns="54466" anchor="ctr"/>
          <a:lstStyle/>
          <a:p>
            <a:endParaRPr lang="zh-CN" altLang="en-US"/>
          </a:p>
        </p:txBody>
      </p:sp>
    </p:spTree>
    <p:extLst>
      <p:ext uri="{BB962C8B-B14F-4D97-AF65-F5344CB8AC3E}">
        <p14:creationId xmlns:p14="http://schemas.microsoft.com/office/powerpoint/2010/main" val="663404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701750" y="189434"/>
            <a:ext cx="10187534" cy="914612"/>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p>
        </p:txBody>
      </p:sp>
      <p:sp>
        <p:nvSpPr>
          <p:cNvPr id="277507" name="Rectangle 3"/>
          <p:cNvSpPr>
            <a:spLocks noGrp="1" noChangeArrowheads="1"/>
          </p:cNvSpPr>
          <p:nvPr>
            <p:ph type="body" idx="1"/>
          </p:nvPr>
        </p:nvSpPr>
        <p:spPr>
          <a:xfrm>
            <a:off x="845766" y="1845618"/>
            <a:ext cx="10181177" cy="3116984"/>
          </a:xfrm>
        </p:spPr>
        <p:txBody>
          <a:bodyPr/>
          <a:lstStyle/>
          <a:p>
            <a:pPr marL="0" indent="0">
              <a:lnSpc>
                <a:spcPct val="80000"/>
              </a:lnSpc>
              <a:buNone/>
            </a:pPr>
            <a:r>
              <a:rPr lang="zh-CN" altLang="en-US" sz="2900" dirty="0">
                <a:latin typeface="楷体_GB2312" pitchFamily="49" charset="-122"/>
                <a:ea typeface="楷体_GB2312" pitchFamily="49" charset="-122"/>
              </a:rPr>
              <a:t>用备忘录（</a:t>
            </a:r>
            <a:r>
              <a:rPr lang="en-US" altLang="zh-CN" sz="2900" dirty="0">
                <a:latin typeface="楷体_GB2312" pitchFamily="49" charset="-122"/>
                <a:ea typeface="楷体_GB2312" pitchFamily="49" charset="-122"/>
              </a:rPr>
              <a:t>Memento</a:t>
            </a:r>
            <a:r>
              <a:rPr lang="zh-CN" altLang="en-US" sz="2900" dirty="0">
                <a:latin typeface="楷体_GB2312" pitchFamily="49" charset="-122"/>
                <a:ea typeface="楷体_GB2312" pitchFamily="49" charset="-122"/>
              </a:rPr>
              <a:t>）模式解决问题的做法：</a:t>
            </a:r>
          </a:p>
          <a:p>
            <a:pPr marL="0" indent="0">
              <a:lnSpc>
                <a:spcPct val="80000"/>
              </a:lnSpc>
              <a:buNone/>
            </a:pPr>
            <a:r>
              <a:rPr lang="zh-CN" altLang="en-US" sz="2900" dirty="0">
                <a:latin typeface="楷体_GB2312" pitchFamily="49" charset="-122"/>
                <a:ea typeface="楷体_GB2312" pitchFamily="49" charset="-122"/>
              </a:rPr>
              <a:t>备忘录（</a:t>
            </a:r>
            <a:r>
              <a:rPr lang="en-US" altLang="zh-CN" sz="2900" dirty="0">
                <a:latin typeface="楷体_GB2312" pitchFamily="49" charset="-122"/>
                <a:ea typeface="楷体_GB2312" pitchFamily="49" charset="-122"/>
              </a:rPr>
              <a:t>memento</a:t>
            </a:r>
            <a:r>
              <a:rPr lang="zh-CN" altLang="en-US" sz="2900" dirty="0">
                <a:latin typeface="楷体_GB2312" pitchFamily="49" charset="-122"/>
                <a:ea typeface="楷体_GB2312" pitchFamily="49" charset="-122"/>
              </a:rPr>
              <a:t>）</a:t>
            </a: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是一个对象，它存储另一个对象（备忘录的原发器</a:t>
            </a:r>
            <a:r>
              <a:rPr lang="en-US" altLang="zh-CN" sz="2900" b="1" dirty="0">
                <a:latin typeface="楷体_GB2312" pitchFamily="49" charset="-122"/>
                <a:ea typeface="楷体_GB2312" pitchFamily="49" charset="-122"/>
              </a:rPr>
              <a:t>originator</a:t>
            </a:r>
            <a:r>
              <a:rPr lang="zh-CN" altLang="en-US" sz="2900" dirty="0">
                <a:latin typeface="楷体_GB2312" pitchFamily="49" charset="-122"/>
                <a:ea typeface="楷体_GB2312" pitchFamily="49" charset="-122"/>
              </a:rPr>
              <a:t>）在某个瞬间的内部状态。 </a:t>
            </a:r>
          </a:p>
          <a:p>
            <a:pPr marL="0" indent="0">
              <a:lnSpc>
                <a:spcPct val="80000"/>
              </a:lnSpc>
              <a:buNone/>
            </a:pPr>
            <a:endParaRPr lang="zh-CN" altLang="en-US" sz="2900" dirty="0">
              <a:latin typeface="楷体_GB2312" pitchFamily="49" charset="-122"/>
              <a:ea typeface="楷体_GB2312" pitchFamily="49" charset="-122"/>
            </a:endParaRPr>
          </a:p>
          <a:p>
            <a:pPr marL="0" indent="0">
              <a:lnSpc>
                <a:spcPct val="80000"/>
              </a:lnSpc>
              <a:buNone/>
            </a:pPr>
            <a:r>
              <a:rPr lang="zh-CN" altLang="en-US" sz="2900" dirty="0">
                <a:latin typeface="楷体_GB2312" pitchFamily="49" charset="-122"/>
                <a:ea typeface="楷体_GB2312" pitchFamily="49" charset="-122"/>
              </a:rPr>
              <a:t>当需要设置原发器的检查点时：</a:t>
            </a:r>
          </a:p>
          <a:p>
            <a:pPr marL="0" indent="0">
              <a:lnSpc>
                <a:spcPct val="80000"/>
              </a:lnSpc>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取消操作机制向原发器请求一个备忘录。</a:t>
            </a:r>
          </a:p>
          <a:p>
            <a:pPr marL="0" indent="0">
              <a:lnSpc>
                <a:spcPct val="80000"/>
              </a:lnSpc>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原发器用描述当前状态的信息初始化该备忘录</a:t>
            </a:r>
          </a:p>
          <a:p>
            <a:pPr marL="0" indent="0">
              <a:lnSpc>
                <a:spcPct val="80000"/>
              </a:lnSpc>
              <a:buNone/>
            </a:pPr>
            <a:r>
              <a:rPr lang="zh-CN" altLang="en-US" sz="2900" b="1" dirty="0">
                <a:solidFill>
                  <a:srgbClr val="66FF33"/>
                </a:solidFill>
                <a:latin typeface="楷体_GB2312" pitchFamily="49" charset="-122"/>
                <a:ea typeface="楷体_GB2312" pitchFamily="49" charset="-122"/>
              </a:rPr>
              <a:t>只有原发器可以向备忘录中存取信息，备忘录对其他的对象</a:t>
            </a:r>
            <a:r>
              <a:rPr lang="zh-CN" altLang="en-US" sz="2900" b="1" dirty="0">
                <a:solidFill>
                  <a:srgbClr val="66FF33"/>
                </a:solidFill>
                <a:latin typeface="Arial"/>
                <a:ea typeface="楷体_GB2312" pitchFamily="49" charset="-122"/>
              </a:rPr>
              <a:t>“</a:t>
            </a:r>
            <a:r>
              <a:rPr lang="zh-CN" altLang="en-US" sz="2900" b="1" dirty="0">
                <a:solidFill>
                  <a:srgbClr val="66FF33"/>
                </a:solidFill>
                <a:latin typeface="楷体_GB2312" pitchFamily="49" charset="-122"/>
                <a:ea typeface="楷体_GB2312" pitchFamily="49" charset="-122"/>
              </a:rPr>
              <a:t>不可见</a:t>
            </a:r>
            <a:r>
              <a:rPr lang="zh-CN" altLang="en-US" sz="2900" b="1" dirty="0">
                <a:solidFill>
                  <a:srgbClr val="66FF33"/>
                </a:solidFill>
                <a:latin typeface="Arial"/>
                <a:ea typeface="楷体_GB2312" pitchFamily="49" charset="-122"/>
              </a:rPr>
              <a:t>”</a:t>
            </a:r>
            <a:r>
              <a:rPr lang="zh-CN" altLang="en-US" sz="2900" b="1" dirty="0">
                <a:solidFill>
                  <a:srgbClr val="66FF33"/>
                </a:solidFill>
                <a:latin typeface="楷体_GB2312" pitchFamily="49" charset="-122"/>
                <a:ea typeface="楷体_GB2312" pitchFamily="49" charset="-122"/>
              </a:rPr>
              <a:t>。</a:t>
            </a:r>
          </a:p>
        </p:txBody>
      </p:sp>
    </p:spTree>
    <p:extLst>
      <p:ext uri="{BB962C8B-B14F-4D97-AF65-F5344CB8AC3E}">
        <p14:creationId xmlns:p14="http://schemas.microsoft.com/office/powerpoint/2010/main" val="3289394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29742" y="189434"/>
            <a:ext cx="10185415" cy="93525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备忘录模式（</a:t>
            </a:r>
            <a:r>
              <a:rPr lang="en-US" altLang="zh-CN" dirty="0"/>
              <a:t>Memento)</a:t>
            </a:r>
          </a:p>
        </p:txBody>
      </p:sp>
      <p:sp>
        <p:nvSpPr>
          <p:cNvPr id="278531" name="Rectangle 3"/>
          <p:cNvSpPr>
            <a:spLocks noGrp="1" noChangeArrowheads="1"/>
          </p:cNvSpPr>
          <p:nvPr>
            <p:ph type="body" idx="1"/>
          </p:nvPr>
        </p:nvSpPr>
        <p:spPr>
          <a:xfrm>
            <a:off x="485726" y="1341562"/>
            <a:ext cx="11342319" cy="4752487"/>
          </a:xfrm>
        </p:spPr>
        <p:txBody>
          <a:bodyPr/>
          <a:lstStyle/>
          <a:p>
            <a:pPr marL="208031" indent="-208031">
              <a:lnSpc>
                <a:spcPct val="100000"/>
              </a:lnSpc>
              <a:buNone/>
            </a:pPr>
            <a:r>
              <a:rPr lang="en-US" altLang="zh-CN" sz="2900" dirty="0">
                <a:latin typeface="楷体_GB2312" pitchFamily="49" charset="-122"/>
                <a:ea typeface="楷体_GB2312" pitchFamily="49" charset="-122"/>
              </a:rPr>
              <a:t> </a:t>
            </a:r>
            <a:r>
              <a:rPr lang="zh-CN" altLang="en-US" sz="2900" dirty="0">
                <a:latin typeface="楷体_GB2312" pitchFamily="49" charset="-122"/>
                <a:ea typeface="楷体_GB2312" pitchFamily="49" charset="-122"/>
              </a:rPr>
              <a:t>图形编辑器原发器</a:t>
            </a:r>
            <a:r>
              <a:rPr lang="en-US" altLang="zh-CN" sz="2900" dirty="0" err="1">
                <a:latin typeface="楷体_GB2312" pitchFamily="49" charset="-122"/>
                <a:ea typeface="楷体_GB2312" pitchFamily="49" charset="-122"/>
              </a:rPr>
              <a:t>Constraintsolver</a:t>
            </a:r>
            <a:r>
              <a:rPr lang="zh-CN" altLang="en-US" sz="2900" dirty="0">
                <a:latin typeface="楷体_GB2312" pitchFamily="49" charset="-122"/>
                <a:ea typeface="楷体_GB2312" pitchFamily="49" charset="-122"/>
              </a:rPr>
              <a:t>取消操作的过程的事件序列：</a:t>
            </a:r>
          </a:p>
          <a:p>
            <a:pPr marL="208031" indent="-208031">
              <a:lnSpc>
                <a:spcPct val="100000"/>
              </a:lnSpc>
              <a:buNone/>
            </a:pP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1</a:t>
            </a:r>
            <a:r>
              <a:rPr lang="zh-CN" altLang="en-US" sz="2900" dirty="0">
                <a:latin typeface="楷体_GB2312" pitchFamily="49" charset="-122"/>
                <a:ea typeface="楷体_GB2312" pitchFamily="49" charset="-122"/>
              </a:rPr>
              <a:t>）图形编辑器在移动操作同时，向</a:t>
            </a:r>
            <a:r>
              <a:rPr lang="en-US" altLang="zh-CN" sz="2900" dirty="0" err="1">
                <a:latin typeface="楷体_GB2312" pitchFamily="49" charset="-122"/>
                <a:ea typeface="楷体_GB2312" pitchFamily="49" charset="-122"/>
              </a:rPr>
              <a:t>Constraintsolver</a:t>
            </a:r>
            <a:r>
              <a:rPr lang="zh-CN" altLang="en-US" sz="2900" dirty="0">
                <a:latin typeface="楷体_GB2312" pitchFamily="49" charset="-122"/>
                <a:ea typeface="楷体_GB2312" pitchFamily="49" charset="-122"/>
              </a:rPr>
              <a:t>请求一个备忘录。</a:t>
            </a:r>
          </a:p>
          <a:p>
            <a:pPr marL="208031" indent="-208031">
              <a:lnSpc>
                <a:spcPct val="100000"/>
              </a:lnSpc>
              <a:buNone/>
            </a:pP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2</a:t>
            </a:r>
            <a:r>
              <a:rPr lang="zh-CN" altLang="en-US" sz="2900" dirty="0">
                <a:latin typeface="楷体_GB2312" pitchFamily="49" charset="-122"/>
                <a:ea typeface="楷体_GB2312" pitchFamily="49" charset="-122"/>
              </a:rPr>
              <a:t>）</a:t>
            </a:r>
            <a:r>
              <a:rPr lang="en-US" altLang="zh-CN" sz="2900" dirty="0" err="1">
                <a:latin typeface="楷体_GB2312" pitchFamily="49" charset="-122"/>
                <a:ea typeface="楷体_GB2312" pitchFamily="49" charset="-122"/>
              </a:rPr>
              <a:t>Constraintsolver</a:t>
            </a:r>
            <a:r>
              <a:rPr lang="zh-CN" altLang="en-US" sz="2900" dirty="0">
                <a:latin typeface="楷体_GB2312" pitchFamily="49" charset="-122"/>
                <a:ea typeface="楷体_GB2312" pitchFamily="49" charset="-122"/>
              </a:rPr>
              <a:t>创建并返回一个备忘录</a:t>
            </a:r>
            <a:r>
              <a:rPr lang="en-US" altLang="zh-CN" sz="2900" dirty="0">
                <a:latin typeface="楷体_GB2312" pitchFamily="49" charset="-122"/>
                <a:ea typeface="楷体_GB2312" pitchFamily="49" charset="-122"/>
              </a:rPr>
              <a:t>(</a:t>
            </a:r>
            <a:r>
              <a:rPr lang="en-US" altLang="zh-CN" sz="2900" dirty="0" err="1">
                <a:solidFill>
                  <a:schemeClr val="accent1"/>
                </a:solidFill>
                <a:latin typeface="楷体_GB2312" pitchFamily="49" charset="-122"/>
                <a:ea typeface="楷体_GB2312" pitchFamily="49" charset="-122"/>
              </a:rPr>
              <a:t>Solverstate</a:t>
            </a:r>
            <a:r>
              <a:rPr lang="zh-CN" altLang="en-US" sz="2900" dirty="0">
                <a:solidFill>
                  <a:schemeClr val="accent1"/>
                </a:solidFill>
                <a:latin typeface="楷体_GB2312" pitchFamily="49" charset="-122"/>
                <a:ea typeface="楷体_GB2312" pitchFamily="49" charset="-122"/>
              </a:rPr>
              <a:t>类的一个实例</a:t>
            </a:r>
            <a:r>
              <a:rPr lang="en-US" altLang="zh-CN" sz="2900" dirty="0">
                <a:solidFill>
                  <a:schemeClr val="accent1"/>
                </a:solidFill>
                <a:latin typeface="楷体_GB2312" pitchFamily="49" charset="-122"/>
                <a:ea typeface="楷体_GB2312" pitchFamily="49" charset="-122"/>
              </a:rPr>
              <a:t>,</a:t>
            </a:r>
            <a:r>
              <a:rPr lang="zh-CN" altLang="en-US" sz="2900" dirty="0">
                <a:solidFill>
                  <a:schemeClr val="accent1"/>
                </a:solidFill>
                <a:latin typeface="楷体_GB2312" pitchFamily="49" charset="-122"/>
                <a:ea typeface="楷体_GB2312" pitchFamily="49" charset="-122"/>
              </a:rPr>
              <a:t>描述</a:t>
            </a:r>
            <a:r>
              <a:rPr lang="en-US" altLang="zh-CN" sz="2900" dirty="0" err="1">
                <a:solidFill>
                  <a:schemeClr val="accent1"/>
                </a:solidFill>
                <a:latin typeface="楷体_GB2312" pitchFamily="49" charset="-122"/>
                <a:ea typeface="楷体_GB2312" pitchFamily="49" charset="-122"/>
              </a:rPr>
              <a:t>Constraintsolver</a:t>
            </a:r>
            <a:r>
              <a:rPr lang="zh-CN" altLang="en-US" sz="2900" dirty="0">
                <a:solidFill>
                  <a:schemeClr val="accent1"/>
                </a:solidFill>
                <a:latin typeface="楷体_GB2312" pitchFamily="49" charset="-122"/>
                <a:ea typeface="楷体_GB2312" pitchFamily="49" charset="-122"/>
              </a:rPr>
              <a:t>的内部等式和变量当前状态数据结构。 </a:t>
            </a:r>
            <a:r>
              <a:rPr lang="en-US" altLang="zh-CN" sz="2900" dirty="0">
                <a:solidFill>
                  <a:schemeClr val="accent1"/>
                </a:solidFill>
                <a:latin typeface="楷体_GB2312" pitchFamily="49" charset="-122"/>
                <a:ea typeface="楷体_GB2312" pitchFamily="49" charset="-122"/>
              </a:rPr>
              <a:t>)</a:t>
            </a:r>
          </a:p>
          <a:p>
            <a:pPr marL="208031" indent="-208031">
              <a:lnSpc>
                <a:spcPct val="100000"/>
              </a:lnSpc>
              <a:buNone/>
            </a:pPr>
            <a:r>
              <a:rPr lang="en-US" altLang="zh-CN" sz="2900" dirty="0">
                <a:solidFill>
                  <a:schemeClr val="accent1"/>
                </a:solidFill>
                <a:latin typeface="楷体_GB2312" pitchFamily="49" charset="-122"/>
                <a:ea typeface="楷体_GB2312" pitchFamily="49" charset="-122"/>
              </a:rPr>
              <a:t>  </a:t>
            </a:r>
            <a:r>
              <a:rPr lang="en-US" altLang="zh-CN" sz="2900" dirty="0">
                <a:latin typeface="楷体_GB2312" pitchFamily="49" charset="-122"/>
                <a:ea typeface="楷体_GB2312" pitchFamily="49" charset="-122"/>
              </a:rPr>
              <a:t>3</a:t>
            </a:r>
            <a:r>
              <a:rPr lang="zh-CN" altLang="en-US" sz="2900" dirty="0">
                <a:latin typeface="楷体_GB2312" pitchFamily="49" charset="-122"/>
                <a:ea typeface="楷体_GB2312" pitchFamily="49" charset="-122"/>
              </a:rPr>
              <a:t>）当用户取消移动操作时，编辑器将</a:t>
            </a:r>
            <a:r>
              <a:rPr lang="en-US" altLang="zh-CN" sz="2900" dirty="0" err="1">
                <a:latin typeface="楷体_GB2312" pitchFamily="49" charset="-122"/>
                <a:ea typeface="楷体_GB2312" pitchFamily="49" charset="-122"/>
              </a:rPr>
              <a:t>Solverstate</a:t>
            </a:r>
            <a:r>
              <a:rPr lang="zh-CN" altLang="en-US" sz="2900" dirty="0">
                <a:latin typeface="楷体_GB2312" pitchFamily="49" charset="-122"/>
                <a:ea typeface="楷体_GB2312" pitchFamily="49" charset="-122"/>
              </a:rPr>
              <a:t>备忘录送回给</a:t>
            </a:r>
            <a:r>
              <a:rPr lang="en-US" altLang="zh-CN" sz="2900" dirty="0" err="1">
                <a:latin typeface="楷体_GB2312" pitchFamily="49" charset="-122"/>
                <a:ea typeface="楷体_GB2312" pitchFamily="49" charset="-122"/>
              </a:rPr>
              <a:t>Constraintsolver</a:t>
            </a:r>
            <a:r>
              <a:rPr lang="zh-CN" altLang="en-US" sz="2900" dirty="0">
                <a:latin typeface="楷体_GB2312" pitchFamily="49" charset="-122"/>
                <a:ea typeface="楷体_GB2312" pitchFamily="49" charset="-122"/>
              </a:rPr>
              <a:t>。</a:t>
            </a:r>
          </a:p>
          <a:p>
            <a:pPr marL="208031" indent="-208031">
              <a:lnSpc>
                <a:spcPct val="100000"/>
              </a:lnSpc>
              <a:buNone/>
            </a:pP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4</a:t>
            </a:r>
            <a:r>
              <a:rPr lang="zh-CN" altLang="en-US" sz="2900" dirty="0">
                <a:latin typeface="楷体_GB2312" pitchFamily="49" charset="-122"/>
                <a:ea typeface="楷体_GB2312" pitchFamily="49" charset="-122"/>
              </a:rPr>
              <a:t>）根据</a:t>
            </a:r>
            <a:r>
              <a:rPr lang="en-US" altLang="zh-CN" sz="2900" dirty="0" err="1">
                <a:latin typeface="楷体_GB2312" pitchFamily="49" charset="-122"/>
                <a:ea typeface="楷体_GB2312" pitchFamily="49" charset="-122"/>
              </a:rPr>
              <a:t>Solverstate</a:t>
            </a:r>
            <a:r>
              <a:rPr lang="zh-CN" altLang="en-US" sz="2900" dirty="0">
                <a:latin typeface="楷体_GB2312" pitchFamily="49" charset="-122"/>
                <a:ea typeface="楷体_GB2312" pitchFamily="49" charset="-122"/>
              </a:rPr>
              <a:t>备忘录中的信息，</a:t>
            </a:r>
            <a:r>
              <a:rPr lang="en-US" altLang="zh-CN" sz="2900" dirty="0" err="1">
                <a:latin typeface="楷体_GB2312" pitchFamily="49" charset="-122"/>
                <a:ea typeface="楷体_GB2312" pitchFamily="49" charset="-122"/>
              </a:rPr>
              <a:t>Constraintsolver</a:t>
            </a:r>
            <a:r>
              <a:rPr lang="zh-CN" altLang="en-US" sz="2900" dirty="0">
                <a:latin typeface="楷体_GB2312" pitchFamily="49" charset="-122"/>
                <a:ea typeface="楷体_GB2312" pitchFamily="49" charset="-122"/>
              </a:rPr>
              <a:t>改变它的内部结构以精确地将它的等式和变量返回到它们各自先前的状态。</a:t>
            </a:r>
          </a:p>
        </p:txBody>
      </p:sp>
    </p:spTree>
    <p:extLst>
      <p:ext uri="{BB962C8B-B14F-4D97-AF65-F5344CB8AC3E}">
        <p14:creationId xmlns:p14="http://schemas.microsoft.com/office/powerpoint/2010/main" val="1614150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8531">
                                            <p:txEl>
                                              <p:pRg st="1" end="1"/>
                                            </p:txEl>
                                          </p:spTgt>
                                        </p:tgtEl>
                                        <p:attrNameLst>
                                          <p:attrName>style.visibility</p:attrName>
                                        </p:attrNameLst>
                                      </p:cBhvr>
                                      <p:to>
                                        <p:strVal val="visible"/>
                                      </p:to>
                                    </p:set>
                                    <p:animEffect transition="in" filter="slide(fromBottom)">
                                      <p:cBhvr>
                                        <p:cTn id="7" dur="500"/>
                                        <p:tgtEl>
                                          <p:spTgt spid="278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78531">
                                            <p:txEl>
                                              <p:pRg st="2" end="2"/>
                                            </p:txEl>
                                          </p:spTgt>
                                        </p:tgtEl>
                                        <p:attrNameLst>
                                          <p:attrName>style.visibility</p:attrName>
                                        </p:attrNameLst>
                                      </p:cBhvr>
                                      <p:to>
                                        <p:strVal val="visible"/>
                                      </p:to>
                                    </p:set>
                                    <p:animEffect transition="in" filter="slide(fromBottom)">
                                      <p:cBhvr>
                                        <p:cTn id="12" dur="500"/>
                                        <p:tgtEl>
                                          <p:spTgt spid="278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78531">
                                            <p:txEl>
                                              <p:pRg st="3" end="3"/>
                                            </p:txEl>
                                          </p:spTgt>
                                        </p:tgtEl>
                                        <p:attrNameLst>
                                          <p:attrName>style.visibility</p:attrName>
                                        </p:attrNameLst>
                                      </p:cBhvr>
                                      <p:to>
                                        <p:strVal val="visible"/>
                                      </p:to>
                                    </p:set>
                                    <p:animEffect transition="in" filter="slide(fromBottom)">
                                      <p:cBhvr>
                                        <p:cTn id="17" dur="500"/>
                                        <p:tgtEl>
                                          <p:spTgt spid="278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78531">
                                            <p:txEl>
                                              <p:pRg st="4" end="4"/>
                                            </p:txEl>
                                          </p:spTgt>
                                        </p:tgtEl>
                                        <p:attrNameLst>
                                          <p:attrName>style.visibility</p:attrName>
                                        </p:attrNameLst>
                                      </p:cBhvr>
                                      <p:to>
                                        <p:strVal val="visible"/>
                                      </p:to>
                                    </p:set>
                                    <p:animEffect transition="in" filter="slide(fromBottom)">
                                      <p:cBhvr>
                                        <p:cTn id="22" dur="500"/>
                                        <p:tgtEl>
                                          <p:spTgt spid="278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p>
        </p:txBody>
      </p:sp>
      <p:sp>
        <p:nvSpPr>
          <p:cNvPr id="279555" name="Rectangle 3"/>
          <p:cNvSpPr>
            <a:spLocks noGrp="1" noChangeArrowheads="1"/>
          </p:cNvSpPr>
          <p:nvPr>
            <p:ph type="body" idx="1"/>
          </p:nvPr>
        </p:nvSpPr>
        <p:spPr/>
        <p:txBody>
          <a:bodyPr/>
          <a:lstStyle/>
          <a:p>
            <a:pPr>
              <a:buFont typeface="Wingdings" pitchFamily="2" charset="2"/>
              <a:buNone/>
            </a:pPr>
            <a:r>
              <a:rPr lang="en-US" altLang="zh-CN" sz="4000" dirty="0">
                <a:latin typeface="Arial"/>
                <a:ea typeface="楷体_GB2312" pitchFamily="49" charset="-122"/>
              </a:rPr>
              <a:t>——</a:t>
            </a:r>
            <a:r>
              <a:rPr lang="zh-CN" altLang="en-US" sz="4000" dirty="0">
                <a:latin typeface="楷体_GB2312" pitchFamily="49" charset="-122"/>
                <a:ea typeface="楷体_GB2312" pitchFamily="49" charset="-122"/>
              </a:rPr>
              <a:t>方案特点</a:t>
            </a:r>
            <a:r>
              <a:rPr lang="en-US" altLang="zh-CN" sz="4000" dirty="0">
                <a:latin typeface="楷体_GB2312" pitchFamily="49" charset="-122"/>
                <a:ea typeface="楷体_GB2312" pitchFamily="49" charset="-122"/>
              </a:rPr>
              <a:t>:</a:t>
            </a:r>
          </a:p>
          <a:p>
            <a:pPr>
              <a:buFont typeface="Wingdings" pitchFamily="2" charset="2"/>
              <a:buNone/>
            </a:pPr>
            <a:r>
              <a:rPr lang="zh-CN" altLang="en-US" sz="4000" dirty="0">
                <a:latin typeface="楷体_GB2312" pitchFamily="49" charset="-122"/>
                <a:ea typeface="楷体_GB2312" pitchFamily="49" charset="-122"/>
              </a:rPr>
              <a:t>允许</a:t>
            </a:r>
            <a:r>
              <a:rPr lang="en-US" altLang="zh-CN" sz="4000" dirty="0" err="1">
                <a:latin typeface="楷体_GB2312" pitchFamily="49" charset="-122"/>
                <a:ea typeface="楷体_GB2312" pitchFamily="49" charset="-122"/>
              </a:rPr>
              <a:t>Constraintsolver</a:t>
            </a:r>
            <a:r>
              <a:rPr lang="zh-CN" altLang="en-US" sz="4000" dirty="0">
                <a:latin typeface="楷体_GB2312" pitchFamily="49" charset="-122"/>
                <a:ea typeface="楷体_GB2312" pitchFamily="49" charset="-122"/>
              </a:rPr>
              <a:t>把恢复先前状态所需的信息交给其他的对象，而又不暴露它的内部结构和表示。</a:t>
            </a:r>
          </a:p>
          <a:p>
            <a:pPr>
              <a:buFont typeface="Wingdings" pitchFamily="2" charset="2"/>
              <a:buNone/>
            </a:pPr>
            <a:endParaRPr lang="en-US" altLang="zh-CN" sz="1800" dirty="0"/>
          </a:p>
        </p:txBody>
      </p:sp>
    </p:spTree>
    <p:extLst>
      <p:ext uri="{BB962C8B-B14F-4D97-AF65-F5344CB8AC3E}">
        <p14:creationId xmlns:p14="http://schemas.microsoft.com/office/powerpoint/2010/main" val="2707010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45886" y="189434"/>
            <a:ext cx="10785056"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备忘录模式（</a:t>
            </a:r>
            <a:r>
              <a:rPr lang="en-US" altLang="zh-CN" dirty="0"/>
              <a:t>Memento)</a:t>
            </a:r>
          </a:p>
        </p:txBody>
      </p:sp>
      <p:sp>
        <p:nvSpPr>
          <p:cNvPr id="280579" name="Rectangle 3"/>
          <p:cNvSpPr>
            <a:spLocks noGrp="1" noChangeArrowheads="1"/>
          </p:cNvSpPr>
          <p:nvPr>
            <p:ph type="body" idx="1"/>
          </p:nvPr>
        </p:nvSpPr>
        <p:spPr>
          <a:xfrm>
            <a:off x="1392099" y="2051525"/>
            <a:ext cx="9797662" cy="346155"/>
          </a:xfrm>
        </p:spPr>
        <p:txBody>
          <a:bodyPr/>
          <a:lstStyle/>
          <a:p>
            <a:pPr>
              <a:buFont typeface="Wingdings" pitchFamily="2" charset="2"/>
              <a:buNone/>
            </a:pPr>
            <a:r>
              <a:rPr lang="zh-CN" altLang="en-US" sz="2400"/>
              <a:t>（</a:t>
            </a:r>
            <a:r>
              <a:rPr lang="en-US" altLang="zh-CN" sz="2400"/>
              <a:t>2</a:t>
            </a:r>
            <a:r>
              <a:rPr lang="zh-CN" altLang="en-US" sz="2400"/>
              <a:t>）结构 </a:t>
            </a:r>
          </a:p>
        </p:txBody>
      </p:sp>
      <p:pic>
        <p:nvPicPr>
          <p:cNvPr id="280580" name="Picture 4" descr="me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61" y="1917626"/>
            <a:ext cx="10984230" cy="350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53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p>
        </p:txBody>
      </p:sp>
      <p:sp>
        <p:nvSpPr>
          <p:cNvPr id="281603" name="Rectangle 3"/>
          <p:cNvSpPr>
            <a:spLocks noGrp="1" noChangeArrowheads="1"/>
          </p:cNvSpPr>
          <p:nvPr>
            <p:ph type="body" idx="1"/>
          </p:nvPr>
        </p:nvSpPr>
        <p:spPr>
          <a:xfrm>
            <a:off x="557734" y="1413570"/>
            <a:ext cx="10859217" cy="4681034"/>
          </a:xfrm>
        </p:spPr>
        <p:txBody>
          <a:bodyPr/>
          <a:lstStyle/>
          <a:p>
            <a:pPr marL="0" indent="0" algn="just">
              <a:lnSpc>
                <a:spcPct val="100000"/>
              </a:lnSpc>
              <a:buNone/>
            </a:pPr>
            <a:r>
              <a:rPr lang="zh-CN" altLang="en-US" sz="2400">
                <a:latin typeface="楷体_GB2312" pitchFamily="49" charset="-122"/>
                <a:ea typeface="楷体_GB2312" pitchFamily="49" charset="-122"/>
              </a:rPr>
              <a:t>参与者职责</a:t>
            </a:r>
          </a:p>
          <a:p>
            <a:pPr marL="0" indent="0" algn="just">
              <a:lnSpc>
                <a:spcPct val="100000"/>
              </a:lnSpc>
            </a:pPr>
            <a:r>
              <a:rPr lang="zh-CN" altLang="en-US" sz="2400">
                <a:latin typeface="楷体_GB2312" pitchFamily="49" charset="-122"/>
                <a:ea typeface="楷体_GB2312" pitchFamily="49" charset="-122"/>
              </a:rPr>
              <a:t>备忘录</a:t>
            </a:r>
            <a:r>
              <a:rPr lang="en-US" altLang="zh-CN" sz="2400" b="1">
                <a:latin typeface="楷体_GB2312" pitchFamily="49" charset="-122"/>
                <a:ea typeface="楷体_GB2312" pitchFamily="49" charset="-122"/>
              </a:rPr>
              <a:t>Memento</a:t>
            </a:r>
            <a:r>
              <a:rPr lang="en-US" altLang="zh-CN" sz="2400">
                <a:latin typeface="楷体_GB2312" pitchFamily="49" charset="-122"/>
                <a:ea typeface="楷体_GB2312" pitchFamily="49" charset="-122"/>
              </a:rPr>
              <a:t> (SolverState) </a:t>
            </a:r>
          </a:p>
          <a:p>
            <a:pPr marL="0" indent="0" algn="just">
              <a:lnSpc>
                <a:spcPct val="100000"/>
              </a:lnSpc>
              <a:buNone/>
            </a:pPr>
            <a:r>
              <a:rPr lang="en-US" altLang="zh-CN" sz="2400">
                <a:latin typeface="楷体_GB2312" pitchFamily="49" charset="-122"/>
                <a:ea typeface="楷体_GB2312" pitchFamily="49" charset="-122"/>
              </a:rPr>
              <a:t>      </a:t>
            </a:r>
            <a:r>
              <a:rPr lang="en-US" altLang="zh-CN" sz="2400">
                <a:latin typeface="Courier New"/>
                <a:ea typeface="楷体_GB2312" pitchFamily="49" charset="-122"/>
              </a:rPr>
              <a:t>——</a:t>
            </a:r>
            <a:r>
              <a:rPr lang="zh-CN" altLang="en-US" sz="2400">
                <a:latin typeface="楷体_GB2312" pitchFamily="49" charset="-122"/>
                <a:ea typeface="楷体_GB2312" pitchFamily="49" charset="-122"/>
              </a:rPr>
              <a:t>存储</a:t>
            </a:r>
            <a:r>
              <a:rPr lang="en-US" altLang="zh-CN" sz="2400">
                <a:latin typeface="楷体_GB2312" pitchFamily="49" charset="-122"/>
                <a:ea typeface="楷体_GB2312" pitchFamily="49" charset="-122"/>
              </a:rPr>
              <a:t>Originator</a:t>
            </a:r>
            <a:r>
              <a:rPr lang="zh-CN" altLang="en-US" sz="2400">
                <a:latin typeface="楷体_GB2312" pitchFamily="49" charset="-122"/>
                <a:ea typeface="楷体_GB2312" pitchFamily="49" charset="-122"/>
              </a:rPr>
              <a:t>对象的内部状态。</a:t>
            </a:r>
          </a:p>
          <a:p>
            <a:pPr marL="0" indent="0" algn="just">
              <a:lnSpc>
                <a:spcPct val="100000"/>
              </a:lnSpc>
              <a:buNone/>
            </a:pPr>
            <a:r>
              <a:rPr lang="zh-CN" altLang="en-US" sz="2400">
                <a:latin typeface="楷体_GB2312" pitchFamily="49" charset="-122"/>
                <a:ea typeface="楷体_GB2312" pitchFamily="49" charset="-122"/>
              </a:rPr>
              <a:t>      </a:t>
            </a:r>
            <a:r>
              <a:rPr lang="en-US" altLang="zh-CN" sz="2400">
                <a:latin typeface="Courier New"/>
                <a:ea typeface="楷体_GB2312" pitchFamily="49" charset="-122"/>
              </a:rPr>
              <a:t>——</a:t>
            </a:r>
            <a:r>
              <a:rPr lang="zh-CN" altLang="en-US" sz="2400">
                <a:latin typeface="楷体_GB2312" pitchFamily="49" charset="-122"/>
                <a:ea typeface="楷体_GB2312" pitchFamily="49" charset="-122"/>
              </a:rPr>
              <a:t>保证不被除了</a:t>
            </a:r>
            <a:r>
              <a:rPr lang="en-US" altLang="zh-CN" sz="2400">
                <a:latin typeface="楷体_GB2312" pitchFamily="49" charset="-122"/>
                <a:ea typeface="楷体_GB2312" pitchFamily="49" charset="-122"/>
              </a:rPr>
              <a:t>Originator</a:t>
            </a:r>
            <a:r>
              <a:rPr lang="zh-CN" altLang="en-US" sz="2400">
                <a:latin typeface="楷体_GB2312" pitchFamily="49" charset="-122"/>
                <a:ea typeface="楷体_GB2312" pitchFamily="49" charset="-122"/>
              </a:rPr>
              <a:t>以外的其他对象访问。</a:t>
            </a:r>
          </a:p>
          <a:p>
            <a:pPr marL="0" indent="0" algn="just">
              <a:lnSpc>
                <a:spcPct val="100000"/>
              </a:lnSpc>
            </a:pPr>
            <a:r>
              <a:rPr lang="zh-CN" altLang="en-US" sz="2400">
                <a:latin typeface="楷体_GB2312" pitchFamily="49" charset="-122"/>
                <a:ea typeface="楷体_GB2312" pitchFamily="49" charset="-122"/>
              </a:rPr>
              <a:t>原发器</a:t>
            </a:r>
            <a:r>
              <a:rPr lang="en-US" altLang="zh-CN" sz="2400" b="1">
                <a:latin typeface="楷体_GB2312" pitchFamily="49" charset="-122"/>
                <a:ea typeface="楷体_GB2312" pitchFamily="49" charset="-122"/>
              </a:rPr>
              <a:t>Originator</a:t>
            </a:r>
            <a:r>
              <a:rPr lang="en-US" altLang="zh-CN" sz="2400">
                <a:latin typeface="楷体_GB2312" pitchFamily="49" charset="-122"/>
                <a:ea typeface="楷体_GB2312" pitchFamily="49" charset="-122"/>
              </a:rPr>
              <a:t> (ConstraintSolver) </a:t>
            </a:r>
          </a:p>
          <a:p>
            <a:pPr marL="0" indent="0" algn="just">
              <a:lnSpc>
                <a:spcPct val="100000"/>
              </a:lnSpc>
              <a:buNone/>
            </a:pPr>
            <a:r>
              <a:rPr lang="en-US" altLang="zh-CN" sz="2400">
                <a:latin typeface="楷体_GB2312" pitchFamily="49" charset="-122"/>
                <a:ea typeface="楷体_GB2312" pitchFamily="49" charset="-122"/>
              </a:rPr>
              <a:t>      </a:t>
            </a:r>
            <a:r>
              <a:rPr lang="en-US" altLang="zh-CN" sz="2400">
                <a:latin typeface="Courier New"/>
                <a:ea typeface="楷体_GB2312" pitchFamily="49" charset="-122"/>
              </a:rPr>
              <a:t>——</a:t>
            </a:r>
            <a:r>
              <a:rPr lang="zh-CN" altLang="en-US" sz="2400">
                <a:latin typeface="楷体_GB2312" pitchFamily="49" charset="-122"/>
                <a:ea typeface="楷体_GB2312" pitchFamily="49" charset="-122"/>
              </a:rPr>
              <a:t>生成一个包含它当前内部状态的备忘录。</a:t>
            </a:r>
          </a:p>
          <a:p>
            <a:pPr marL="0" indent="0" algn="just">
              <a:lnSpc>
                <a:spcPct val="100000"/>
              </a:lnSpc>
              <a:buNone/>
            </a:pPr>
            <a:r>
              <a:rPr lang="zh-CN" altLang="en-US" sz="2400">
                <a:latin typeface="楷体_GB2312" pitchFamily="49" charset="-122"/>
                <a:ea typeface="楷体_GB2312" pitchFamily="49" charset="-122"/>
              </a:rPr>
              <a:t>      </a:t>
            </a:r>
            <a:r>
              <a:rPr lang="en-US" altLang="zh-CN" sz="2400">
                <a:latin typeface="Courier New"/>
                <a:ea typeface="楷体_GB2312" pitchFamily="49" charset="-122"/>
              </a:rPr>
              <a:t>——</a:t>
            </a:r>
            <a:r>
              <a:rPr lang="zh-CN" altLang="en-US" sz="2400">
                <a:latin typeface="楷体_GB2312" pitchFamily="49" charset="-122"/>
                <a:ea typeface="楷体_GB2312" pitchFamily="49" charset="-122"/>
              </a:rPr>
              <a:t>用备忘录恢复它的内部状态。</a:t>
            </a:r>
          </a:p>
          <a:p>
            <a:pPr marL="0" indent="0" algn="just">
              <a:lnSpc>
                <a:spcPct val="100000"/>
              </a:lnSpc>
            </a:pPr>
            <a:r>
              <a:rPr lang="zh-CN" altLang="en-US" sz="2400">
                <a:latin typeface="楷体_GB2312" pitchFamily="49" charset="-122"/>
                <a:ea typeface="楷体_GB2312" pitchFamily="49" charset="-122"/>
              </a:rPr>
              <a:t>管理器（负责人）</a:t>
            </a:r>
            <a:r>
              <a:rPr lang="en-US" altLang="zh-CN" sz="2400" b="1">
                <a:latin typeface="楷体_GB2312" pitchFamily="49" charset="-122"/>
                <a:ea typeface="楷体_GB2312" pitchFamily="49" charset="-122"/>
              </a:rPr>
              <a:t>Caretaker</a:t>
            </a:r>
            <a:r>
              <a:rPr lang="en-US" altLang="zh-CN" sz="2400">
                <a:latin typeface="楷体_GB2312" pitchFamily="49" charset="-122"/>
                <a:ea typeface="楷体_GB2312" pitchFamily="49" charset="-122"/>
              </a:rPr>
              <a:t> (</a:t>
            </a:r>
            <a:r>
              <a:rPr lang="zh-CN" altLang="en-US" sz="2400">
                <a:latin typeface="楷体_GB2312" pitchFamily="49" charset="-122"/>
                <a:ea typeface="楷体_GB2312" pitchFamily="49" charset="-122"/>
              </a:rPr>
              <a:t>如</a:t>
            </a:r>
            <a:r>
              <a:rPr lang="en-US" altLang="zh-CN" sz="2400">
                <a:latin typeface="楷体_GB2312" pitchFamily="49" charset="-122"/>
                <a:ea typeface="楷体_GB2312" pitchFamily="49" charset="-122"/>
              </a:rPr>
              <a:t>undo </a:t>
            </a:r>
            <a:r>
              <a:rPr lang="zh-CN" altLang="en-US" sz="2400">
                <a:latin typeface="楷体_GB2312" pitchFamily="49" charset="-122"/>
                <a:ea typeface="楷体_GB2312" pitchFamily="49" charset="-122"/>
              </a:rPr>
              <a:t>机制</a:t>
            </a:r>
            <a:r>
              <a:rPr lang="en-US" altLang="zh-CN" sz="2400">
                <a:latin typeface="楷体_GB2312" pitchFamily="49" charset="-122"/>
                <a:ea typeface="楷体_GB2312" pitchFamily="49" charset="-122"/>
              </a:rPr>
              <a:t>) </a:t>
            </a:r>
          </a:p>
          <a:p>
            <a:pPr marL="0" indent="0" algn="just">
              <a:lnSpc>
                <a:spcPct val="100000"/>
              </a:lnSpc>
              <a:buNone/>
            </a:pPr>
            <a:r>
              <a:rPr lang="en-US" altLang="zh-CN" sz="2400">
                <a:latin typeface="楷体_GB2312" pitchFamily="49" charset="-122"/>
                <a:ea typeface="楷体_GB2312" pitchFamily="49" charset="-122"/>
              </a:rPr>
              <a:t>      </a:t>
            </a:r>
            <a:r>
              <a:rPr lang="en-US" altLang="zh-CN" sz="2400">
                <a:latin typeface="Courier New"/>
                <a:ea typeface="楷体_GB2312" pitchFamily="49" charset="-122"/>
              </a:rPr>
              <a:t>——</a:t>
            </a:r>
            <a:r>
              <a:rPr lang="zh-CN" altLang="en-US" sz="2400">
                <a:latin typeface="楷体_GB2312" pitchFamily="49" charset="-122"/>
                <a:ea typeface="楷体_GB2312" pitchFamily="49" charset="-122"/>
              </a:rPr>
              <a:t>负责保护备忘录。</a:t>
            </a:r>
          </a:p>
          <a:p>
            <a:pPr marL="0" indent="0" algn="just">
              <a:lnSpc>
                <a:spcPct val="100000"/>
              </a:lnSpc>
              <a:buNone/>
            </a:pPr>
            <a:r>
              <a:rPr lang="zh-CN" altLang="en-US" sz="2400">
                <a:latin typeface="楷体_GB2312" pitchFamily="49" charset="-122"/>
                <a:ea typeface="楷体_GB2312" pitchFamily="49" charset="-122"/>
              </a:rPr>
              <a:t>      </a:t>
            </a:r>
            <a:r>
              <a:rPr lang="en-US" altLang="zh-CN" sz="2400">
                <a:latin typeface="Courier New"/>
                <a:ea typeface="楷体_GB2312" pitchFamily="49" charset="-122"/>
              </a:rPr>
              <a:t>——</a:t>
            </a:r>
            <a:r>
              <a:rPr lang="zh-CN" altLang="en-US" sz="2400">
                <a:latin typeface="楷体_GB2312" pitchFamily="49" charset="-122"/>
                <a:ea typeface="楷体_GB2312" pitchFamily="49" charset="-122"/>
              </a:rPr>
              <a:t>不能对备忘录的内容操作或检查。</a:t>
            </a:r>
          </a:p>
          <a:p>
            <a:pPr marL="0" indent="0" algn="just">
              <a:lnSpc>
                <a:spcPct val="100000"/>
              </a:lnSpc>
              <a:buNone/>
            </a:pPr>
            <a:endParaRPr lang="en-US" altLang="zh-CN" sz="2400">
              <a:latin typeface="楷体_GB2312" pitchFamily="49" charset="-122"/>
              <a:ea typeface="楷体_GB2312" pitchFamily="49" charset="-122"/>
            </a:endParaRPr>
          </a:p>
        </p:txBody>
      </p:sp>
    </p:spTree>
    <p:extLst>
      <p:ext uri="{BB962C8B-B14F-4D97-AF65-F5344CB8AC3E}">
        <p14:creationId xmlns:p14="http://schemas.microsoft.com/office/powerpoint/2010/main" val="3379433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9742" y="405458"/>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行为模式</a:t>
            </a:r>
            <a:r>
              <a:rPr lang="zh-CN" altLang="en-US" dirty="0" smtClean="0"/>
              <a:t>（</a:t>
            </a:r>
            <a:r>
              <a:rPr lang="zh-CN" altLang="en-US" dirty="0"/>
              <a:t>下</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sz="2400" dirty="0"/>
              <a:t>中介者</a:t>
            </a:r>
          </a:p>
          <a:p>
            <a:r>
              <a:rPr lang="zh-CN" altLang="en-US" sz="2400" dirty="0"/>
              <a:t>备忘录</a:t>
            </a:r>
          </a:p>
          <a:p>
            <a:r>
              <a:rPr lang="zh-CN" altLang="en-US" sz="2400" dirty="0"/>
              <a:t>解释器</a:t>
            </a:r>
          </a:p>
        </p:txBody>
      </p:sp>
    </p:spTree>
    <p:extLst>
      <p:ext uri="{BB962C8B-B14F-4D97-AF65-F5344CB8AC3E}">
        <p14:creationId xmlns:p14="http://schemas.microsoft.com/office/powerpoint/2010/main" val="367643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p>
        </p:txBody>
      </p:sp>
      <p:sp>
        <p:nvSpPr>
          <p:cNvPr id="851971" name="Rectangle 3"/>
          <p:cNvSpPr>
            <a:spLocks noGrp="1" noChangeArrowheads="1"/>
          </p:cNvSpPr>
          <p:nvPr>
            <p:ph type="body" idx="1"/>
          </p:nvPr>
        </p:nvSpPr>
        <p:spPr/>
        <p:txBody>
          <a:bodyPr/>
          <a:lstStyle/>
          <a:p>
            <a:pPr algn="just">
              <a:buFont typeface="Wingdings" pitchFamily="2" charset="2"/>
              <a:buNone/>
            </a:pPr>
            <a:r>
              <a:rPr lang="zh-CN" altLang="en-US" sz="3200" dirty="0">
                <a:latin typeface="楷体_GB2312" pitchFamily="49" charset="-122"/>
                <a:ea typeface="楷体_GB2312" pitchFamily="49" charset="-122"/>
              </a:rPr>
              <a:t>协作</a:t>
            </a:r>
          </a:p>
          <a:p>
            <a:pPr algn="just"/>
            <a:r>
              <a:rPr lang="zh-CN" altLang="en-US" sz="3200" dirty="0">
                <a:latin typeface="楷体_GB2312" pitchFamily="49" charset="-122"/>
                <a:ea typeface="楷体_GB2312" pitchFamily="49" charset="-122"/>
              </a:rPr>
              <a:t>管理器向一个原发器请求备忘录，将它保持一段时间，并将它返回给原发器。</a:t>
            </a:r>
          </a:p>
          <a:p>
            <a:pPr algn="just"/>
            <a:r>
              <a:rPr lang="zh-CN" altLang="en-US" sz="3200" dirty="0">
                <a:latin typeface="楷体_GB2312" pitchFamily="49" charset="-122"/>
                <a:ea typeface="楷体_GB2312" pitchFamily="49" charset="-122"/>
              </a:rPr>
              <a:t>备忘录是被动的。</a:t>
            </a:r>
            <a:endParaRPr lang="zh-CN" altLang="en-US" sz="1400" dirty="0"/>
          </a:p>
        </p:txBody>
      </p:sp>
    </p:spTree>
    <p:extLst>
      <p:ext uri="{BB962C8B-B14F-4D97-AF65-F5344CB8AC3E}">
        <p14:creationId xmlns:p14="http://schemas.microsoft.com/office/powerpoint/2010/main" val="1388256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备忘录模式（</a:t>
            </a:r>
            <a:r>
              <a:rPr lang="en-US" altLang="zh-CN" dirty="0"/>
              <a:t>Memento</a:t>
            </a:r>
            <a:r>
              <a:rPr lang="zh-CN" altLang="en-US" dirty="0"/>
              <a:t>）</a:t>
            </a:r>
          </a:p>
        </p:txBody>
      </p:sp>
      <p:sp>
        <p:nvSpPr>
          <p:cNvPr id="282627" name="Rectangle 3"/>
          <p:cNvSpPr>
            <a:spLocks noGrp="1" noChangeArrowheads="1"/>
          </p:cNvSpPr>
          <p:nvPr>
            <p:ph type="body" idx="1"/>
          </p:nvPr>
        </p:nvSpPr>
        <p:spPr>
          <a:xfrm>
            <a:off x="557734" y="1701602"/>
            <a:ext cx="10577407" cy="4249134"/>
          </a:xfrm>
        </p:spPr>
        <p:txBody>
          <a:bodyPr/>
          <a:lstStyle/>
          <a:p>
            <a:pPr marL="0" indent="0" algn="just">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5</a:t>
            </a:r>
            <a:r>
              <a:rPr lang="zh-CN" altLang="en-US" sz="2800" dirty="0">
                <a:latin typeface="楷体_GB2312" pitchFamily="49" charset="-122"/>
                <a:ea typeface="楷体_GB2312" pitchFamily="49" charset="-122"/>
              </a:rPr>
              <a:t>）使用条件</a:t>
            </a:r>
          </a:p>
          <a:p>
            <a:pPr marL="0" indent="0" algn="just">
              <a:buNone/>
            </a:pPr>
            <a:r>
              <a:rPr lang="zh-CN" altLang="en-US" sz="2800" dirty="0">
                <a:latin typeface="楷体_GB2312" pitchFamily="49" charset="-122"/>
                <a:ea typeface="楷体_GB2312" pitchFamily="49" charset="-122"/>
              </a:rPr>
              <a:t>    一个对象的状态的快照必须保存起来，以便以后恢复。</a:t>
            </a:r>
          </a:p>
          <a:p>
            <a:pPr marL="0" indent="0" algn="just">
              <a:buNone/>
            </a:pPr>
            <a:r>
              <a:rPr lang="zh-CN" altLang="en-US" sz="2800" dirty="0">
                <a:latin typeface="楷体_GB2312" pitchFamily="49" charset="-122"/>
                <a:ea typeface="楷体_GB2312" pitchFamily="49" charset="-122"/>
              </a:rPr>
              <a:t>    直接从对象接口获得状态可能会暴露实现的细节并破坏对象的封装。      </a:t>
            </a:r>
          </a:p>
        </p:txBody>
      </p:sp>
    </p:spTree>
    <p:extLst>
      <p:ext uri="{BB962C8B-B14F-4D97-AF65-F5344CB8AC3E}">
        <p14:creationId xmlns:p14="http://schemas.microsoft.com/office/powerpoint/2010/main" val="3218441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r>
              <a:rPr lang="zh-CN" altLang="en-US"/>
              <a:t>）</a:t>
            </a:r>
          </a:p>
        </p:txBody>
      </p:sp>
      <p:sp>
        <p:nvSpPr>
          <p:cNvPr id="857091" name="Rectangle 3"/>
          <p:cNvSpPr>
            <a:spLocks noGrp="1" noChangeArrowheads="1"/>
          </p:cNvSpPr>
          <p:nvPr>
            <p:ph type="body" idx="1"/>
          </p:nvPr>
        </p:nvSpPr>
        <p:spPr>
          <a:xfrm>
            <a:off x="701750" y="1413570"/>
            <a:ext cx="10668519" cy="4115753"/>
          </a:xfrm>
        </p:spPr>
        <p:txBody>
          <a:bodyPr/>
          <a:lstStyle/>
          <a:p>
            <a:pPr>
              <a:lnSpc>
                <a:spcPct val="100000"/>
              </a:lnSpc>
              <a:buFont typeface="Wingdings" pitchFamily="2" charset="2"/>
              <a:buNone/>
            </a:pPr>
            <a:r>
              <a:rPr lang="zh-CN" altLang="en-US" sz="2900" dirty="0">
                <a:solidFill>
                  <a:srgbClr val="48F50B"/>
                </a:solidFill>
                <a:latin typeface="楷体_GB2312" pitchFamily="49" charset="-122"/>
                <a:ea typeface="楷体_GB2312" pitchFamily="49" charset="-122"/>
              </a:rPr>
              <a:t>却说孙人圣保唐僧西行．路过万寿山五庄观，与道童发生口角， 发怒把人参果树推倒，只见那树倒在地下．土开根现，叶落枝枯。大圣只好请菩萨救活人参果树。菩萨将杨柳枝蘸出瓶中甘露，细细洒下，口中又念经咒。不多时，只见那树果然依旧青枝绿叶浓郁阴森。</a:t>
            </a:r>
          </a:p>
          <a:p>
            <a:pPr>
              <a:lnSpc>
                <a:spcPct val="100000"/>
              </a:lnSpc>
              <a:buFont typeface="Wingdings" pitchFamily="2" charset="2"/>
              <a:buNone/>
            </a:pPr>
            <a:r>
              <a:rPr lang="zh-CN" altLang="en-US" sz="2900" dirty="0">
                <a:latin typeface="楷体_GB2312" pitchFamily="49" charset="-122"/>
                <a:ea typeface="楷体_GB2312" pitchFamily="49" charset="-122"/>
              </a:rPr>
              <a:t>果树的状态保存在菩萨的廿露之中，菩萨可以从甘露中将果树的状态恢复过来。这就是备忘录模式的应用。</a:t>
            </a:r>
          </a:p>
          <a:p>
            <a:pPr>
              <a:lnSpc>
                <a:spcPct val="100000"/>
              </a:lnSpc>
              <a:buFont typeface="Wingdings" pitchFamily="2" charset="2"/>
              <a:buNone/>
            </a:pPr>
            <a:r>
              <a:rPr lang="zh-CN" altLang="en-US" sz="2900" dirty="0">
                <a:latin typeface="楷体_GB2312" pitchFamily="49" charset="-122"/>
                <a:ea typeface="楷体_GB2312" pitchFamily="49" charset="-122"/>
              </a:rPr>
              <a:t>果树</a:t>
            </a: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发起人角色</a:t>
            </a:r>
          </a:p>
          <a:p>
            <a:pPr>
              <a:lnSpc>
                <a:spcPct val="100000"/>
              </a:lnSpc>
              <a:buFont typeface="Wingdings" pitchFamily="2" charset="2"/>
              <a:buNone/>
            </a:pPr>
            <a:r>
              <a:rPr lang="zh-CN" altLang="en-US" sz="2900" dirty="0">
                <a:latin typeface="楷体_GB2312" pitchFamily="49" charset="-122"/>
                <a:ea typeface="楷体_GB2312" pitchFamily="49" charset="-122"/>
              </a:rPr>
              <a:t>甘泉</a:t>
            </a: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备忘录角色</a:t>
            </a:r>
          </a:p>
          <a:p>
            <a:pPr>
              <a:lnSpc>
                <a:spcPct val="100000"/>
              </a:lnSpc>
              <a:buFont typeface="Wingdings" pitchFamily="2" charset="2"/>
              <a:buNone/>
            </a:pPr>
            <a:r>
              <a:rPr lang="zh-CN" altLang="en-US" sz="2900" dirty="0">
                <a:latin typeface="楷体_GB2312" pitchFamily="49" charset="-122"/>
                <a:ea typeface="楷体_GB2312" pitchFamily="49" charset="-122"/>
              </a:rPr>
              <a:t>菩萨</a:t>
            </a: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负责人角色</a:t>
            </a:r>
          </a:p>
        </p:txBody>
      </p:sp>
      <p:pic>
        <p:nvPicPr>
          <p:cNvPr id="857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278" y="4725938"/>
            <a:ext cx="6197699" cy="152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393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629742" y="45418"/>
            <a:ext cx="10785056" cy="11432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备忘录模式（</a:t>
            </a:r>
            <a:r>
              <a:rPr lang="en-US" altLang="zh-CN" dirty="0"/>
              <a:t>Memento</a:t>
            </a:r>
            <a:r>
              <a:rPr lang="zh-CN" altLang="en-US" dirty="0"/>
              <a:t>）</a:t>
            </a:r>
          </a:p>
        </p:txBody>
      </p:sp>
      <p:sp>
        <p:nvSpPr>
          <p:cNvPr id="856067" name="Rectangle 3"/>
          <p:cNvSpPr>
            <a:spLocks noGrp="1" noChangeArrowheads="1"/>
          </p:cNvSpPr>
          <p:nvPr>
            <p:ph type="body" idx="1"/>
          </p:nvPr>
        </p:nvSpPr>
        <p:spPr>
          <a:xfrm>
            <a:off x="625068" y="1269554"/>
            <a:ext cx="11244851" cy="5041479"/>
          </a:xfrm>
        </p:spPr>
        <p:txBody>
          <a:bodyPr/>
          <a:lstStyle/>
          <a:p>
            <a:pPr algn="just">
              <a:lnSpc>
                <a:spcPct val="100000"/>
              </a:lnSpc>
            </a:pPr>
            <a:r>
              <a:rPr lang="zh-CN" altLang="en-US" sz="2400" dirty="0">
                <a:latin typeface="楷体_GB2312" pitchFamily="49" charset="-122"/>
                <a:ea typeface="楷体_GB2312" pitchFamily="49" charset="-122"/>
              </a:rPr>
              <a:t>保持封装的边界。</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使用备忘录可以把复杂的发起人内部信息对其他的对象屏蔽起来，从而可以恰当地保持封装的边界。</a:t>
            </a:r>
          </a:p>
          <a:p>
            <a:pPr algn="just">
              <a:lnSpc>
                <a:spcPct val="100000"/>
              </a:lnSpc>
            </a:pPr>
            <a:r>
              <a:rPr lang="zh-CN" altLang="en-US" sz="2400" dirty="0">
                <a:latin typeface="楷体_GB2312" pitchFamily="49" charset="-122"/>
                <a:ea typeface="楷体_GB2312" pitchFamily="49" charset="-122"/>
              </a:rPr>
              <a:t>简化了管理器。     </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原发器不再需要管理和保存其内部状态的多个版本，客户端可以自行管理它们所需要的这些状态的版本。 </a:t>
            </a:r>
          </a:p>
          <a:p>
            <a:pPr algn="just">
              <a:lnSpc>
                <a:spcPct val="100000"/>
              </a:lnSpc>
              <a:buFont typeface="Wingdings" pitchFamily="2" charset="2"/>
              <a:buNone/>
            </a:pPr>
            <a:endParaRPr lang="zh-CN" altLang="en-US" sz="2400" dirty="0">
              <a:latin typeface="楷体_GB2312" pitchFamily="49" charset="-122"/>
              <a:ea typeface="楷体_GB2312" pitchFamily="49" charset="-122"/>
            </a:endParaRPr>
          </a:p>
          <a:p>
            <a:pPr algn="just">
              <a:lnSpc>
                <a:spcPct val="100000"/>
              </a:lnSpc>
              <a:buFont typeface="Wingdings" pitchFamily="2" charset="2"/>
              <a:buNone/>
            </a:pPr>
            <a:r>
              <a:rPr lang="zh-CN" altLang="en-US" sz="2400" dirty="0">
                <a:latin typeface="楷体_GB2312" pitchFamily="49" charset="-122"/>
                <a:ea typeface="楷体_GB2312" pitchFamily="49" charset="-122"/>
              </a:rPr>
              <a:t>缺点： </a:t>
            </a:r>
          </a:p>
          <a:p>
            <a:pPr algn="just">
              <a:lnSpc>
                <a:spcPct val="100000"/>
              </a:lnSpc>
            </a:pPr>
            <a:r>
              <a:rPr lang="zh-CN" altLang="en-US" sz="2400" dirty="0">
                <a:latin typeface="楷体_GB2312" pitchFamily="49" charset="-122"/>
                <a:ea typeface="楷体_GB2312" pitchFamily="49" charset="-122"/>
              </a:rPr>
              <a:t>维护备忘录需要潜在开销。</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如果发起人角色的状态需要完整地存储到备忘录对象中，资源消耗大。</a:t>
            </a:r>
          </a:p>
          <a:p>
            <a:pPr algn="just">
              <a:lnSpc>
                <a:spcPct val="100000"/>
              </a:lnSpc>
              <a:buFont typeface="Wingdings" pitchFamily="2" charset="2"/>
              <a:buChar char="Ø"/>
            </a:pPr>
            <a:r>
              <a:rPr lang="zh-CN" altLang="en-US" sz="2400" dirty="0">
                <a:latin typeface="楷体_GB2312" pitchFamily="49" charset="-122"/>
                <a:ea typeface="楷体_GB2312" pitchFamily="49" charset="-122"/>
              </a:rPr>
              <a:t>当发起人角色的状态改变的时候，有可能这个状态无效。</a:t>
            </a:r>
          </a:p>
        </p:txBody>
      </p:sp>
    </p:spTree>
    <p:extLst>
      <p:ext uri="{BB962C8B-B14F-4D97-AF65-F5344CB8AC3E}">
        <p14:creationId xmlns:p14="http://schemas.microsoft.com/office/powerpoint/2010/main" val="2288344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r>
              <a:rPr lang="zh-CN" altLang="en-US"/>
              <a:t>）</a:t>
            </a:r>
          </a:p>
        </p:txBody>
      </p:sp>
      <p:sp>
        <p:nvSpPr>
          <p:cNvPr id="852995" name="Rectangle 3"/>
          <p:cNvSpPr>
            <a:spLocks noGrp="1" noChangeArrowheads="1"/>
          </p:cNvSpPr>
          <p:nvPr>
            <p:ph type="body" idx="1"/>
          </p:nvPr>
        </p:nvSpPr>
        <p:spPr/>
        <p:txBody>
          <a:bodyPr/>
          <a:lstStyle/>
          <a:p>
            <a:r>
              <a:rPr lang="zh-CN" altLang="en-US" sz="2800" dirty="0">
                <a:ea typeface="楷体_GB2312" pitchFamily="49" charset="-122"/>
              </a:rPr>
              <a:t>备忘录模式与命令模式的关系</a:t>
            </a:r>
          </a:p>
          <a:p>
            <a:pPr>
              <a:buFont typeface="Wingdings" pitchFamily="2" charset="2"/>
              <a:buNone/>
            </a:pPr>
            <a:endParaRPr lang="zh-CN" altLang="en-US" sz="2800" dirty="0">
              <a:ea typeface="楷体_GB2312" pitchFamily="49" charset="-122"/>
            </a:endParaRPr>
          </a:p>
          <a:p>
            <a:pPr>
              <a:buFont typeface="Wingdings" pitchFamily="2" charset="2"/>
              <a:buNone/>
            </a:pPr>
            <a:r>
              <a:rPr lang="zh-CN" altLang="en-US" sz="2800" dirty="0">
                <a:ea typeface="楷体_GB2312" pitchFamily="49" charset="-122"/>
              </a:rPr>
              <a:t>如果在某个系统中使用命令模式时，需要实现命令的撤销功能，可以使用备忘录模式来存储可撤销操作的状态。</a:t>
            </a:r>
          </a:p>
        </p:txBody>
      </p:sp>
    </p:spTree>
    <p:extLst>
      <p:ext uri="{BB962C8B-B14F-4D97-AF65-F5344CB8AC3E}">
        <p14:creationId xmlns:p14="http://schemas.microsoft.com/office/powerpoint/2010/main" val="723036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r>
              <a:rPr lang="zh-CN" altLang="en-US"/>
              <a:t>）</a:t>
            </a:r>
          </a:p>
        </p:txBody>
      </p:sp>
      <p:sp>
        <p:nvSpPr>
          <p:cNvPr id="854019" name="Rectangle 3"/>
          <p:cNvSpPr>
            <a:spLocks noGrp="1" noChangeArrowheads="1"/>
          </p:cNvSpPr>
          <p:nvPr>
            <p:ph type="body" idx="1"/>
          </p:nvPr>
        </p:nvSpPr>
        <p:spPr/>
        <p:txBody>
          <a:bodyPr/>
          <a:lstStyle/>
          <a:p>
            <a:r>
              <a:rPr lang="zh-CN" altLang="en-US" sz="2400" dirty="0">
                <a:ea typeface="楷体_GB2312" pitchFamily="49" charset="-122"/>
              </a:rPr>
              <a:t>与原型模式的关系</a:t>
            </a:r>
          </a:p>
          <a:p>
            <a:pPr>
              <a:buFont typeface="Wingdings" pitchFamily="2" charset="2"/>
              <a:buNone/>
            </a:pPr>
            <a:r>
              <a:rPr lang="zh-CN" altLang="en-US" sz="2400" dirty="0">
                <a:ea typeface="楷体_GB2312" pitchFamily="49" charset="-122"/>
              </a:rPr>
              <a:t>如果原发器角色支持原型模式，可以用原型模式进行备忘录的创建。</a:t>
            </a:r>
          </a:p>
          <a:p>
            <a:endParaRPr lang="zh-CN" altLang="en-US" sz="2400" dirty="0">
              <a:ea typeface="楷体_GB2312" pitchFamily="49" charset="-122"/>
            </a:endParaRPr>
          </a:p>
          <a:p>
            <a:r>
              <a:rPr lang="zh-CN" altLang="en-US" sz="2400" dirty="0">
                <a:ea typeface="楷体_GB2312" pitchFamily="49" charset="-122"/>
              </a:rPr>
              <a:t>与迭代器模式的关系</a:t>
            </a:r>
          </a:p>
          <a:p>
            <a:pPr>
              <a:buFont typeface="Wingdings" pitchFamily="2" charset="2"/>
              <a:buNone/>
            </a:pPr>
            <a:r>
              <a:rPr lang="zh-CN" altLang="en-US" sz="2400" dirty="0">
                <a:ea typeface="楷体_GB2312" pitchFamily="49" charset="-122"/>
              </a:rPr>
              <a:t>当备忘录模式支持多个检查点时，在各个检查点之间进行遍历需要使用迭代器模式。</a:t>
            </a:r>
          </a:p>
        </p:txBody>
      </p:sp>
    </p:spTree>
    <p:extLst>
      <p:ext uri="{BB962C8B-B14F-4D97-AF65-F5344CB8AC3E}">
        <p14:creationId xmlns:p14="http://schemas.microsoft.com/office/powerpoint/2010/main" val="2431548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备忘录模式（</a:t>
            </a:r>
            <a:r>
              <a:rPr lang="en-US" altLang="zh-CN"/>
              <a:t>Memento</a:t>
            </a:r>
            <a:r>
              <a:rPr lang="zh-CN" altLang="en-US"/>
              <a:t>）</a:t>
            </a:r>
          </a:p>
        </p:txBody>
      </p:sp>
      <p:sp>
        <p:nvSpPr>
          <p:cNvPr id="855043" name="Rectangle 3"/>
          <p:cNvSpPr>
            <a:spLocks noGrp="1" noChangeArrowheads="1"/>
          </p:cNvSpPr>
          <p:nvPr>
            <p:ph type="body" idx="1"/>
          </p:nvPr>
        </p:nvSpPr>
        <p:spPr>
          <a:xfrm>
            <a:off x="408875" y="1269554"/>
            <a:ext cx="10373995" cy="3104282"/>
          </a:xfrm>
          <a:noFill/>
          <a:extLst>
            <a:ext uri="{909E8E84-426E-40DD-AFC4-6F175D3DCCD1}">
              <a14:hiddenFill xmlns:a14="http://schemas.microsoft.com/office/drawing/2010/main">
                <a:solidFill>
                  <a:schemeClr val="tx1"/>
                </a:solidFill>
              </a14:hiddenFill>
            </a:ext>
          </a:extLst>
        </p:spPr>
        <p:txBody>
          <a:bodyPr/>
          <a:lstStyle/>
          <a:p>
            <a:pPr>
              <a:lnSpc>
                <a:spcPct val="100000"/>
              </a:lnSpc>
            </a:pPr>
            <a:r>
              <a:rPr lang="zh-CN" altLang="en-US" sz="2400" dirty="0">
                <a:latin typeface="楷体_GB2312" pitchFamily="49" charset="-122"/>
                <a:ea typeface="楷体_GB2312" pitchFamily="49" charset="-122"/>
              </a:rPr>
              <a:t>浏览器的 </a:t>
            </a:r>
            <a:r>
              <a:rPr lang="en-US" altLang="zh-CN" sz="2400" dirty="0">
                <a:latin typeface="楷体_GB2312" pitchFamily="49" charset="-122"/>
                <a:ea typeface="楷体_GB2312" pitchFamily="49" charset="-122"/>
              </a:rPr>
              <a:t>Cookie </a:t>
            </a:r>
            <a:r>
              <a:rPr lang="zh-CN" altLang="en-US" sz="2400" dirty="0">
                <a:latin typeface="楷体_GB2312" pitchFamily="49" charset="-122"/>
                <a:ea typeface="楷体_GB2312" pitchFamily="49" charset="-122"/>
              </a:rPr>
              <a:t>文件 </a:t>
            </a:r>
          </a:p>
          <a:p>
            <a:pPr>
              <a:lnSpc>
                <a:spcPct val="100000"/>
              </a:lnSpc>
              <a:buFont typeface="Wingdings" pitchFamily="2" charset="2"/>
              <a:buNone/>
            </a:pPr>
            <a:r>
              <a:rPr lang="en-US" altLang="zh-CN" sz="2400" dirty="0">
                <a:latin typeface="楷体_GB2312" pitchFamily="49" charset="-122"/>
                <a:ea typeface="楷体_GB2312" pitchFamily="49" charset="-122"/>
              </a:rPr>
              <a:t>Cookie </a:t>
            </a:r>
            <a:r>
              <a:rPr lang="zh-CN" altLang="en-US" sz="2400" dirty="0">
                <a:latin typeface="楷体_GB2312" pitchFamily="49" charset="-122"/>
                <a:ea typeface="楷体_GB2312" pitchFamily="49" charset="-122"/>
              </a:rPr>
              <a:t>是由网络服务器发送出来以存储在网络浏览器上的少量信息．从而下次用户使用这个浏览器回到这个网络服务器时，网络服务器从浏览器读此信息． </a:t>
            </a:r>
            <a:r>
              <a:rPr lang="en-US" altLang="zh-CN" sz="2400" dirty="0">
                <a:latin typeface="楷体_GB2312" pitchFamily="49" charset="-122"/>
                <a:ea typeface="楷体_GB2312" pitchFamily="49" charset="-122"/>
              </a:rPr>
              <a:t>Cookie </a:t>
            </a:r>
            <a:r>
              <a:rPr lang="zh-CN" altLang="en-US" sz="2400" dirty="0">
                <a:latin typeface="楷体_GB2312" pitchFamily="49" charset="-122"/>
                <a:ea typeface="楷体_GB2312" pitchFamily="49" charset="-122"/>
              </a:rPr>
              <a:t>让浏览器记住这位访客的特定信息，如上次访问的位置、花费的时间或用户首选项等。 </a:t>
            </a:r>
            <a:r>
              <a:rPr lang="en-US" altLang="zh-CN" sz="2400" dirty="0">
                <a:latin typeface="楷体_GB2312" pitchFamily="49" charset="-122"/>
                <a:ea typeface="楷体_GB2312" pitchFamily="49" charset="-122"/>
              </a:rPr>
              <a:t>Cookie</a:t>
            </a:r>
            <a:r>
              <a:rPr lang="zh-CN" altLang="en-US" sz="2400" dirty="0">
                <a:latin typeface="楷体_GB2312" pitchFamily="49" charset="-122"/>
                <a:ea typeface="楷体_GB2312" pitchFamily="49" charset="-122"/>
              </a:rPr>
              <a:t>是一个存储在浏览器目录中的文本文件．当浏览器运行时，存储在 </a:t>
            </a:r>
            <a:r>
              <a:rPr lang="en-US" altLang="zh-CN" sz="2400" dirty="0">
                <a:latin typeface="楷体_GB2312" pitchFamily="49" charset="-122"/>
                <a:ea typeface="楷体_GB2312" pitchFamily="49" charset="-122"/>
              </a:rPr>
              <a:t>RAM </a:t>
            </a:r>
            <a:r>
              <a:rPr lang="zh-CN" altLang="en-US" sz="2400" dirty="0">
                <a:latin typeface="楷体_GB2312" pitchFamily="49" charset="-122"/>
                <a:ea typeface="楷体_GB2312" pitchFamily="49" charset="-122"/>
              </a:rPr>
              <a:t>中。一旦用户从该网站或网络服务器退出， </a:t>
            </a:r>
            <a:r>
              <a:rPr lang="en-US" altLang="zh-CN" sz="2400" dirty="0">
                <a:latin typeface="楷体_GB2312" pitchFamily="49" charset="-122"/>
                <a:ea typeface="楷体_GB2312" pitchFamily="49" charset="-122"/>
              </a:rPr>
              <a:t>Cookie</a:t>
            </a:r>
            <a:r>
              <a:rPr lang="zh-CN" altLang="en-US" sz="2400" dirty="0">
                <a:latin typeface="楷体_GB2312" pitchFamily="49" charset="-122"/>
                <a:ea typeface="楷体_GB2312" pitchFamily="49" charset="-122"/>
              </a:rPr>
              <a:t>也可存储在计算机的硬驱上 </a:t>
            </a:r>
            <a:r>
              <a:rPr lang="en-US" altLang="zh-CN" sz="2400" dirty="0">
                <a:latin typeface="楷体_GB2312" pitchFamily="49" charset="-122"/>
                <a:ea typeface="楷体_GB2312" pitchFamily="49" charset="-122"/>
              </a:rPr>
              <a:t>Cookie</a:t>
            </a:r>
            <a:r>
              <a:rPr lang="zh-CN" altLang="en-US" sz="2400" dirty="0">
                <a:latin typeface="楷体_GB2312" pitchFamily="49" charset="-122"/>
                <a:ea typeface="楷体_GB2312" pitchFamily="49" charset="-122"/>
              </a:rPr>
              <a:t>实际上就是备忘录角色。</a:t>
            </a:r>
          </a:p>
        </p:txBody>
      </p:sp>
      <p:pic>
        <p:nvPicPr>
          <p:cNvPr id="855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50" y="4221882"/>
            <a:ext cx="7015583" cy="192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618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67344" y="215136"/>
            <a:ext cx="10187534"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解释器模式（ </a:t>
            </a:r>
            <a:r>
              <a:rPr lang="en-US" altLang="zh-CN" dirty="0"/>
              <a:t>Interpreter </a:t>
            </a:r>
            <a:r>
              <a:rPr lang="zh-CN" altLang="en-US" dirty="0"/>
              <a:t>）</a:t>
            </a:r>
          </a:p>
        </p:txBody>
      </p:sp>
      <p:sp>
        <p:nvSpPr>
          <p:cNvPr id="246787" name="Rectangle 3"/>
          <p:cNvSpPr>
            <a:spLocks noGrp="1" noChangeArrowheads="1"/>
          </p:cNvSpPr>
          <p:nvPr>
            <p:ph type="body" idx="1"/>
          </p:nvPr>
        </p:nvSpPr>
        <p:spPr>
          <a:xfrm>
            <a:off x="989782" y="1341562"/>
            <a:ext cx="9611201" cy="4561943"/>
          </a:xfrm>
        </p:spPr>
        <p:txBody>
          <a:bodyPr/>
          <a:lstStyle/>
          <a:p>
            <a:pPr marL="0" indent="0" algn="just">
              <a:lnSpc>
                <a:spcPct val="100000"/>
              </a:lnSpc>
              <a:buNone/>
            </a:pPr>
            <a:r>
              <a:rPr lang="zh-CN" altLang="en-US" sz="2800" dirty="0">
                <a:latin typeface="楷体_GB2312" pitchFamily="49" charset="-122"/>
                <a:ea typeface="楷体_GB2312" pitchFamily="49" charset="-122"/>
              </a:rPr>
              <a:t>类的行为模式 。</a:t>
            </a:r>
          </a:p>
          <a:p>
            <a:pPr marL="0" indent="0" algn="just">
              <a:lnSpc>
                <a:spcPct val="100000"/>
              </a:lnSpc>
              <a:buNone/>
            </a:pPr>
            <a:r>
              <a:rPr lang="zh-CN" altLang="en-US" sz="2800" dirty="0">
                <a:latin typeface="楷体_GB2312" pitchFamily="49" charset="-122"/>
                <a:ea typeface="楷体_GB2312" pitchFamily="49" charset="-122"/>
              </a:rPr>
              <a:t>一种定义给定语言语法的描述方法，同时提供一个解释器，客户端可以使用这个解释器语法的描述方法来解释语言中的语句。</a:t>
            </a:r>
          </a:p>
          <a:p>
            <a:pPr marL="0" indent="0" algn="just">
              <a:lnSpc>
                <a:spcPct val="100000"/>
              </a:lnSpc>
              <a:buNone/>
            </a:pPr>
            <a:r>
              <a:rPr lang="zh-CN" altLang="en-US" sz="2800" dirty="0">
                <a:latin typeface="楷体_GB2312" pitchFamily="49" charset="-122"/>
                <a:ea typeface="楷体_GB2312" pitchFamily="49" charset="-122"/>
              </a:rPr>
              <a:t>    </a:t>
            </a:r>
          </a:p>
          <a:p>
            <a:pPr marL="0" indent="0" algn="just">
              <a:lnSpc>
                <a:spcPct val="100000"/>
              </a:lnSpc>
              <a:buNone/>
            </a:pPr>
            <a:endParaRPr lang="zh-CN" altLang="en-US" sz="2800" dirty="0">
              <a:latin typeface="楷体_GB2312" pitchFamily="49" charset="-122"/>
              <a:ea typeface="楷体_GB2312" pitchFamily="49" charset="-122"/>
            </a:endParaRPr>
          </a:p>
          <a:p>
            <a:pPr marL="0" indent="0" algn="just">
              <a:lnSpc>
                <a:spcPct val="100000"/>
              </a:lnSpc>
            </a:pPr>
            <a:r>
              <a:rPr lang="zh-CN" altLang="en-US" sz="2800" dirty="0">
                <a:latin typeface="楷体_GB2312" pitchFamily="49" charset="-122"/>
                <a:ea typeface="楷体_GB2312" pitchFamily="49" charset="-122"/>
              </a:rPr>
              <a:t>一个经常发生的特定种类问题</a:t>
            </a:r>
          </a:p>
          <a:p>
            <a:pPr marL="0" indent="0" algn="just">
              <a:lnSpc>
                <a:spcPct val="100000"/>
              </a:lnSpc>
            </a:pPr>
            <a:r>
              <a:rPr lang="zh-CN" altLang="en-US" sz="2800" dirty="0">
                <a:latin typeface="楷体_GB2312" pitchFamily="49" charset="-122"/>
                <a:ea typeface="楷体_GB2312" pitchFamily="49" charset="-122"/>
              </a:rPr>
              <a:t>将问题的实例用一种简单语言的语句表示</a:t>
            </a:r>
          </a:p>
          <a:p>
            <a:pPr marL="0" indent="0" algn="just">
              <a:lnSpc>
                <a:spcPct val="100000"/>
              </a:lnSpc>
            </a:pPr>
            <a:r>
              <a:rPr lang="zh-CN" altLang="en-US" sz="2800" dirty="0">
                <a:latin typeface="楷体_GB2312" pitchFamily="49" charset="-122"/>
                <a:ea typeface="楷体_GB2312" pitchFamily="49" charset="-122"/>
              </a:rPr>
              <a:t>构造一个解释器</a:t>
            </a:r>
          </a:p>
          <a:p>
            <a:pPr marL="0" indent="0" algn="just">
              <a:lnSpc>
                <a:spcPct val="100000"/>
              </a:lnSpc>
            </a:pPr>
            <a:r>
              <a:rPr lang="zh-CN" altLang="en-US" sz="2800" dirty="0">
                <a:latin typeface="楷体_GB2312" pitchFamily="49" charset="-122"/>
                <a:ea typeface="楷体_GB2312" pitchFamily="49" charset="-122"/>
              </a:rPr>
              <a:t>通过解释这些语句来解决这个问题</a:t>
            </a:r>
          </a:p>
        </p:txBody>
      </p:sp>
    </p:spTree>
    <p:extLst>
      <p:ext uri="{BB962C8B-B14F-4D97-AF65-F5344CB8AC3E}">
        <p14:creationId xmlns:p14="http://schemas.microsoft.com/office/powerpoint/2010/main" val="2901887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解释器模式（ </a:t>
            </a:r>
            <a:r>
              <a:rPr lang="en-US" altLang="zh-CN" dirty="0"/>
              <a:t>Interpreter </a:t>
            </a:r>
            <a:r>
              <a:rPr lang="zh-CN" altLang="en-US" dirty="0"/>
              <a:t>）</a:t>
            </a:r>
          </a:p>
        </p:txBody>
      </p:sp>
      <p:sp>
        <p:nvSpPr>
          <p:cNvPr id="832515" name="Rectangle 3"/>
          <p:cNvSpPr>
            <a:spLocks noGrp="1" noChangeArrowheads="1"/>
          </p:cNvSpPr>
          <p:nvPr>
            <p:ph type="body" idx="1"/>
          </p:nvPr>
        </p:nvSpPr>
        <p:spPr/>
        <p:txBody>
          <a:bodyPr/>
          <a:lstStyle/>
          <a:p>
            <a:pPr>
              <a:lnSpc>
                <a:spcPct val="100000"/>
              </a:lnSpc>
              <a:buFont typeface="Wingdings" pitchFamily="2" charset="2"/>
              <a:buNone/>
            </a:pPr>
            <a:r>
              <a:rPr lang="zh-CN" altLang="en-US" sz="2900" dirty="0">
                <a:latin typeface="楷体_GB2312" pitchFamily="49" charset="-122"/>
                <a:ea typeface="楷体_GB2312" pitchFamily="49" charset="-122"/>
              </a:rPr>
              <a:t>常见问题：依照一个匹配模式在文本中搜寻字符串</a:t>
            </a:r>
            <a:r>
              <a:rPr lang="en-US" altLang="zh-CN" sz="2900" dirty="0">
                <a:latin typeface="楷体_GB2312" pitchFamily="49" charset="-122"/>
                <a:ea typeface="楷体_GB2312" pitchFamily="49" charset="-122"/>
              </a:rPr>
              <a:t>:</a:t>
            </a:r>
          </a:p>
          <a:p>
            <a:pPr>
              <a:lnSpc>
                <a:spcPct val="100000"/>
              </a:lnSpc>
              <a:buClr>
                <a:srgbClr val="FF3300"/>
              </a:buClr>
            </a:pPr>
            <a:r>
              <a:rPr lang="zh-CN" altLang="en-US" sz="2900" dirty="0">
                <a:latin typeface="楷体_GB2312" pitchFamily="49" charset="-122"/>
                <a:ea typeface="楷体_GB2312" pitchFamily="49" charset="-122"/>
              </a:rPr>
              <a:t>为每一匹配模式构造一个特定的算法</a:t>
            </a:r>
          </a:p>
          <a:p>
            <a:pPr>
              <a:lnSpc>
                <a:spcPct val="100000"/>
              </a:lnSpc>
              <a:buClr>
                <a:srgbClr val="FF3300"/>
              </a:buClr>
            </a:pPr>
            <a:r>
              <a:rPr lang="zh-CN" altLang="en-US" sz="2900" dirty="0">
                <a:latin typeface="楷体_GB2312" pitchFamily="49" charset="-122"/>
                <a:ea typeface="楷体_GB2312" pitchFamily="49" charset="-122"/>
              </a:rPr>
              <a:t>用一种通用的搜索算法来解释执行一个正则表达式当接到一个指定的常规表达式时，系统使用一个解释器解释这个常规表达式，从而对字符串进行匹配。</a:t>
            </a:r>
          </a:p>
          <a:p>
            <a:pPr>
              <a:lnSpc>
                <a:spcPct val="100000"/>
              </a:lnSpc>
              <a:buClr>
                <a:srgbClr val="FF3300"/>
              </a:buClr>
              <a:buFont typeface="Wingdings" pitchFamily="2" charset="2"/>
              <a:buNone/>
            </a:pPr>
            <a:endParaRPr lang="zh-CN" altLang="en-US" sz="2900" dirty="0">
              <a:latin typeface="楷体_GB2312" pitchFamily="49" charset="-122"/>
              <a:ea typeface="楷体_GB2312" pitchFamily="49" charset="-122"/>
            </a:endParaRPr>
          </a:p>
          <a:p>
            <a:pPr>
              <a:lnSpc>
                <a:spcPct val="100000"/>
              </a:lnSpc>
              <a:buFont typeface="Wingdings" pitchFamily="2" charset="2"/>
              <a:buNone/>
            </a:pPr>
            <a:r>
              <a:rPr lang="zh-CN" altLang="en-US" sz="2400" dirty="0">
                <a:solidFill>
                  <a:srgbClr val="48F50B"/>
                </a:solidFill>
                <a:latin typeface="楷体_GB2312" pitchFamily="49" charset="-122"/>
                <a:ea typeface="楷体_GB2312" pitchFamily="49" charset="-122"/>
              </a:rPr>
              <a:t>正则表达式</a:t>
            </a:r>
            <a:r>
              <a:rPr lang="en-US" altLang="zh-CN" sz="2400" dirty="0">
                <a:solidFill>
                  <a:srgbClr val="48F50B"/>
                </a:solidFill>
                <a:latin typeface="楷体_GB2312" pitchFamily="49" charset="-122"/>
                <a:ea typeface="楷体_GB2312" pitchFamily="49" charset="-122"/>
              </a:rPr>
              <a:t>:</a:t>
            </a:r>
          </a:p>
          <a:p>
            <a:pPr>
              <a:lnSpc>
                <a:spcPct val="100000"/>
              </a:lnSpc>
              <a:buFont typeface="Wingdings" pitchFamily="2" charset="2"/>
              <a:buNone/>
            </a:pPr>
            <a:r>
              <a:rPr lang="zh-CN" altLang="en-US" sz="2400" dirty="0">
                <a:solidFill>
                  <a:srgbClr val="48F50B"/>
                </a:solidFill>
                <a:latin typeface="楷体_GB2312" pitchFamily="49" charset="-122"/>
                <a:ea typeface="楷体_GB2312" pitchFamily="49" charset="-122"/>
              </a:rPr>
              <a:t>一种描述字符串模式的标准语言。定义了待匹配字符串的集合。</a:t>
            </a:r>
          </a:p>
        </p:txBody>
      </p:sp>
    </p:spTree>
    <p:extLst>
      <p:ext uri="{BB962C8B-B14F-4D97-AF65-F5344CB8AC3E}">
        <p14:creationId xmlns:p14="http://schemas.microsoft.com/office/powerpoint/2010/main" val="462904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 </a:t>
            </a:r>
            <a:r>
              <a:rPr lang="en-US" altLang="zh-CN"/>
              <a:t>——</a:t>
            </a:r>
            <a:r>
              <a:rPr lang="zh-CN" altLang="en-US"/>
              <a:t>解释器模式（ </a:t>
            </a:r>
            <a:r>
              <a:rPr lang="en-US" altLang="zh-CN"/>
              <a:t>Interpreter </a:t>
            </a:r>
            <a:r>
              <a:rPr lang="zh-CN" altLang="en-US"/>
              <a:t>）</a:t>
            </a:r>
          </a:p>
        </p:txBody>
      </p:sp>
      <p:sp>
        <p:nvSpPr>
          <p:cNvPr id="247811" name="Rectangle 3"/>
          <p:cNvSpPr>
            <a:spLocks noGrp="1" noChangeArrowheads="1"/>
          </p:cNvSpPr>
          <p:nvPr>
            <p:ph type="body" idx="1"/>
          </p:nvPr>
        </p:nvSpPr>
        <p:spPr>
          <a:xfrm>
            <a:off x="917774" y="1845618"/>
            <a:ext cx="10765987" cy="2519946"/>
          </a:xfrm>
        </p:spPr>
        <p:txBody>
          <a:bodyPr/>
          <a:lstStyle/>
          <a:p>
            <a:pPr>
              <a:buFont typeface="Wingdings" pitchFamily="2" charset="2"/>
              <a:buNone/>
            </a:pPr>
            <a:r>
              <a:rPr lang="zh-CN" altLang="en-US" sz="2900" dirty="0">
                <a:latin typeface="楷体_GB2312" pitchFamily="49" charset="-122"/>
                <a:ea typeface="楷体_GB2312" pitchFamily="49" charset="-122"/>
              </a:rPr>
              <a:t>解释器模式描述</a:t>
            </a:r>
            <a:r>
              <a:rPr lang="en-US" altLang="zh-CN" sz="2900" dirty="0">
                <a:latin typeface="楷体_GB2312" pitchFamily="49" charset="-122"/>
                <a:ea typeface="楷体_GB2312" pitchFamily="49" charset="-122"/>
              </a:rPr>
              <a:t>:</a:t>
            </a:r>
          </a:p>
          <a:p>
            <a:pPr>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如何为简单的语言（正则表达式）定义一个文法</a:t>
            </a:r>
          </a:p>
          <a:p>
            <a:pPr>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如何在该语言中表示一个句子（特定的正则表达式）</a:t>
            </a:r>
          </a:p>
          <a:p>
            <a:pPr>
              <a:buFont typeface="Wingdings" pitchFamily="2" charset="2"/>
              <a:buNone/>
            </a:pP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如何解释这些句子（正则表达式）</a:t>
            </a:r>
            <a:endParaRPr lang="zh-CN" altLang="en-US" sz="2900" dirty="0"/>
          </a:p>
        </p:txBody>
      </p:sp>
    </p:spTree>
    <p:extLst>
      <p:ext uri="{BB962C8B-B14F-4D97-AF65-F5344CB8AC3E}">
        <p14:creationId xmlns:p14="http://schemas.microsoft.com/office/powerpoint/2010/main" val="3031119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701750" y="291354"/>
            <a:ext cx="10187534"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263171" name="Rectangle 3"/>
          <p:cNvSpPr>
            <a:spLocks noGrp="1" noChangeArrowheads="1"/>
          </p:cNvSpPr>
          <p:nvPr>
            <p:ph type="body" idx="1"/>
          </p:nvPr>
        </p:nvSpPr>
        <p:spPr>
          <a:xfrm>
            <a:off x="773758" y="1341562"/>
            <a:ext cx="9996836" cy="3312292"/>
          </a:xfrm>
        </p:spPr>
        <p:txBody>
          <a:bodyPr/>
          <a:lstStyle/>
          <a:p>
            <a:pPr marL="0" indent="639222" algn="just">
              <a:lnSpc>
                <a:spcPct val="100000"/>
              </a:lnSpc>
              <a:buNone/>
            </a:pPr>
            <a:r>
              <a:rPr lang="zh-CN" altLang="en-US" sz="2900" dirty="0">
                <a:latin typeface="楷体_GB2312" pitchFamily="49" charset="-122"/>
                <a:ea typeface="楷体_GB2312" pitchFamily="49" charset="-122"/>
              </a:rPr>
              <a:t>对象的行为模式</a:t>
            </a:r>
          </a:p>
          <a:p>
            <a:pPr marL="0" indent="639222" algn="just">
              <a:lnSpc>
                <a:spcPct val="100000"/>
              </a:lnSpc>
              <a:buNone/>
            </a:pPr>
            <a:r>
              <a:rPr lang="zh-CN" altLang="en-US" sz="2900" dirty="0">
                <a:latin typeface="楷体_GB2312" pitchFamily="49" charset="-122"/>
                <a:ea typeface="楷体_GB2312" pitchFamily="49" charset="-122"/>
              </a:rPr>
              <a:t>又称调停者模式</a:t>
            </a:r>
          </a:p>
          <a:p>
            <a:pPr marL="0" indent="639222" algn="just">
              <a:lnSpc>
                <a:spcPct val="100000"/>
              </a:lnSpc>
              <a:buNone/>
            </a:pPr>
            <a:endParaRPr lang="zh-CN" altLang="en-US" sz="2900" dirty="0">
              <a:latin typeface="楷体_GB2312" pitchFamily="49" charset="-122"/>
              <a:ea typeface="楷体_GB2312" pitchFamily="49" charset="-122"/>
            </a:endParaRPr>
          </a:p>
          <a:p>
            <a:pPr marL="0" indent="639222" algn="just">
              <a:lnSpc>
                <a:spcPct val="100000"/>
              </a:lnSpc>
              <a:buNone/>
            </a:pPr>
            <a:r>
              <a:rPr lang="zh-CN" altLang="en-US" sz="2900" dirty="0">
                <a:latin typeface="楷体_GB2312" pitchFamily="49" charset="-122"/>
                <a:ea typeface="楷体_GB2312" pitchFamily="49" charset="-122"/>
              </a:rPr>
              <a:t>定义中介对象封装一系列对象的交互操作，使对象避免显式地引用别的对象，从而实现了松耦合。</a:t>
            </a:r>
          </a:p>
          <a:p>
            <a:pPr marL="0" indent="639222" algn="just">
              <a:lnSpc>
                <a:spcPct val="100000"/>
              </a:lnSpc>
              <a:buNone/>
            </a:pPr>
            <a:r>
              <a:rPr lang="zh-CN" altLang="en-US" sz="2900" dirty="0">
                <a:latin typeface="楷体_GB2312" pitchFamily="49" charset="-122"/>
                <a:ea typeface="楷体_GB2312" pitchFamily="49" charset="-122"/>
              </a:rPr>
              <a:t>当这些对象中的某些对象之间的相互作用发生改变时，不会立即影晌到其他的一些对象之间的相互作用。从而保证这些相互作用可以彼此独立地变化。</a:t>
            </a:r>
          </a:p>
        </p:txBody>
      </p:sp>
    </p:spTree>
    <p:extLst>
      <p:ext uri="{BB962C8B-B14F-4D97-AF65-F5344CB8AC3E}">
        <p14:creationId xmlns:p14="http://schemas.microsoft.com/office/powerpoint/2010/main" val="394956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773758" y="189434"/>
            <a:ext cx="10187534" cy="83839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 </a:t>
            </a:r>
            <a:r>
              <a:rPr lang="en-US" altLang="zh-CN"/>
              <a:t>——</a:t>
            </a:r>
            <a:r>
              <a:rPr lang="zh-CN" altLang="en-US"/>
              <a:t>解释器模式（ </a:t>
            </a:r>
            <a:r>
              <a:rPr lang="en-US" altLang="zh-CN"/>
              <a:t>Interpreter </a:t>
            </a:r>
            <a:r>
              <a:rPr lang="zh-CN" altLang="en-US"/>
              <a:t>）</a:t>
            </a:r>
          </a:p>
        </p:txBody>
      </p:sp>
      <p:sp>
        <p:nvSpPr>
          <p:cNvPr id="248835" name="Rectangle 3"/>
          <p:cNvSpPr>
            <a:spLocks noGrp="1" noChangeArrowheads="1"/>
          </p:cNvSpPr>
          <p:nvPr>
            <p:ph type="body" idx="1"/>
          </p:nvPr>
        </p:nvSpPr>
        <p:spPr>
          <a:xfrm>
            <a:off x="701750" y="1485578"/>
            <a:ext cx="11060509" cy="4538126"/>
          </a:xfrm>
        </p:spPr>
        <p:txBody>
          <a:bodyPr/>
          <a:lstStyle/>
          <a:p>
            <a:pPr marL="0" indent="0">
              <a:lnSpc>
                <a:spcPct val="80000"/>
              </a:lnSpc>
              <a:buNone/>
            </a:pPr>
            <a:r>
              <a:rPr lang="zh-CN" altLang="en-US" sz="2900" dirty="0">
                <a:latin typeface="楷体_GB2312" pitchFamily="49" charset="-122"/>
                <a:ea typeface="楷体_GB2312" pitchFamily="49" charset="-122"/>
              </a:rPr>
              <a:t>考虑以下文法定义正则表达式：</a:t>
            </a:r>
          </a:p>
          <a:p>
            <a:pPr marL="0" indent="0">
              <a:lnSpc>
                <a:spcPct val="80000"/>
              </a:lnSpc>
            </a:pP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expression </a:t>
            </a:r>
            <a:r>
              <a:rPr lang="zh-CN" altLang="en-US" sz="2900" dirty="0">
                <a:latin typeface="楷体_GB2312" pitchFamily="49" charset="-122"/>
                <a:ea typeface="楷体_GB2312" pitchFamily="49" charset="-122"/>
              </a:rPr>
              <a:t>：：＝</a:t>
            </a:r>
            <a:r>
              <a:rPr lang="en-US" altLang="zh-CN" sz="2900" dirty="0">
                <a:latin typeface="楷体_GB2312" pitchFamily="49" charset="-122"/>
                <a:ea typeface="楷体_GB2312" pitchFamily="49" charset="-122"/>
              </a:rPr>
              <a:t>literal | alternation | sequence </a:t>
            </a:r>
          </a:p>
          <a:p>
            <a:pPr marL="0" indent="0">
              <a:lnSpc>
                <a:spcPct val="80000"/>
              </a:lnSpc>
              <a:buNone/>
            </a:pPr>
            <a:r>
              <a:rPr lang="en-US" altLang="zh-CN" sz="2900" dirty="0">
                <a:latin typeface="楷体_GB2312" pitchFamily="49" charset="-122"/>
                <a:ea typeface="楷体_GB2312" pitchFamily="49" charset="-122"/>
              </a:rPr>
              <a:t>                 |repetition |</a:t>
            </a:r>
            <a:r>
              <a:rPr lang="en-US" altLang="zh-CN" sz="2900" dirty="0">
                <a:latin typeface="楷体_GB2312" pitchFamily="49" charset="-122"/>
                <a:ea typeface="楷体_GB2312" pitchFamily="49" charset="-122"/>
                <a:cs typeface="Times New Roman" pitchFamily="18" charset="0"/>
              </a:rPr>
              <a:t>´</a:t>
            </a:r>
            <a:r>
              <a:rPr lang="en-US" altLang="zh-CN" sz="2900" dirty="0">
                <a:latin typeface="楷体_GB2312" pitchFamily="49" charset="-122"/>
                <a:ea typeface="楷体_GB2312" pitchFamily="49" charset="-122"/>
              </a:rPr>
              <a:t> (´ expression ´ ) ´</a:t>
            </a:r>
          </a:p>
          <a:p>
            <a:pPr marL="0" indent="0">
              <a:lnSpc>
                <a:spcPct val="80000"/>
              </a:lnSpc>
            </a:pPr>
            <a:r>
              <a:rPr lang="en-US" altLang="zh-CN" sz="2900" dirty="0">
                <a:latin typeface="楷体_GB2312" pitchFamily="49" charset="-122"/>
                <a:ea typeface="楷体_GB2312" pitchFamily="49" charset="-122"/>
              </a:rPr>
              <a:t> alternation</a:t>
            </a: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expression ´|´  expression </a:t>
            </a:r>
          </a:p>
          <a:p>
            <a:pPr marL="0" indent="0">
              <a:lnSpc>
                <a:spcPct val="80000"/>
              </a:lnSpc>
            </a:pPr>
            <a:r>
              <a:rPr lang="en-US" altLang="zh-CN" sz="2900" dirty="0">
                <a:latin typeface="楷体_GB2312" pitchFamily="49" charset="-122"/>
                <a:ea typeface="楷体_GB2312" pitchFamily="49" charset="-122"/>
              </a:rPr>
              <a:t> sequence </a:t>
            </a: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expression ´&amp;´ expression</a:t>
            </a:r>
          </a:p>
          <a:p>
            <a:pPr marL="0" indent="0">
              <a:lnSpc>
                <a:spcPct val="80000"/>
              </a:lnSpc>
            </a:pPr>
            <a:r>
              <a:rPr lang="en-US" altLang="zh-CN" sz="2900" dirty="0">
                <a:latin typeface="楷体_GB2312" pitchFamily="49" charset="-122"/>
                <a:ea typeface="楷体_GB2312" pitchFamily="49" charset="-122"/>
              </a:rPr>
              <a:t> repetition </a:t>
            </a: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 expression ´*´ </a:t>
            </a:r>
          </a:p>
          <a:p>
            <a:pPr marL="0" indent="0">
              <a:lnSpc>
                <a:spcPct val="80000"/>
              </a:lnSpc>
            </a:pPr>
            <a:r>
              <a:rPr lang="en-US" altLang="zh-CN" sz="2900" dirty="0">
                <a:latin typeface="楷体_GB2312" pitchFamily="49" charset="-122"/>
                <a:ea typeface="楷体_GB2312" pitchFamily="49" charset="-122"/>
              </a:rPr>
              <a:t> literal </a:t>
            </a:r>
            <a:r>
              <a:rPr lang="zh-CN" altLang="en-US" sz="2900" dirty="0">
                <a:latin typeface="楷体_GB2312" pitchFamily="49" charset="-122"/>
                <a:ea typeface="楷体_GB2312" pitchFamily="49" charset="-122"/>
              </a:rPr>
              <a:t>：： </a:t>
            </a:r>
            <a:r>
              <a:rPr lang="en-US" altLang="zh-CN" sz="2900" dirty="0">
                <a:latin typeface="楷体_GB2312" pitchFamily="49" charset="-122"/>
                <a:ea typeface="楷体_GB2312" pitchFamily="49" charset="-122"/>
              </a:rPr>
              <a:t>= ´a´ |´b´ |´c´ | </a:t>
            </a:r>
            <a:r>
              <a:rPr lang="en-US" altLang="zh-CN" sz="2900" dirty="0">
                <a:latin typeface="Arial"/>
                <a:ea typeface="楷体_GB2312" pitchFamily="49" charset="-122"/>
              </a:rPr>
              <a:t>…</a:t>
            </a:r>
            <a:r>
              <a:rPr lang="en-US" altLang="zh-CN" sz="2900" dirty="0">
                <a:latin typeface="楷体_GB2312" pitchFamily="49" charset="-122"/>
                <a:ea typeface="楷体_GB2312" pitchFamily="49" charset="-122"/>
              </a:rPr>
              <a:t> {´a´ |´b´ | ´c´ </a:t>
            </a:r>
          </a:p>
          <a:p>
            <a:pPr marL="0" indent="0">
              <a:lnSpc>
                <a:spcPct val="80000"/>
              </a:lnSpc>
              <a:buNone/>
            </a:pPr>
            <a:r>
              <a:rPr lang="en-US" altLang="zh-CN" sz="2900" dirty="0">
                <a:latin typeface="楷体_GB2312" pitchFamily="49" charset="-122"/>
                <a:ea typeface="楷体_GB2312" pitchFamily="49" charset="-122"/>
              </a:rPr>
              <a:t>                 | </a:t>
            </a:r>
            <a:r>
              <a:rPr lang="en-US" altLang="zh-CN" sz="2900" dirty="0">
                <a:latin typeface="Arial"/>
                <a:ea typeface="楷体_GB2312" pitchFamily="49" charset="-122"/>
              </a:rPr>
              <a:t>…</a:t>
            </a:r>
            <a:r>
              <a:rPr lang="en-US" altLang="zh-CN" sz="2900" dirty="0">
                <a:latin typeface="楷体_GB2312" pitchFamily="49" charset="-122"/>
                <a:ea typeface="楷体_GB2312" pitchFamily="49" charset="-122"/>
              </a:rPr>
              <a:t> }*</a:t>
            </a:r>
          </a:p>
          <a:p>
            <a:pPr marL="0" indent="0">
              <a:lnSpc>
                <a:spcPct val="80000"/>
              </a:lnSpc>
              <a:buNone/>
            </a:pPr>
            <a:r>
              <a:rPr lang="zh-CN" altLang="en-US" sz="2900" dirty="0">
                <a:ea typeface="楷体_GB2312" pitchFamily="49" charset="-122"/>
              </a:rPr>
              <a:t>规则右边的符号是这些类的实例变量。</a:t>
            </a:r>
            <a:endParaRPr lang="zh-CN" altLang="en-US" sz="2900" dirty="0">
              <a:latin typeface="楷体_GB2312" pitchFamily="49" charset="-122"/>
              <a:ea typeface="楷体_GB2312" pitchFamily="49" charset="-122"/>
            </a:endParaRPr>
          </a:p>
          <a:p>
            <a:pPr marL="0" indent="0">
              <a:lnSpc>
                <a:spcPct val="80000"/>
              </a:lnSpc>
              <a:buNone/>
            </a:pPr>
            <a:r>
              <a:rPr lang="en-US" altLang="zh-CN" sz="2900" dirty="0">
                <a:latin typeface="楷体_GB2312" pitchFamily="49" charset="-122"/>
                <a:ea typeface="楷体_GB2312" pitchFamily="49" charset="-122"/>
              </a:rPr>
              <a:t>Expression</a:t>
            </a: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开始符号</a:t>
            </a:r>
          </a:p>
          <a:p>
            <a:pPr marL="0" indent="0">
              <a:lnSpc>
                <a:spcPct val="80000"/>
              </a:lnSpc>
              <a:buNone/>
            </a:pPr>
            <a:r>
              <a:rPr lang="en-US" altLang="zh-CN" sz="2900" dirty="0">
                <a:latin typeface="楷体_GB2312" pitchFamily="49" charset="-122"/>
                <a:ea typeface="楷体_GB2312" pitchFamily="49" charset="-122"/>
              </a:rPr>
              <a:t>literal</a:t>
            </a:r>
            <a:r>
              <a:rPr lang="en-US" altLang="zh-CN" sz="2900" dirty="0">
                <a:latin typeface="Arial"/>
                <a:ea typeface="楷体_GB2312" pitchFamily="49" charset="-122"/>
              </a:rPr>
              <a:t>——</a:t>
            </a:r>
            <a:r>
              <a:rPr lang="zh-CN" altLang="en-US" sz="2900" dirty="0">
                <a:latin typeface="楷体_GB2312" pitchFamily="49" charset="-122"/>
                <a:ea typeface="楷体_GB2312" pitchFamily="49" charset="-122"/>
              </a:rPr>
              <a:t>定义简单字的终结符</a:t>
            </a:r>
          </a:p>
        </p:txBody>
      </p:sp>
    </p:spTree>
    <p:extLst>
      <p:ext uri="{BB962C8B-B14F-4D97-AF65-F5344CB8AC3E}">
        <p14:creationId xmlns:p14="http://schemas.microsoft.com/office/powerpoint/2010/main" val="2650068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 </a:t>
            </a:r>
            <a:r>
              <a:rPr lang="en-US" altLang="zh-CN"/>
              <a:t>——</a:t>
            </a:r>
            <a:r>
              <a:rPr lang="zh-CN" altLang="en-US"/>
              <a:t>解释器模式（ </a:t>
            </a:r>
            <a:r>
              <a:rPr lang="en-US" altLang="zh-CN"/>
              <a:t>Interpreter </a:t>
            </a:r>
            <a:r>
              <a:rPr lang="zh-CN" altLang="en-US"/>
              <a:t>）</a:t>
            </a:r>
          </a:p>
        </p:txBody>
      </p:sp>
      <p:sp>
        <p:nvSpPr>
          <p:cNvPr id="249859" name="Rectangle 3"/>
          <p:cNvSpPr>
            <a:spLocks noGrp="1" noChangeArrowheads="1"/>
          </p:cNvSpPr>
          <p:nvPr>
            <p:ph type="body" idx="1"/>
          </p:nvPr>
        </p:nvSpPr>
        <p:spPr>
          <a:xfrm>
            <a:off x="773758" y="1701602"/>
            <a:ext cx="10645211" cy="3385334"/>
          </a:xfrm>
        </p:spPr>
        <p:txBody>
          <a:bodyPr/>
          <a:lstStyle/>
          <a:p>
            <a:pPr>
              <a:lnSpc>
                <a:spcPct val="80000"/>
              </a:lnSpc>
              <a:buFont typeface="Wingdings" pitchFamily="2" charset="2"/>
              <a:buNone/>
            </a:pPr>
            <a:r>
              <a:rPr lang="zh-CN" altLang="en-US" sz="2900" dirty="0">
                <a:latin typeface="楷体_GB2312" pitchFamily="49" charset="-122"/>
                <a:ea typeface="楷体_GB2312" pitchFamily="49" charset="-122"/>
              </a:rPr>
              <a:t>使用类来表示每一条文法规则。</a:t>
            </a:r>
          </a:p>
          <a:p>
            <a:pPr>
              <a:lnSpc>
                <a:spcPct val="80000"/>
              </a:lnSpc>
              <a:buFont typeface="Wingdings" pitchFamily="2" charset="2"/>
              <a:buNone/>
            </a:pPr>
            <a:r>
              <a:rPr lang="zh-CN" altLang="en-US" sz="2900" dirty="0">
                <a:latin typeface="楷体_GB2312" pitchFamily="49" charset="-122"/>
                <a:ea typeface="楷体_GB2312" pitchFamily="49" charset="-122"/>
              </a:rPr>
              <a:t>五个类：</a:t>
            </a:r>
          </a:p>
          <a:p>
            <a:pPr>
              <a:lnSpc>
                <a:spcPct val="80000"/>
              </a:lnSpc>
              <a:buFont typeface="Wingdings" pitchFamily="2" charset="2"/>
              <a:buNone/>
            </a:pPr>
            <a:r>
              <a:rPr lang="zh-CN" altLang="en-US" sz="2900" dirty="0">
                <a:latin typeface="楷体_GB2312" pitchFamily="49" charset="-122"/>
                <a:ea typeface="楷体_GB2312" pitchFamily="49" charset="-122"/>
              </a:rPr>
              <a:t>抽象类</a:t>
            </a: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RegularExpression</a:t>
            </a:r>
            <a:endParaRPr lang="en-US" altLang="zh-CN" sz="2900" dirty="0">
              <a:latin typeface="楷体_GB2312" pitchFamily="49" charset="-122"/>
              <a:ea typeface="楷体_GB2312" pitchFamily="49" charset="-122"/>
            </a:endParaRPr>
          </a:p>
          <a:p>
            <a:pPr>
              <a:lnSpc>
                <a:spcPct val="80000"/>
              </a:lnSpc>
              <a:buFont typeface="Wingdings" pitchFamily="2" charset="2"/>
              <a:buNone/>
            </a:pPr>
            <a:r>
              <a:rPr lang="zh-CN" altLang="en-US" sz="2900" dirty="0">
                <a:latin typeface="楷体_GB2312" pitchFamily="49" charset="-122"/>
                <a:ea typeface="楷体_GB2312" pitchFamily="49" charset="-122"/>
              </a:rPr>
              <a:t>四个子类 </a:t>
            </a:r>
            <a:r>
              <a:rPr lang="en-US" altLang="zh-CN" sz="2900" dirty="0">
                <a:latin typeface="楷体_GB2312" pitchFamily="49" charset="-122"/>
                <a:ea typeface="楷体_GB2312" pitchFamily="49" charset="-122"/>
              </a:rPr>
              <a:t>:</a:t>
            </a:r>
            <a:r>
              <a:rPr lang="en-US" altLang="zh-CN" sz="2900" dirty="0" err="1">
                <a:latin typeface="楷体_GB2312" pitchFamily="49" charset="-122"/>
                <a:ea typeface="楷体_GB2312" pitchFamily="49" charset="-122"/>
              </a:rPr>
              <a:t>LiteralExpression</a:t>
            </a:r>
            <a:endParaRPr lang="en-US" altLang="zh-CN" sz="2900" dirty="0">
              <a:latin typeface="楷体_GB2312" pitchFamily="49" charset="-122"/>
              <a:ea typeface="楷体_GB2312" pitchFamily="49" charset="-122"/>
            </a:endParaRPr>
          </a:p>
          <a:p>
            <a:pPr>
              <a:lnSpc>
                <a:spcPct val="80000"/>
              </a:lnSpc>
              <a:buFont typeface="Wingdings" pitchFamily="2" charset="2"/>
              <a:buNone/>
            </a:pP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AlternationExpression</a:t>
            </a:r>
            <a:endParaRPr lang="en-US" altLang="zh-CN" sz="2900" dirty="0">
              <a:latin typeface="楷体_GB2312" pitchFamily="49" charset="-122"/>
              <a:ea typeface="楷体_GB2312" pitchFamily="49" charset="-122"/>
            </a:endParaRPr>
          </a:p>
          <a:p>
            <a:pPr>
              <a:lnSpc>
                <a:spcPct val="80000"/>
              </a:lnSpc>
              <a:buFont typeface="Wingdings" pitchFamily="2" charset="2"/>
              <a:buNone/>
            </a:pP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SequenceExpression</a:t>
            </a:r>
            <a:endParaRPr lang="en-US" altLang="zh-CN" sz="2900" dirty="0">
              <a:latin typeface="楷体_GB2312" pitchFamily="49" charset="-122"/>
              <a:ea typeface="楷体_GB2312" pitchFamily="49" charset="-122"/>
            </a:endParaRPr>
          </a:p>
          <a:p>
            <a:pPr>
              <a:lnSpc>
                <a:spcPct val="80000"/>
              </a:lnSpc>
              <a:buFont typeface="Wingdings" pitchFamily="2" charset="2"/>
              <a:buNone/>
            </a:pPr>
            <a:r>
              <a:rPr lang="en-US" altLang="zh-CN" sz="2900" dirty="0">
                <a:latin typeface="楷体_GB2312" pitchFamily="49" charset="-122"/>
                <a:ea typeface="楷体_GB2312" pitchFamily="49" charset="-122"/>
              </a:rPr>
              <a:t>          </a:t>
            </a:r>
            <a:r>
              <a:rPr lang="en-US" altLang="zh-CN" sz="2900" dirty="0" err="1">
                <a:latin typeface="楷体_GB2312" pitchFamily="49" charset="-122"/>
                <a:ea typeface="楷体_GB2312" pitchFamily="49" charset="-122"/>
              </a:rPr>
              <a:t>RepetitionExpression</a:t>
            </a:r>
            <a:endParaRPr lang="en-US" altLang="zh-CN" sz="2900" dirty="0">
              <a:latin typeface="楷体_GB2312" pitchFamily="49" charset="-122"/>
              <a:ea typeface="楷体_GB2312" pitchFamily="49" charset="-122"/>
            </a:endParaRPr>
          </a:p>
          <a:p>
            <a:pPr>
              <a:lnSpc>
                <a:spcPct val="80000"/>
              </a:lnSpc>
              <a:buFont typeface="Wingdings" pitchFamily="2" charset="2"/>
              <a:buNone/>
            </a:pPr>
            <a:r>
              <a:rPr lang="zh-CN" altLang="en-US" sz="2900" dirty="0">
                <a:ea typeface="楷体_GB2312" pitchFamily="49" charset="-122"/>
              </a:rPr>
              <a:t>后三个类定义的变量代表子表达式</a:t>
            </a:r>
          </a:p>
        </p:txBody>
      </p:sp>
    </p:spTree>
    <p:extLst>
      <p:ext uri="{BB962C8B-B14F-4D97-AF65-F5344CB8AC3E}">
        <p14:creationId xmlns:p14="http://schemas.microsoft.com/office/powerpoint/2010/main" val="207487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29742" y="261442"/>
            <a:ext cx="10187534"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解释器模式（ </a:t>
            </a:r>
            <a:r>
              <a:rPr lang="en-US" altLang="zh-CN" dirty="0"/>
              <a:t>Interpreter </a:t>
            </a:r>
            <a:r>
              <a:rPr lang="zh-CN" altLang="en-US" dirty="0"/>
              <a:t>）</a:t>
            </a:r>
          </a:p>
        </p:txBody>
      </p:sp>
      <p:pic>
        <p:nvPicPr>
          <p:cNvPr id="250884" name="Picture 4" descr="inter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003" y="981523"/>
            <a:ext cx="9225567" cy="5256584"/>
          </a:xfrm>
          <a:prstGeom prst="rect">
            <a:avLst/>
          </a:prstGeom>
          <a:noFill/>
          <a:extLst>
            <a:ext uri="{909E8E84-426E-40DD-AFC4-6F175D3DCCD1}">
              <a14:hiddenFill xmlns:a14="http://schemas.microsoft.com/office/drawing/2010/main">
                <a:solidFill>
                  <a:srgbClr val="FFFFFF"/>
                </a:solidFill>
              </a14:hiddenFill>
            </a:ext>
          </a:extLst>
        </p:spPr>
      </p:pic>
      <p:sp>
        <p:nvSpPr>
          <p:cNvPr id="250885" name="Text Box 5"/>
          <p:cNvSpPr txBox="1">
            <a:spLocks noChangeArrowheads="1"/>
          </p:cNvSpPr>
          <p:nvPr/>
        </p:nvSpPr>
        <p:spPr bwMode="auto">
          <a:xfrm>
            <a:off x="7831349" y="1341749"/>
            <a:ext cx="3943221" cy="840965"/>
          </a:xfrm>
          <a:prstGeom prst="rect">
            <a:avLst/>
          </a:prstGeom>
          <a:ln/>
          <a:extLst/>
        </p:spPr>
        <p:style>
          <a:lnRef idx="2">
            <a:schemeClr val="dk1"/>
          </a:lnRef>
          <a:fillRef idx="1">
            <a:schemeClr val="lt1"/>
          </a:fillRef>
          <a:effectRef idx="0">
            <a:schemeClr val="dk1"/>
          </a:effectRef>
          <a:fontRef idx="minor">
            <a:schemeClr val="dk1"/>
          </a:fontRef>
        </p:style>
        <p:txBody>
          <a:bodyPr lIns="108932" tIns="54466" rIns="108932" bIns="54466">
            <a:spAutoFit/>
          </a:bodyPr>
          <a:lstStyle/>
          <a:p>
            <a:pPr>
              <a:spcBef>
                <a:spcPct val="50000"/>
              </a:spcBef>
            </a:pPr>
            <a:r>
              <a:rPr kumimoji="1" lang="zh-CN" altLang="en-US" sz="1900" dirty="0">
                <a:solidFill>
                  <a:schemeClr val="folHlink"/>
                </a:solidFill>
              </a:rPr>
              <a:t>正则表达式：</a:t>
            </a:r>
          </a:p>
          <a:p>
            <a:pPr>
              <a:spcBef>
                <a:spcPct val="50000"/>
              </a:spcBef>
            </a:pPr>
            <a:r>
              <a:rPr kumimoji="1" lang="zh-CN" altLang="en-US" sz="1900" dirty="0">
                <a:solidFill>
                  <a:schemeClr val="folHlink"/>
                </a:solidFill>
              </a:rPr>
              <a:t>    </a:t>
            </a:r>
            <a:r>
              <a:rPr kumimoji="1" lang="en-US" altLang="zh-CN" sz="1900" dirty="0">
                <a:solidFill>
                  <a:schemeClr val="folHlink"/>
                </a:solidFill>
              </a:rPr>
              <a:t>raining </a:t>
            </a:r>
            <a:r>
              <a:rPr kumimoji="1" lang="zh-CN" altLang="en-US" sz="1900" dirty="0">
                <a:solidFill>
                  <a:schemeClr val="folHlink"/>
                </a:solidFill>
              </a:rPr>
              <a:t>＆（</a:t>
            </a:r>
            <a:r>
              <a:rPr kumimoji="1" lang="en-US" altLang="zh-CN" sz="1900" dirty="0">
                <a:solidFill>
                  <a:schemeClr val="folHlink"/>
                </a:solidFill>
              </a:rPr>
              <a:t>dogs | cats</a:t>
            </a:r>
            <a:r>
              <a:rPr kumimoji="1" lang="zh-CN" altLang="en-US" sz="1900" dirty="0" smtClean="0">
                <a:solidFill>
                  <a:schemeClr val="folHlink"/>
                </a:solidFill>
              </a:rPr>
              <a:t>）*</a:t>
            </a:r>
            <a:endParaRPr kumimoji="1" lang="zh-CN" altLang="en-US" sz="1900" dirty="0">
              <a:solidFill>
                <a:schemeClr val="folHlink"/>
              </a:solidFill>
            </a:endParaRPr>
          </a:p>
        </p:txBody>
      </p:sp>
      <p:sp>
        <p:nvSpPr>
          <p:cNvPr id="250883" name="Rectangle 3"/>
          <p:cNvSpPr>
            <a:spLocks noGrp="1" noChangeArrowheads="1"/>
          </p:cNvSpPr>
          <p:nvPr>
            <p:ph type="body" idx="1"/>
          </p:nvPr>
        </p:nvSpPr>
        <p:spPr>
          <a:xfrm>
            <a:off x="527600" y="4293594"/>
            <a:ext cx="4133918" cy="1441784"/>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buNone/>
            </a:pPr>
            <a:r>
              <a:rPr lang="zh-CN" altLang="en-US" sz="2000" dirty="0">
                <a:solidFill>
                  <a:schemeClr val="tx1"/>
                </a:solidFill>
                <a:ea typeface="楷体_GB2312" pitchFamily="49" charset="-122"/>
              </a:rPr>
              <a:t>每个正则表达式被表示为一个由这些类的实例构成的抽象语法树</a:t>
            </a:r>
          </a:p>
        </p:txBody>
      </p:sp>
    </p:spTree>
    <p:extLst>
      <p:ext uri="{BB962C8B-B14F-4D97-AF65-F5344CB8AC3E}">
        <p14:creationId xmlns:p14="http://schemas.microsoft.com/office/powerpoint/2010/main" val="2079521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 </a:t>
            </a:r>
            <a:r>
              <a:rPr lang="en-US" altLang="zh-CN"/>
              <a:t>——</a:t>
            </a:r>
            <a:r>
              <a:rPr lang="zh-CN" altLang="en-US"/>
              <a:t>解释器模式（ </a:t>
            </a:r>
            <a:r>
              <a:rPr lang="en-US" altLang="zh-CN"/>
              <a:t>Interpreter </a:t>
            </a:r>
            <a:r>
              <a:rPr lang="zh-CN" altLang="en-US"/>
              <a:t>）</a:t>
            </a:r>
          </a:p>
        </p:txBody>
      </p:sp>
      <p:pic>
        <p:nvPicPr>
          <p:cNvPr id="833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74" y="1557586"/>
            <a:ext cx="10666399" cy="417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514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 </a:t>
            </a:r>
            <a:r>
              <a:rPr lang="en-US" altLang="zh-CN"/>
              <a:t>——</a:t>
            </a:r>
            <a:r>
              <a:rPr lang="zh-CN" altLang="en-US"/>
              <a:t>解释器模式（ </a:t>
            </a:r>
            <a:r>
              <a:rPr lang="en-US" altLang="zh-CN"/>
              <a:t>Interpreter </a:t>
            </a:r>
            <a:r>
              <a:rPr lang="zh-CN" altLang="en-US"/>
              <a:t>）</a:t>
            </a:r>
          </a:p>
        </p:txBody>
      </p:sp>
      <p:pic>
        <p:nvPicPr>
          <p:cNvPr id="251907" name="Picture 3" descr="inter0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52" y="1875272"/>
            <a:ext cx="10475701" cy="4450792"/>
          </a:xfrm>
          <a:prstGeom prst="rect">
            <a:avLst/>
          </a:prstGeom>
          <a:noFill/>
          <a:extLst>
            <a:ext uri="{909E8E84-426E-40DD-AFC4-6F175D3DCCD1}">
              <a14:hiddenFill xmlns:a14="http://schemas.microsoft.com/office/drawing/2010/main">
                <a:solidFill>
                  <a:srgbClr val="FFFFFF"/>
                </a:solidFill>
              </a14:hiddenFill>
            </a:ext>
          </a:extLst>
        </p:spPr>
      </p:pic>
      <p:sp>
        <p:nvSpPr>
          <p:cNvPr id="251908" name="AutoShape 4"/>
          <p:cNvSpPr>
            <a:spLocks noChangeArrowheads="1"/>
          </p:cNvSpPr>
          <p:nvPr/>
        </p:nvSpPr>
        <p:spPr bwMode="auto">
          <a:xfrm>
            <a:off x="7902550" y="1053530"/>
            <a:ext cx="3371125" cy="930490"/>
          </a:xfrm>
          <a:prstGeom prst="wedgeRectCallout">
            <a:avLst>
              <a:gd name="adj1" fmla="val -101490"/>
              <a:gd name="adj2" fmla="val 5920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dirty="0">
                <a:solidFill>
                  <a:schemeClr val="bg2"/>
                </a:solidFill>
              </a:rPr>
              <a:t>每个</a:t>
            </a:r>
            <a:r>
              <a:rPr kumimoji="1" lang="en-US" altLang="zh-CN" sz="1900" dirty="0" err="1">
                <a:solidFill>
                  <a:schemeClr val="bg2"/>
                </a:solidFill>
              </a:rPr>
              <a:t>RegularExpression</a:t>
            </a:r>
            <a:r>
              <a:rPr kumimoji="1" lang="zh-CN" altLang="en-US" sz="1900" dirty="0">
                <a:solidFill>
                  <a:schemeClr val="bg2"/>
                </a:solidFill>
              </a:rPr>
              <a:t>的子类都在当前上下文的基础上实现解释操作</a:t>
            </a:r>
          </a:p>
        </p:txBody>
      </p:sp>
      <p:sp>
        <p:nvSpPr>
          <p:cNvPr id="251909" name="AutoShape 5"/>
          <p:cNvSpPr>
            <a:spLocks noChangeArrowheads="1"/>
          </p:cNvSpPr>
          <p:nvPr/>
        </p:nvSpPr>
        <p:spPr bwMode="auto">
          <a:xfrm>
            <a:off x="610236" y="2210312"/>
            <a:ext cx="3089315" cy="685959"/>
          </a:xfrm>
          <a:prstGeom prst="wedgeRectCallout">
            <a:avLst>
              <a:gd name="adj1" fmla="val 66324"/>
              <a:gd name="adj2" fmla="val 1363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检查输入是否匹配 它定义的字（</a:t>
            </a:r>
            <a:r>
              <a:rPr kumimoji="1" lang="en-US" altLang="zh-CN" sz="1900">
                <a:solidFill>
                  <a:schemeClr val="bg2"/>
                </a:solidFill>
              </a:rPr>
              <a:t>literal</a:t>
            </a:r>
            <a:r>
              <a:rPr kumimoji="1" lang="zh-CN" altLang="en-US" sz="1900">
                <a:solidFill>
                  <a:schemeClr val="bg2"/>
                </a:solidFill>
              </a:rPr>
              <a:t>）</a:t>
            </a:r>
          </a:p>
        </p:txBody>
      </p:sp>
      <p:sp>
        <p:nvSpPr>
          <p:cNvPr id="251910" name="AutoShape 6"/>
          <p:cNvSpPr>
            <a:spLocks noChangeArrowheads="1"/>
          </p:cNvSpPr>
          <p:nvPr/>
        </p:nvSpPr>
        <p:spPr bwMode="auto">
          <a:xfrm>
            <a:off x="9153525" y="4420623"/>
            <a:ext cx="2746058" cy="685959"/>
          </a:xfrm>
          <a:prstGeom prst="wedgeRectCallout">
            <a:avLst>
              <a:gd name="adj1" fmla="val -107870"/>
              <a:gd name="adj2" fmla="val 479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检查输入是否匹配 它的任意一个选择项</a:t>
            </a:r>
          </a:p>
        </p:txBody>
      </p:sp>
      <p:sp>
        <p:nvSpPr>
          <p:cNvPr id="251911" name="AutoShape 7"/>
          <p:cNvSpPr>
            <a:spLocks noChangeArrowheads="1"/>
          </p:cNvSpPr>
          <p:nvPr/>
        </p:nvSpPr>
        <p:spPr bwMode="auto">
          <a:xfrm>
            <a:off x="711941" y="3582229"/>
            <a:ext cx="2746058" cy="685959"/>
          </a:xfrm>
          <a:prstGeom prst="wedgeRectCallout">
            <a:avLst>
              <a:gd name="adj1" fmla="val 27083"/>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检查输入是否含有多个它所重复的表达式</a:t>
            </a:r>
          </a:p>
        </p:txBody>
      </p:sp>
    </p:spTree>
    <p:extLst>
      <p:ext uri="{BB962C8B-B14F-4D97-AF65-F5344CB8AC3E}">
        <p14:creationId xmlns:p14="http://schemas.microsoft.com/office/powerpoint/2010/main" val="3817924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1908"/>
                                        </p:tgtEl>
                                        <p:attrNameLst>
                                          <p:attrName>style.visibility</p:attrName>
                                        </p:attrNameLst>
                                      </p:cBhvr>
                                      <p:to>
                                        <p:strVal val="visible"/>
                                      </p:to>
                                    </p:set>
                                    <p:animEffect transition="in" filter="slide(fromBottom)">
                                      <p:cBhvr>
                                        <p:cTn id="7" dur="500"/>
                                        <p:tgtEl>
                                          <p:spTgt spid="251908"/>
                                        </p:tgtEl>
                                      </p:cBhvr>
                                    </p:animEffect>
                                  </p:childTnLst>
                                  <p:subTnLst>
                                    <p:set>
                                      <p:cBhvr override="childStyle">
                                        <p:cTn dur="1" fill="hold" display="0" masterRel="nextClick" afterEffect="1"/>
                                        <p:tgtEl>
                                          <p:spTgt spid="25190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1909"/>
                                        </p:tgtEl>
                                        <p:attrNameLst>
                                          <p:attrName>style.visibility</p:attrName>
                                        </p:attrNameLst>
                                      </p:cBhvr>
                                      <p:to>
                                        <p:strVal val="visible"/>
                                      </p:to>
                                    </p:set>
                                    <p:animEffect transition="in" filter="slide(fromBottom)">
                                      <p:cBhvr>
                                        <p:cTn id="12" dur="500"/>
                                        <p:tgtEl>
                                          <p:spTgt spid="251909"/>
                                        </p:tgtEl>
                                      </p:cBhvr>
                                    </p:animEffect>
                                  </p:childTnLst>
                                  <p:subTnLst>
                                    <p:set>
                                      <p:cBhvr override="childStyle">
                                        <p:cTn dur="1" fill="hold" display="0" masterRel="nextClick" afterEffect="1"/>
                                        <p:tgtEl>
                                          <p:spTgt spid="25190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1910"/>
                                        </p:tgtEl>
                                        <p:attrNameLst>
                                          <p:attrName>style.visibility</p:attrName>
                                        </p:attrNameLst>
                                      </p:cBhvr>
                                      <p:to>
                                        <p:strVal val="visible"/>
                                      </p:to>
                                    </p:set>
                                    <p:animEffect transition="in" filter="slide(fromBottom)">
                                      <p:cBhvr>
                                        <p:cTn id="17" dur="500"/>
                                        <p:tgtEl>
                                          <p:spTgt spid="251910"/>
                                        </p:tgtEl>
                                      </p:cBhvr>
                                    </p:animEffect>
                                  </p:childTnLst>
                                  <p:subTnLst>
                                    <p:set>
                                      <p:cBhvr override="childStyle">
                                        <p:cTn dur="1" fill="hold" display="0" masterRel="nextClick" afterEffect="1"/>
                                        <p:tgtEl>
                                          <p:spTgt spid="2519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1911"/>
                                        </p:tgtEl>
                                        <p:attrNameLst>
                                          <p:attrName>style.visibility</p:attrName>
                                        </p:attrNameLst>
                                      </p:cBhvr>
                                      <p:to>
                                        <p:strVal val="visible"/>
                                      </p:to>
                                    </p:set>
                                    <p:animEffect transition="in" filter="slide(fromBottom)">
                                      <p:cBhvr>
                                        <p:cTn id="22" dur="500"/>
                                        <p:tgtEl>
                                          <p:spTgt spid="251911"/>
                                        </p:tgtEl>
                                      </p:cBhvr>
                                    </p:animEffect>
                                  </p:childTnLst>
                                  <p:subTnLst>
                                    <p:set>
                                      <p:cBhvr override="childStyle">
                                        <p:cTn dur="1" fill="hold" display="0" masterRel="nextClick" afterEffect="1"/>
                                        <p:tgtEl>
                                          <p:spTgt spid="2519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autoUpdateAnimBg="0"/>
      <p:bldP spid="251909" grpId="0" animBg="1" autoUpdateAnimBg="0"/>
      <p:bldP spid="251910" grpId="0" animBg="1" autoUpdateAnimBg="0"/>
      <p:bldP spid="251911"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29742" y="189434"/>
            <a:ext cx="10373995" cy="914612"/>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解释器模式（ </a:t>
            </a:r>
            <a:r>
              <a:rPr lang="en-US" altLang="zh-CN" dirty="0"/>
              <a:t>Interpreter </a:t>
            </a:r>
            <a:r>
              <a:rPr lang="zh-CN" altLang="en-US" dirty="0"/>
              <a:t>）</a:t>
            </a:r>
          </a:p>
        </p:txBody>
      </p:sp>
      <p:sp>
        <p:nvSpPr>
          <p:cNvPr id="252931" name="Rectangle 3"/>
          <p:cNvSpPr>
            <a:spLocks noGrp="1" noChangeArrowheads="1"/>
          </p:cNvSpPr>
          <p:nvPr>
            <p:ph type="body" idx="1"/>
          </p:nvPr>
        </p:nvSpPr>
        <p:spPr>
          <a:xfrm>
            <a:off x="485726" y="1125538"/>
            <a:ext cx="10373995" cy="381088"/>
          </a:xfrm>
        </p:spPr>
        <p:txBody>
          <a:bodyPr/>
          <a:lstStyle/>
          <a:p>
            <a:pPr>
              <a:buFont typeface="Wingdings" pitchFamily="2" charset="2"/>
              <a:buNone/>
            </a:pPr>
            <a:r>
              <a:rPr lang="zh-CN" altLang="en-US" sz="2400" dirty="0"/>
              <a:t>（</a:t>
            </a:r>
            <a:r>
              <a:rPr lang="en-US" altLang="zh-CN" sz="2400" dirty="0"/>
              <a:t>2</a:t>
            </a:r>
            <a:r>
              <a:rPr lang="zh-CN" altLang="en-US" sz="2400" dirty="0"/>
              <a:t>）结构 </a:t>
            </a:r>
          </a:p>
        </p:txBody>
      </p:sp>
      <p:pic>
        <p:nvPicPr>
          <p:cNvPr id="252932" name="Picture 4" descr="inter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82" y="1701602"/>
            <a:ext cx="10577407" cy="443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75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701750" y="138918"/>
            <a:ext cx="10187534" cy="914612"/>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解释器模式（ </a:t>
            </a:r>
            <a:r>
              <a:rPr lang="en-US" altLang="zh-CN" dirty="0"/>
              <a:t>Interpreter </a:t>
            </a:r>
            <a:r>
              <a:rPr lang="zh-CN" altLang="en-US" dirty="0"/>
              <a:t>）</a:t>
            </a:r>
          </a:p>
        </p:txBody>
      </p:sp>
      <p:sp>
        <p:nvSpPr>
          <p:cNvPr id="253955" name="Rectangle 3"/>
          <p:cNvSpPr>
            <a:spLocks noGrp="1" noChangeArrowheads="1"/>
          </p:cNvSpPr>
          <p:nvPr>
            <p:ph type="body" idx="1"/>
          </p:nvPr>
        </p:nvSpPr>
        <p:spPr>
          <a:xfrm>
            <a:off x="527600" y="1197252"/>
            <a:ext cx="10984230" cy="5328884"/>
          </a:xfrm>
        </p:spPr>
        <p:txBody>
          <a:bodyPr/>
          <a:lstStyle/>
          <a:p>
            <a:pPr algn="just">
              <a:lnSpc>
                <a:spcPct val="100000"/>
              </a:lnSpc>
              <a:buFont typeface="Wingdings" pitchFamily="2" charset="2"/>
              <a:buNone/>
            </a:pPr>
            <a:r>
              <a:rPr lang="zh-CN" altLang="en-US" sz="1800" dirty="0">
                <a:latin typeface="楷体_GB2312" pitchFamily="49" charset="-122"/>
                <a:ea typeface="楷体_GB2312" pitchFamily="49" charset="-122"/>
              </a:rPr>
              <a:t>（</a:t>
            </a:r>
            <a:r>
              <a:rPr lang="en-US" altLang="zh-CN" sz="1800" dirty="0">
                <a:latin typeface="楷体_GB2312" pitchFamily="49" charset="-122"/>
                <a:ea typeface="楷体_GB2312" pitchFamily="49" charset="-122"/>
              </a:rPr>
              <a:t>3</a:t>
            </a:r>
            <a:r>
              <a:rPr lang="zh-CN" altLang="en-US" sz="1800" dirty="0">
                <a:latin typeface="楷体_GB2312" pitchFamily="49" charset="-122"/>
                <a:ea typeface="楷体_GB2312" pitchFamily="49" charset="-122"/>
              </a:rPr>
              <a:t>）参与者职责</a:t>
            </a:r>
          </a:p>
          <a:p>
            <a:pPr algn="just">
              <a:lnSpc>
                <a:spcPct val="100000"/>
              </a:lnSpc>
            </a:pPr>
            <a:r>
              <a:rPr lang="zh-CN" altLang="en-US" sz="1800" dirty="0">
                <a:latin typeface="楷体_GB2312" pitchFamily="49" charset="-122"/>
                <a:ea typeface="楷体_GB2312" pitchFamily="49" charset="-122"/>
              </a:rPr>
              <a:t>抽象表达式</a:t>
            </a:r>
            <a:r>
              <a:rPr lang="en-US" altLang="zh-CN" sz="1800" dirty="0" err="1">
                <a:latin typeface="楷体_GB2312" pitchFamily="49" charset="-122"/>
                <a:ea typeface="楷体_GB2312" pitchFamily="49" charset="-122"/>
              </a:rPr>
              <a:t>AbstractExpression</a:t>
            </a:r>
            <a:r>
              <a:rPr lang="en-US" altLang="zh-CN" sz="1800" dirty="0">
                <a:latin typeface="楷体_GB2312" pitchFamily="49" charset="-122"/>
                <a:ea typeface="楷体_GB2312" pitchFamily="49" charset="-122"/>
              </a:rPr>
              <a:t> (</a:t>
            </a:r>
            <a:r>
              <a:rPr lang="en-US" altLang="zh-CN" sz="1800" dirty="0" err="1">
                <a:latin typeface="楷体_GB2312" pitchFamily="49" charset="-122"/>
                <a:ea typeface="楷体_GB2312" pitchFamily="49" charset="-122"/>
              </a:rPr>
              <a:t>RegularExpression</a:t>
            </a:r>
            <a:r>
              <a:rPr lang="en-US" altLang="zh-CN" sz="1800" dirty="0">
                <a:latin typeface="楷体_GB2312" pitchFamily="49" charset="-122"/>
                <a:ea typeface="楷体_GB2312" pitchFamily="49" charset="-122"/>
              </a:rPr>
              <a:t>) </a:t>
            </a:r>
          </a:p>
          <a:p>
            <a:pPr algn="just">
              <a:lnSpc>
                <a:spcPct val="100000"/>
              </a:lnSpc>
              <a:buFont typeface="Wingdings" pitchFamily="2" charset="2"/>
              <a:buNone/>
            </a:pPr>
            <a:r>
              <a:rPr lang="en-US" altLang="zh-CN"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声明一个抽象的解释操作，它对抽象语法树所有节点是公共的。</a:t>
            </a:r>
          </a:p>
          <a:p>
            <a:pPr algn="just">
              <a:lnSpc>
                <a:spcPct val="100000"/>
              </a:lnSpc>
            </a:pPr>
            <a:r>
              <a:rPr lang="zh-CN" altLang="en-US" sz="1800" dirty="0">
                <a:latin typeface="楷体_GB2312" pitchFamily="49" charset="-122"/>
                <a:ea typeface="楷体_GB2312" pitchFamily="49" charset="-122"/>
              </a:rPr>
              <a:t>终结表达式</a:t>
            </a:r>
            <a:r>
              <a:rPr lang="en-US" altLang="zh-CN" sz="1800" dirty="0" err="1">
                <a:latin typeface="楷体_GB2312" pitchFamily="49" charset="-122"/>
                <a:ea typeface="楷体_GB2312" pitchFamily="49" charset="-122"/>
              </a:rPr>
              <a:t>TerminalExpression</a:t>
            </a:r>
            <a:r>
              <a:rPr lang="en-US" altLang="zh-CN" sz="1800" dirty="0">
                <a:latin typeface="楷体_GB2312" pitchFamily="49" charset="-122"/>
                <a:ea typeface="楷体_GB2312" pitchFamily="49" charset="-122"/>
              </a:rPr>
              <a:t> (</a:t>
            </a:r>
            <a:r>
              <a:rPr lang="en-US" altLang="zh-CN" sz="1800" dirty="0" err="1">
                <a:latin typeface="楷体_GB2312" pitchFamily="49" charset="-122"/>
                <a:ea typeface="楷体_GB2312" pitchFamily="49" charset="-122"/>
              </a:rPr>
              <a:t>LiteralExpression</a:t>
            </a:r>
            <a:r>
              <a:rPr lang="en-US" altLang="zh-CN" sz="1800" dirty="0">
                <a:latin typeface="楷体_GB2312" pitchFamily="49" charset="-122"/>
                <a:ea typeface="楷体_GB2312" pitchFamily="49" charset="-122"/>
              </a:rPr>
              <a:t>) </a:t>
            </a:r>
          </a:p>
          <a:p>
            <a:pPr algn="just">
              <a:lnSpc>
                <a:spcPct val="100000"/>
              </a:lnSpc>
              <a:buFont typeface="Wingdings" pitchFamily="2" charset="2"/>
              <a:buNone/>
            </a:pPr>
            <a:r>
              <a:rPr lang="en-US" altLang="zh-CN"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实现与语法中的终结符号联系的解释操作。</a:t>
            </a:r>
          </a:p>
          <a:p>
            <a:pPr algn="just">
              <a:lnSpc>
                <a:spcPct val="100000"/>
              </a:lnSpc>
              <a:buFont typeface="Wingdings" pitchFamily="2" charset="2"/>
              <a:buNone/>
            </a:pPr>
            <a:r>
              <a:rPr lang="zh-CN" altLang="en-US"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语句中每一个终结符都需要的一个实例。</a:t>
            </a:r>
          </a:p>
          <a:p>
            <a:pPr algn="just">
              <a:lnSpc>
                <a:spcPct val="100000"/>
              </a:lnSpc>
            </a:pPr>
            <a:r>
              <a:rPr lang="zh-CN" altLang="en-US" sz="1800" dirty="0">
                <a:latin typeface="楷体_GB2312" pitchFamily="49" charset="-122"/>
                <a:ea typeface="楷体_GB2312" pitchFamily="49" charset="-122"/>
              </a:rPr>
              <a:t>非终结表达式</a:t>
            </a:r>
            <a:r>
              <a:rPr lang="en-US" altLang="zh-CN" sz="1800" dirty="0" err="1">
                <a:latin typeface="楷体_GB2312" pitchFamily="49" charset="-122"/>
                <a:ea typeface="楷体_GB2312" pitchFamily="49" charset="-122"/>
              </a:rPr>
              <a:t>NonterminalExpression</a:t>
            </a:r>
            <a:r>
              <a:rPr lang="en-US" altLang="zh-CN" sz="1800" dirty="0">
                <a:latin typeface="楷体_GB2312" pitchFamily="49" charset="-122"/>
                <a:ea typeface="楷体_GB2312" pitchFamily="49" charset="-122"/>
              </a:rPr>
              <a:t> (</a:t>
            </a:r>
            <a:r>
              <a:rPr lang="en-US" altLang="zh-CN" sz="1800" dirty="0" err="1">
                <a:latin typeface="楷体_GB2312" pitchFamily="49" charset="-122"/>
                <a:ea typeface="楷体_GB2312" pitchFamily="49" charset="-122"/>
              </a:rPr>
              <a:t>AlternationExpression</a:t>
            </a:r>
            <a:r>
              <a:rPr lang="en-US" altLang="zh-CN" sz="1800" dirty="0">
                <a:latin typeface="楷体_GB2312" pitchFamily="49" charset="-122"/>
                <a:ea typeface="楷体_GB2312" pitchFamily="49" charset="-122"/>
              </a:rPr>
              <a:t>, </a:t>
            </a:r>
            <a:r>
              <a:rPr lang="en-US" altLang="zh-CN" sz="1800" dirty="0" err="1">
                <a:latin typeface="楷体_GB2312" pitchFamily="49" charset="-122"/>
                <a:ea typeface="楷体_GB2312" pitchFamily="49" charset="-122"/>
              </a:rPr>
              <a:t>RepetitionExpression</a:t>
            </a:r>
            <a:r>
              <a:rPr lang="en-US" altLang="zh-CN" sz="1800" dirty="0">
                <a:latin typeface="楷体_GB2312" pitchFamily="49" charset="-122"/>
                <a:ea typeface="楷体_GB2312" pitchFamily="49" charset="-122"/>
              </a:rPr>
              <a:t>, </a:t>
            </a:r>
            <a:r>
              <a:rPr lang="en-US" altLang="zh-CN" sz="1800" dirty="0" err="1">
                <a:latin typeface="楷体_GB2312" pitchFamily="49" charset="-122"/>
                <a:ea typeface="楷体_GB2312" pitchFamily="49" charset="-122"/>
              </a:rPr>
              <a:t>SequenceExpressions</a:t>
            </a:r>
            <a:r>
              <a:rPr lang="en-US" altLang="zh-CN" sz="1800" dirty="0">
                <a:latin typeface="楷体_GB2312" pitchFamily="49" charset="-122"/>
                <a:ea typeface="楷体_GB2312" pitchFamily="49" charset="-122"/>
              </a:rPr>
              <a:t>) </a:t>
            </a:r>
          </a:p>
          <a:p>
            <a:pPr algn="just">
              <a:lnSpc>
                <a:spcPct val="100000"/>
              </a:lnSpc>
              <a:buFont typeface="Wingdings" pitchFamily="2" charset="2"/>
              <a:buNone/>
            </a:pPr>
            <a:r>
              <a:rPr lang="en-US" altLang="zh-CN"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语法中规则</a:t>
            </a:r>
            <a:r>
              <a:rPr lang="en-US" altLang="zh-CN" sz="1800" dirty="0">
                <a:latin typeface="楷体_GB2312" pitchFamily="49" charset="-122"/>
                <a:ea typeface="楷体_GB2312" pitchFamily="49" charset="-122"/>
              </a:rPr>
              <a:t>R</a:t>
            </a:r>
            <a:r>
              <a:rPr lang="zh-CN" altLang="en-US" sz="1800" dirty="0">
                <a:latin typeface="楷体_GB2312" pitchFamily="49" charset="-122"/>
                <a:ea typeface="楷体_GB2312" pitchFamily="49" charset="-122"/>
              </a:rPr>
              <a:t>：：</a:t>
            </a:r>
            <a:r>
              <a:rPr lang="en-US" altLang="zh-CN" sz="1800" dirty="0">
                <a:latin typeface="楷体_GB2312" pitchFamily="49" charset="-122"/>
                <a:ea typeface="楷体_GB2312" pitchFamily="49" charset="-122"/>
              </a:rPr>
              <a:t>= R</a:t>
            </a:r>
            <a:r>
              <a:rPr lang="en-US" altLang="zh-CN" sz="1800" baseline="-25000" dirty="0">
                <a:latin typeface="楷体_GB2312" pitchFamily="49" charset="-122"/>
                <a:ea typeface="楷体_GB2312" pitchFamily="49" charset="-122"/>
              </a:rPr>
              <a:t>1</a:t>
            </a:r>
            <a:r>
              <a:rPr lang="en-US" altLang="zh-CN" sz="1800" dirty="0">
                <a:latin typeface="楷体_GB2312" pitchFamily="49" charset="-122"/>
                <a:ea typeface="楷体_GB2312" pitchFamily="49" charset="-122"/>
              </a:rPr>
              <a:t>R</a:t>
            </a:r>
            <a:r>
              <a:rPr lang="en-US" altLang="zh-CN" sz="1800" baseline="-25000" dirty="0">
                <a:latin typeface="楷体_GB2312" pitchFamily="49" charset="-122"/>
                <a:ea typeface="楷体_GB2312" pitchFamily="49" charset="-122"/>
              </a:rPr>
              <a:t>2</a:t>
            </a:r>
            <a:r>
              <a:rPr lang="en-US" altLang="zh-CN" sz="1800" dirty="0">
                <a:latin typeface="Courier New"/>
                <a:ea typeface="楷体_GB2312" pitchFamily="49" charset="-122"/>
              </a:rPr>
              <a:t>…</a:t>
            </a:r>
            <a:r>
              <a:rPr lang="en-US" altLang="zh-CN" sz="1800" dirty="0" err="1">
                <a:latin typeface="楷体_GB2312" pitchFamily="49" charset="-122"/>
                <a:ea typeface="楷体_GB2312" pitchFamily="49" charset="-122"/>
              </a:rPr>
              <a:t>R</a:t>
            </a:r>
            <a:r>
              <a:rPr lang="en-US" altLang="zh-CN" sz="1800" baseline="-25000" dirty="0" err="1">
                <a:latin typeface="楷体_GB2312" pitchFamily="49" charset="-122"/>
                <a:ea typeface="楷体_GB2312" pitchFamily="49" charset="-122"/>
              </a:rPr>
              <a:t>n</a:t>
            </a:r>
            <a:r>
              <a:rPr lang="zh-CN" altLang="en-US" sz="1800" dirty="0">
                <a:latin typeface="楷体_GB2312" pitchFamily="49" charset="-122"/>
                <a:ea typeface="楷体_GB2312" pitchFamily="49" charset="-122"/>
              </a:rPr>
              <a:t>需要的类。</a:t>
            </a:r>
          </a:p>
          <a:p>
            <a:pPr algn="just">
              <a:lnSpc>
                <a:spcPct val="100000"/>
              </a:lnSpc>
              <a:buFont typeface="Wingdings" pitchFamily="2" charset="2"/>
              <a:buNone/>
            </a:pPr>
            <a:r>
              <a:rPr lang="zh-CN" altLang="en-US"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包含从</a:t>
            </a:r>
            <a:r>
              <a:rPr lang="en-US" altLang="zh-CN" sz="1800" dirty="0">
                <a:latin typeface="楷体_GB2312" pitchFamily="49" charset="-122"/>
                <a:ea typeface="楷体_GB2312" pitchFamily="49" charset="-122"/>
              </a:rPr>
              <a:t>R</a:t>
            </a:r>
            <a:r>
              <a:rPr lang="en-US" altLang="zh-CN" sz="1800" baseline="-25000" dirty="0">
                <a:latin typeface="楷体_GB2312" pitchFamily="49" charset="-122"/>
                <a:ea typeface="楷体_GB2312" pitchFamily="49" charset="-122"/>
              </a:rPr>
              <a:t>1</a:t>
            </a:r>
            <a:r>
              <a:rPr lang="zh-CN" altLang="en-US" sz="1800" dirty="0">
                <a:latin typeface="楷体_GB2312" pitchFamily="49" charset="-122"/>
                <a:ea typeface="楷体_GB2312" pitchFamily="49" charset="-122"/>
              </a:rPr>
              <a:t>到</a:t>
            </a:r>
            <a:r>
              <a:rPr lang="en-US" altLang="zh-CN" sz="1800" dirty="0" err="1">
                <a:latin typeface="楷体_GB2312" pitchFamily="49" charset="-122"/>
                <a:ea typeface="楷体_GB2312" pitchFamily="49" charset="-122"/>
              </a:rPr>
              <a:t>R</a:t>
            </a:r>
            <a:r>
              <a:rPr lang="en-US" altLang="zh-CN" sz="1800" baseline="-25000" dirty="0" err="1">
                <a:latin typeface="楷体_GB2312" pitchFamily="49" charset="-122"/>
                <a:ea typeface="楷体_GB2312" pitchFamily="49" charset="-122"/>
              </a:rPr>
              <a:t>n</a:t>
            </a:r>
            <a:r>
              <a:rPr lang="zh-CN" altLang="en-US" sz="1800" dirty="0">
                <a:latin typeface="楷体_GB2312" pitchFamily="49" charset="-122"/>
                <a:ea typeface="楷体_GB2312" pitchFamily="49" charset="-122"/>
              </a:rPr>
              <a:t>所有的</a:t>
            </a:r>
            <a:r>
              <a:rPr lang="en-US" altLang="zh-CN" sz="1800" dirty="0" err="1">
                <a:latin typeface="楷体_GB2312" pitchFamily="49" charset="-122"/>
                <a:ea typeface="楷体_GB2312" pitchFamily="49" charset="-122"/>
              </a:rPr>
              <a:t>AbstractExpression</a:t>
            </a:r>
            <a:r>
              <a:rPr lang="zh-CN" altLang="en-US" sz="1800" dirty="0">
                <a:latin typeface="楷体_GB2312" pitchFamily="49" charset="-122"/>
                <a:ea typeface="楷体_GB2312" pitchFamily="49" charset="-122"/>
              </a:rPr>
              <a:t>抽象类别的实例变量。</a:t>
            </a:r>
          </a:p>
          <a:p>
            <a:pPr algn="just">
              <a:lnSpc>
                <a:spcPct val="100000"/>
              </a:lnSpc>
              <a:buFont typeface="Wingdings" pitchFamily="2" charset="2"/>
              <a:buNone/>
            </a:pPr>
            <a:r>
              <a:rPr lang="zh-CN" altLang="en-US"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实现语法中非终结符号的一个解释操作。</a:t>
            </a:r>
          </a:p>
          <a:p>
            <a:pPr algn="just">
              <a:lnSpc>
                <a:spcPct val="100000"/>
              </a:lnSpc>
            </a:pPr>
            <a:r>
              <a:rPr lang="zh-CN" altLang="en-US" sz="1800" dirty="0">
                <a:latin typeface="楷体_GB2312" pitchFamily="49" charset="-122"/>
                <a:ea typeface="楷体_GB2312" pitchFamily="49" charset="-122"/>
              </a:rPr>
              <a:t>上下文</a:t>
            </a:r>
            <a:r>
              <a:rPr lang="en-US" altLang="zh-CN" sz="1800" dirty="0">
                <a:latin typeface="楷体_GB2312" pitchFamily="49" charset="-122"/>
                <a:ea typeface="楷体_GB2312" pitchFamily="49" charset="-122"/>
              </a:rPr>
              <a:t>Context </a:t>
            </a:r>
          </a:p>
          <a:p>
            <a:pPr algn="just">
              <a:lnSpc>
                <a:spcPct val="100000"/>
              </a:lnSpc>
              <a:buFont typeface="Wingdings" pitchFamily="2" charset="2"/>
              <a:buNone/>
            </a:pPr>
            <a:r>
              <a:rPr lang="en-US" altLang="zh-CN"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包含解释器之外的全局信息。</a:t>
            </a:r>
          </a:p>
          <a:p>
            <a:pPr algn="just">
              <a:lnSpc>
                <a:spcPct val="100000"/>
              </a:lnSpc>
            </a:pPr>
            <a:r>
              <a:rPr lang="zh-CN" altLang="en-US" sz="1800" dirty="0">
                <a:latin typeface="楷体_GB2312" pitchFamily="49" charset="-122"/>
                <a:ea typeface="楷体_GB2312" pitchFamily="49" charset="-122"/>
              </a:rPr>
              <a:t>客户</a:t>
            </a:r>
            <a:r>
              <a:rPr lang="en-US" altLang="zh-CN" sz="1800" dirty="0">
                <a:latin typeface="楷体_GB2312" pitchFamily="49" charset="-122"/>
                <a:ea typeface="楷体_GB2312" pitchFamily="49" charset="-122"/>
              </a:rPr>
              <a:t>Client</a:t>
            </a:r>
          </a:p>
          <a:p>
            <a:pPr algn="just">
              <a:lnSpc>
                <a:spcPct val="100000"/>
              </a:lnSpc>
              <a:buFont typeface="Wingdings" pitchFamily="2" charset="2"/>
              <a:buNone/>
            </a:pPr>
            <a:r>
              <a:rPr lang="en-US" altLang="zh-CN"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构造一个抽象语法树，表示语言中语法定义的一个特定语句。</a:t>
            </a:r>
          </a:p>
          <a:p>
            <a:pPr algn="just">
              <a:lnSpc>
                <a:spcPct val="100000"/>
              </a:lnSpc>
              <a:buFont typeface="Wingdings" pitchFamily="2" charset="2"/>
              <a:buNone/>
            </a:pPr>
            <a:r>
              <a:rPr lang="zh-CN" altLang="en-US" sz="1800" dirty="0">
                <a:latin typeface="楷体_GB2312" pitchFamily="49" charset="-122"/>
                <a:ea typeface="楷体_GB2312" pitchFamily="49" charset="-122"/>
              </a:rPr>
              <a:t>   </a:t>
            </a:r>
            <a:r>
              <a:rPr lang="en-US" altLang="zh-CN" sz="1800" dirty="0">
                <a:latin typeface="Courier New"/>
                <a:ea typeface="楷体_GB2312" pitchFamily="49" charset="-122"/>
              </a:rPr>
              <a:t>——</a:t>
            </a:r>
            <a:r>
              <a:rPr lang="zh-CN" altLang="en-US" sz="1800" dirty="0">
                <a:latin typeface="楷体_GB2312" pitchFamily="49" charset="-122"/>
                <a:ea typeface="楷体_GB2312" pitchFamily="49" charset="-122"/>
              </a:rPr>
              <a:t>引发解释操作。 </a:t>
            </a:r>
          </a:p>
        </p:txBody>
      </p:sp>
    </p:spTree>
    <p:extLst>
      <p:ext uri="{BB962C8B-B14F-4D97-AF65-F5344CB8AC3E}">
        <p14:creationId xmlns:p14="http://schemas.microsoft.com/office/powerpoint/2010/main" val="3914412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67344" y="332638"/>
            <a:ext cx="10187534" cy="720892"/>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 </a:t>
            </a:r>
            <a:r>
              <a:rPr lang="en-US" altLang="zh-CN"/>
              <a:t>——</a:t>
            </a:r>
            <a:r>
              <a:rPr lang="zh-CN" altLang="en-US"/>
              <a:t>解释器模式（ </a:t>
            </a:r>
            <a:r>
              <a:rPr lang="en-US" altLang="zh-CN"/>
              <a:t>Interpreter </a:t>
            </a:r>
            <a:r>
              <a:rPr lang="zh-CN" altLang="en-US"/>
              <a:t>）</a:t>
            </a:r>
          </a:p>
        </p:txBody>
      </p:sp>
      <p:sp>
        <p:nvSpPr>
          <p:cNvPr id="254979" name="Rectangle 3"/>
          <p:cNvSpPr>
            <a:spLocks noGrp="1" noChangeArrowheads="1"/>
          </p:cNvSpPr>
          <p:nvPr>
            <p:ph type="body" idx="1"/>
          </p:nvPr>
        </p:nvSpPr>
        <p:spPr>
          <a:xfrm>
            <a:off x="557734" y="1413570"/>
            <a:ext cx="11052034" cy="3024888"/>
          </a:xfrm>
        </p:spPr>
        <p:txBody>
          <a:bodyPr/>
          <a:lstStyle/>
          <a:p>
            <a:pPr marL="0" indent="0" algn="just">
              <a:buNone/>
            </a:pP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4</a:t>
            </a:r>
            <a:r>
              <a:rPr lang="zh-CN" altLang="en-US" sz="2800" dirty="0">
                <a:latin typeface="楷体_GB2312" pitchFamily="49" charset="-122"/>
                <a:ea typeface="楷体_GB2312" pitchFamily="49" charset="-122"/>
              </a:rPr>
              <a:t>）协作</a:t>
            </a:r>
          </a:p>
          <a:p>
            <a:pPr marL="0" indent="0" algn="just"/>
            <a:r>
              <a:rPr lang="zh-CN" altLang="en-US" sz="2800" dirty="0">
                <a:latin typeface="楷体_GB2312" pitchFamily="49" charset="-122"/>
                <a:ea typeface="楷体_GB2312" pitchFamily="49" charset="-122"/>
              </a:rPr>
              <a:t>客户构造一个语句，使用 </a:t>
            </a:r>
            <a:r>
              <a:rPr lang="en-US" altLang="zh-CN" sz="2800" dirty="0" err="1">
                <a:latin typeface="楷体_GB2312" pitchFamily="49" charset="-122"/>
                <a:ea typeface="楷体_GB2312" pitchFamily="49" charset="-122"/>
              </a:rPr>
              <a:t>NonterminalExpression</a:t>
            </a:r>
            <a:r>
              <a:rPr lang="zh-CN" altLang="en-US" sz="2800" dirty="0">
                <a:latin typeface="楷体_GB2312" pitchFamily="49" charset="-122"/>
                <a:ea typeface="楷体_GB2312" pitchFamily="49" charset="-122"/>
              </a:rPr>
              <a:t>和</a:t>
            </a:r>
            <a:r>
              <a:rPr lang="en-US" altLang="zh-CN" sz="2800" dirty="0" err="1">
                <a:latin typeface="楷体_GB2312" pitchFamily="49" charset="-122"/>
                <a:ea typeface="楷体_GB2312" pitchFamily="49" charset="-122"/>
              </a:rPr>
              <a:t>TerminalExpression</a:t>
            </a:r>
            <a:r>
              <a:rPr lang="zh-CN" altLang="en-US" sz="2800" dirty="0">
                <a:latin typeface="楷体_GB2312" pitchFamily="49" charset="-122"/>
                <a:ea typeface="楷体_GB2312" pitchFamily="49" charset="-122"/>
              </a:rPr>
              <a:t>实例组成的抽象语法树。</a:t>
            </a:r>
          </a:p>
          <a:p>
            <a:pPr marL="0" indent="0" algn="just"/>
            <a:r>
              <a:rPr lang="zh-CN" altLang="en-US" sz="2800" dirty="0">
                <a:latin typeface="楷体_GB2312" pitchFamily="49" charset="-122"/>
                <a:ea typeface="楷体_GB2312" pitchFamily="49" charset="-122"/>
              </a:rPr>
              <a:t>每一个 </a:t>
            </a:r>
            <a:r>
              <a:rPr lang="en-US" altLang="zh-CN" sz="2800" dirty="0" err="1">
                <a:latin typeface="楷体_GB2312" pitchFamily="49" charset="-122"/>
                <a:ea typeface="楷体_GB2312" pitchFamily="49" charset="-122"/>
              </a:rPr>
              <a:t>NonterminalExpression</a:t>
            </a:r>
            <a:r>
              <a:rPr lang="zh-CN" altLang="en-US" sz="2800" dirty="0">
                <a:latin typeface="楷体_GB2312" pitchFamily="49" charset="-122"/>
                <a:ea typeface="楷体_GB2312" pitchFamily="49" charset="-122"/>
              </a:rPr>
              <a:t>节点以每一个子表达式的解释定义解释操作。</a:t>
            </a:r>
          </a:p>
          <a:p>
            <a:pPr marL="0" indent="0" algn="just"/>
            <a:r>
              <a:rPr lang="zh-CN" altLang="en-US" sz="2800" dirty="0">
                <a:latin typeface="楷体_GB2312" pitchFamily="49" charset="-122"/>
                <a:ea typeface="楷体_GB2312" pitchFamily="49" charset="-122"/>
              </a:rPr>
              <a:t>每个节点的解释操作通过上下文存储访问解释器的状态。</a:t>
            </a:r>
          </a:p>
        </p:txBody>
      </p:sp>
    </p:spTree>
    <p:extLst>
      <p:ext uri="{BB962C8B-B14F-4D97-AF65-F5344CB8AC3E}">
        <p14:creationId xmlns:p14="http://schemas.microsoft.com/office/powerpoint/2010/main" val="35503986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 </a:t>
            </a:r>
            <a:r>
              <a:rPr lang="en-US" altLang="zh-CN" dirty="0"/>
              <a:t>——</a:t>
            </a:r>
            <a:r>
              <a:rPr lang="zh-CN" altLang="en-US" dirty="0"/>
              <a:t>解释器模式（ </a:t>
            </a:r>
            <a:r>
              <a:rPr lang="en-US" altLang="zh-CN" dirty="0"/>
              <a:t>Interpreter </a:t>
            </a:r>
            <a:r>
              <a:rPr lang="zh-CN" altLang="en-US" dirty="0"/>
              <a:t>）</a:t>
            </a:r>
          </a:p>
        </p:txBody>
      </p:sp>
      <p:sp>
        <p:nvSpPr>
          <p:cNvPr id="834563" name="Rectangle 3"/>
          <p:cNvSpPr>
            <a:spLocks noGrp="1" noChangeArrowheads="1"/>
          </p:cNvSpPr>
          <p:nvPr>
            <p:ph type="body" idx="1"/>
          </p:nvPr>
        </p:nvSpPr>
        <p:spPr>
          <a:xfrm>
            <a:off x="917774" y="1485578"/>
            <a:ext cx="10373995" cy="4323763"/>
          </a:xfrm>
        </p:spPr>
        <p:txBody>
          <a:bodyPr/>
          <a:lstStyle/>
          <a:p>
            <a:pPr algn="just">
              <a:lnSpc>
                <a:spcPct val="100000"/>
              </a:lnSpc>
              <a:buFont typeface="Wingdings" pitchFamily="2" charset="2"/>
              <a:buNone/>
            </a:pPr>
            <a:r>
              <a:rPr lang="zh-CN" altLang="en-US" sz="2400" dirty="0">
                <a:latin typeface="楷体_GB2312" pitchFamily="49" charset="-122"/>
                <a:ea typeface="楷体_GB2312" pitchFamily="49" charset="-122"/>
              </a:rPr>
              <a:t>使用条件</a:t>
            </a:r>
          </a:p>
          <a:p>
            <a:pPr algn="just">
              <a:lnSpc>
                <a:spcPct val="100000"/>
              </a:lnSpc>
              <a:buClr>
                <a:srgbClr val="66FF33"/>
              </a:buClr>
              <a:buFont typeface="Wingdings" pitchFamily="2" charset="2"/>
              <a:buChar char="n"/>
            </a:pPr>
            <a:r>
              <a:rPr lang="zh-CN" altLang="en-US" sz="2400" dirty="0">
                <a:latin typeface="楷体_GB2312" pitchFamily="49" charset="-122"/>
                <a:ea typeface="楷体_GB2312" pitchFamily="49" charset="-122"/>
              </a:rPr>
              <a:t>当要解释一种语言，并且可以将语言中的语句表示为抽象的语法树时。</a:t>
            </a:r>
          </a:p>
          <a:p>
            <a:pPr algn="just">
              <a:lnSpc>
                <a:spcPct val="100000"/>
              </a:lnSpc>
              <a:buClr>
                <a:srgbClr val="66FF33"/>
              </a:buClr>
              <a:buFont typeface="Wingdings" pitchFamily="2" charset="2"/>
              <a:buChar char="n"/>
            </a:pPr>
            <a:r>
              <a:rPr lang="zh-CN" altLang="en-US" sz="2400" dirty="0">
                <a:latin typeface="楷体_GB2312" pitchFamily="49" charset="-122"/>
                <a:ea typeface="楷体_GB2312" pitchFamily="49" charset="-122"/>
              </a:rPr>
              <a:t>最适用条件：</a:t>
            </a:r>
          </a:p>
          <a:p>
            <a:pPr lvl="1" algn="just">
              <a:lnSpc>
                <a:spcPct val="80000"/>
              </a:lnSpc>
              <a:buClr>
                <a:srgbClr val="F010EB"/>
              </a:buClr>
            </a:pPr>
            <a:r>
              <a:rPr lang="zh-CN" altLang="en-US" sz="2400" dirty="0">
                <a:latin typeface="楷体_GB2312" pitchFamily="49" charset="-122"/>
                <a:ea typeface="楷体_GB2312" pitchFamily="49" charset="-122"/>
              </a:rPr>
              <a:t> 语法简单。</a:t>
            </a:r>
          </a:p>
          <a:p>
            <a:pPr lvl="1" algn="just">
              <a:lnSpc>
                <a:spcPct val="80000"/>
              </a:lnSpc>
              <a:buClr>
                <a:srgbClr val="F010EB"/>
              </a:buClr>
            </a:pPr>
            <a:r>
              <a:rPr lang="zh-CN" altLang="en-US" sz="2400" dirty="0">
                <a:latin typeface="楷体_GB2312" pitchFamily="49" charset="-122"/>
                <a:ea typeface="楷体_GB2312" pitchFamily="49" charset="-122"/>
              </a:rPr>
              <a:t> 效率不是最重要。</a:t>
            </a:r>
          </a:p>
          <a:p>
            <a:pPr algn="just">
              <a:lnSpc>
                <a:spcPct val="100000"/>
              </a:lnSpc>
              <a:buFont typeface="Wingdings" pitchFamily="2" charset="2"/>
              <a:buNone/>
            </a:pPr>
            <a:r>
              <a:rPr lang="zh-CN" altLang="en-US" sz="2400" dirty="0">
                <a:latin typeface="楷体_GB2312" pitchFamily="49" charset="-122"/>
                <a:ea typeface="楷体_GB2312" pitchFamily="49" charset="-122"/>
              </a:rPr>
              <a:t>后果：</a:t>
            </a:r>
          </a:p>
          <a:p>
            <a:pPr algn="just">
              <a:lnSpc>
                <a:spcPct val="100000"/>
              </a:lnSpc>
              <a:buClr>
                <a:schemeClr val="accent1"/>
              </a:buClr>
              <a:buFont typeface="Wingdings" pitchFamily="2" charset="2"/>
              <a:buChar char="n"/>
            </a:pPr>
            <a:r>
              <a:rPr lang="zh-CN" altLang="en-US" sz="2400" dirty="0">
                <a:latin typeface="楷体_GB2312" pitchFamily="49" charset="-122"/>
                <a:ea typeface="楷体_GB2312" pitchFamily="49" charset="-122"/>
              </a:rPr>
              <a:t>      易于改变和扩展语法。</a:t>
            </a:r>
          </a:p>
          <a:p>
            <a:pPr algn="just">
              <a:lnSpc>
                <a:spcPct val="100000"/>
              </a:lnSpc>
              <a:buClr>
                <a:schemeClr val="accent1"/>
              </a:buClr>
              <a:buFont typeface="Wingdings" pitchFamily="2" charset="2"/>
              <a:buChar char="n"/>
            </a:pPr>
            <a:r>
              <a:rPr lang="zh-CN" altLang="en-US" sz="2400" dirty="0">
                <a:latin typeface="楷体_GB2312" pitchFamily="49" charset="-122"/>
                <a:ea typeface="楷体_GB2312" pitchFamily="49" charset="-122"/>
              </a:rPr>
              <a:t>      实现语法简单。</a:t>
            </a:r>
          </a:p>
          <a:p>
            <a:pPr algn="just">
              <a:lnSpc>
                <a:spcPct val="100000"/>
              </a:lnSpc>
              <a:buClr>
                <a:schemeClr val="accent1"/>
              </a:buClr>
              <a:buFont typeface="Wingdings" pitchFamily="2" charset="2"/>
              <a:buChar char="n"/>
            </a:pPr>
            <a:r>
              <a:rPr lang="zh-CN" altLang="en-US" sz="2400" dirty="0">
                <a:latin typeface="楷体_GB2312" pitchFamily="49" charset="-122"/>
                <a:ea typeface="楷体_GB2312" pitchFamily="49" charset="-122"/>
              </a:rPr>
              <a:t>      难以维护复杂的语法。</a:t>
            </a:r>
          </a:p>
          <a:p>
            <a:pPr algn="just">
              <a:lnSpc>
                <a:spcPct val="100000"/>
              </a:lnSpc>
              <a:buClr>
                <a:schemeClr val="accent1"/>
              </a:buClr>
              <a:buFont typeface="Wingdings" pitchFamily="2" charset="2"/>
              <a:buChar char="n"/>
            </a:pPr>
            <a:r>
              <a:rPr lang="zh-CN" altLang="en-US" sz="2400" dirty="0">
                <a:latin typeface="楷体_GB2312" pitchFamily="49" charset="-122"/>
                <a:ea typeface="楷体_GB2312" pitchFamily="49" charset="-122"/>
              </a:rPr>
              <a:t>      为解释表达式提供了新的途径。</a:t>
            </a:r>
          </a:p>
        </p:txBody>
      </p:sp>
    </p:spTree>
    <p:extLst>
      <p:ext uri="{BB962C8B-B14F-4D97-AF65-F5344CB8AC3E}">
        <p14:creationId xmlns:p14="http://schemas.microsoft.com/office/powerpoint/2010/main" val="2311677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701750" y="375990"/>
            <a:ext cx="10785056" cy="533524"/>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322563" name="Rectangle 3"/>
          <p:cNvSpPr>
            <a:spLocks noGrp="1" noChangeArrowheads="1"/>
          </p:cNvSpPr>
          <p:nvPr>
            <p:ph type="body" idx="1"/>
          </p:nvPr>
        </p:nvSpPr>
        <p:spPr>
          <a:xfrm>
            <a:off x="773758" y="1197546"/>
            <a:ext cx="10577407" cy="5030365"/>
          </a:xfrm>
        </p:spPr>
        <p:txBody>
          <a:bodyPr/>
          <a:lstStyle/>
          <a:p>
            <a:pPr marL="0" indent="0">
              <a:lnSpc>
                <a:spcPct val="100000"/>
              </a:lnSpc>
              <a:buNone/>
            </a:pPr>
            <a:r>
              <a:rPr lang="zh-CN" altLang="en-US" sz="2800" dirty="0">
                <a:latin typeface="楷体_GB2312" pitchFamily="49" charset="-122"/>
                <a:ea typeface="楷体_GB2312" pitchFamily="49" charset="-122"/>
              </a:rPr>
              <a:t>模式的特征分类</a:t>
            </a:r>
          </a:p>
          <a:p>
            <a:pPr marL="0" indent="0">
              <a:lnSpc>
                <a:spcPct val="100000"/>
              </a:lnSpc>
              <a:buNone/>
            </a:pPr>
            <a:r>
              <a:rPr lang="zh-CN" altLang="en-US" sz="2800" b="1" dirty="0">
                <a:solidFill>
                  <a:srgbClr val="66FF33"/>
                </a:solidFill>
                <a:latin typeface="楷体_GB2312" pitchFamily="49" charset="-122"/>
                <a:ea typeface="楷体_GB2312" pitchFamily="49" charset="-122"/>
              </a:rPr>
              <a:t>根据目标分类</a:t>
            </a:r>
            <a:r>
              <a:rPr lang="zh-CN" altLang="en-US" sz="2800" dirty="0">
                <a:latin typeface="楷体_GB2312" pitchFamily="49" charset="-122"/>
                <a:ea typeface="楷体_GB2312" pitchFamily="49" charset="-122"/>
              </a:rPr>
              <a:t>：</a:t>
            </a:r>
          </a:p>
          <a:p>
            <a:pPr marL="0" indent="0">
              <a:lnSpc>
                <a:spcPct val="100000"/>
              </a:lnSpc>
              <a:buClr>
                <a:srgbClr val="FF3300"/>
              </a:buClr>
            </a:pPr>
            <a:r>
              <a:rPr lang="zh-CN" altLang="en-US" sz="2800" dirty="0">
                <a:latin typeface="楷体_GB2312" pitchFamily="49" charset="-122"/>
                <a:ea typeface="楷体_GB2312" pitchFamily="49" charset="-122"/>
              </a:rPr>
              <a:t>创建性模式（</a:t>
            </a:r>
            <a:r>
              <a:rPr lang="en-US" altLang="zh-CN" sz="2800" dirty="0">
                <a:latin typeface="楷体_GB2312" pitchFamily="49" charset="-122"/>
                <a:ea typeface="楷体_GB2312" pitchFamily="49" charset="-122"/>
              </a:rPr>
              <a:t>creational)</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对象的创建过程</a:t>
            </a:r>
          </a:p>
          <a:p>
            <a:pPr marL="0" indent="0">
              <a:lnSpc>
                <a:spcPct val="100000"/>
              </a:lnSpc>
              <a:buClr>
                <a:srgbClr val="FF3300"/>
              </a:buClr>
            </a:pPr>
            <a:r>
              <a:rPr lang="zh-CN" altLang="en-US" sz="2800" dirty="0">
                <a:latin typeface="楷体_GB2312" pitchFamily="49" charset="-122"/>
                <a:ea typeface="楷体_GB2312" pitchFamily="49" charset="-122"/>
              </a:rPr>
              <a:t>结构性模式</a:t>
            </a:r>
            <a:r>
              <a:rPr lang="en-US" altLang="zh-CN" sz="2800" dirty="0">
                <a:latin typeface="楷体_GB2312" pitchFamily="49" charset="-122"/>
                <a:ea typeface="楷体_GB2312" pitchFamily="49" charset="-122"/>
              </a:rPr>
              <a:t>(structural</a:t>
            </a:r>
            <a:r>
              <a:rPr lang="zh-CN" altLang="en-US" sz="2800" dirty="0">
                <a:latin typeface="楷体_GB2312" pitchFamily="49" charset="-122"/>
                <a:ea typeface="楷体_GB2312" pitchFamily="49" charset="-122"/>
              </a:rPr>
              <a:t>）</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对象或类的组合</a:t>
            </a:r>
          </a:p>
          <a:p>
            <a:pPr marL="0" indent="0">
              <a:lnSpc>
                <a:spcPct val="100000"/>
              </a:lnSpc>
              <a:buClr>
                <a:srgbClr val="FF3300"/>
              </a:buClr>
            </a:pPr>
            <a:r>
              <a:rPr lang="zh-CN" altLang="en-US" sz="2800" dirty="0">
                <a:latin typeface="楷体_GB2312" pitchFamily="49" charset="-122"/>
                <a:ea typeface="楷体_GB2312" pitchFamily="49" charset="-122"/>
              </a:rPr>
              <a:t>行为性模式</a:t>
            </a:r>
            <a:r>
              <a:rPr lang="en-US" altLang="zh-CN" sz="2800" dirty="0">
                <a:latin typeface="楷体_GB2312" pitchFamily="49" charset="-122"/>
                <a:ea typeface="楷体_GB2312" pitchFamily="49" charset="-122"/>
              </a:rPr>
              <a:t>(behavioral)</a:t>
            </a:r>
            <a:r>
              <a:rPr lang="en-US" altLang="zh-CN" sz="2800" dirty="0">
                <a:latin typeface="Courier New"/>
                <a:ea typeface="楷体_GB2312" pitchFamily="49" charset="-122"/>
              </a:rPr>
              <a:t>——</a:t>
            </a:r>
            <a:r>
              <a:rPr lang="zh-CN" altLang="en-US" sz="2800" dirty="0">
                <a:latin typeface="楷体_GB2312" pitchFamily="49" charset="-122"/>
                <a:ea typeface="楷体_GB2312" pitchFamily="49" charset="-122"/>
              </a:rPr>
              <a:t>类和对象间的交互方式和任务分配。</a:t>
            </a:r>
          </a:p>
          <a:p>
            <a:pPr marL="0" indent="0">
              <a:lnSpc>
                <a:spcPct val="100000"/>
              </a:lnSpc>
              <a:buClr>
                <a:srgbClr val="FF3300"/>
              </a:buClr>
            </a:pPr>
            <a:endParaRPr lang="zh-CN" altLang="en-US" sz="2800" dirty="0">
              <a:latin typeface="楷体_GB2312" pitchFamily="49" charset="-122"/>
              <a:ea typeface="楷体_GB2312" pitchFamily="49" charset="-122"/>
            </a:endParaRPr>
          </a:p>
          <a:p>
            <a:pPr marL="0" indent="0">
              <a:lnSpc>
                <a:spcPct val="100000"/>
              </a:lnSpc>
              <a:buClr>
                <a:srgbClr val="FF3300"/>
              </a:buClr>
              <a:buNone/>
            </a:pPr>
            <a:r>
              <a:rPr lang="zh-CN" altLang="en-US" sz="2800" b="1" dirty="0">
                <a:solidFill>
                  <a:srgbClr val="66FF33"/>
                </a:solidFill>
                <a:latin typeface="楷体_GB2312" pitchFamily="49" charset="-122"/>
                <a:ea typeface="楷体_GB2312" pitchFamily="49" charset="-122"/>
              </a:rPr>
              <a:t>根据主要应用对象分类</a:t>
            </a:r>
            <a:r>
              <a:rPr lang="zh-CN" altLang="en-US" sz="2800" dirty="0">
                <a:latin typeface="楷体_GB2312" pitchFamily="49" charset="-122"/>
                <a:ea typeface="楷体_GB2312" pitchFamily="49" charset="-122"/>
              </a:rPr>
              <a:t>：</a:t>
            </a:r>
          </a:p>
          <a:p>
            <a:pPr marL="0" indent="0">
              <a:lnSpc>
                <a:spcPct val="100000"/>
              </a:lnSpc>
              <a:buClr>
                <a:srgbClr val="FF3300"/>
              </a:buClr>
            </a:pPr>
            <a:r>
              <a:rPr lang="zh-CN" altLang="en-US" sz="2800" dirty="0">
                <a:latin typeface="楷体_GB2312" pitchFamily="49" charset="-122"/>
                <a:ea typeface="楷体_GB2312" pitchFamily="49" charset="-122"/>
              </a:rPr>
              <a:t>主要应用于类的模式</a:t>
            </a:r>
          </a:p>
          <a:p>
            <a:pPr marL="0" indent="0">
              <a:lnSpc>
                <a:spcPct val="100000"/>
              </a:lnSpc>
              <a:buClr>
                <a:srgbClr val="FF3300"/>
              </a:buClr>
            </a:pPr>
            <a:r>
              <a:rPr lang="zh-CN" altLang="en-US" sz="2800" dirty="0">
                <a:latin typeface="楷体_GB2312" pitchFamily="49" charset="-122"/>
                <a:ea typeface="楷体_GB2312" pitchFamily="49" charset="-122"/>
              </a:rPr>
              <a:t>主要应用于对象的模式</a:t>
            </a:r>
          </a:p>
        </p:txBody>
      </p:sp>
    </p:spTree>
    <p:extLst>
      <p:ext uri="{BB962C8B-B14F-4D97-AF65-F5344CB8AC3E}">
        <p14:creationId xmlns:p14="http://schemas.microsoft.com/office/powerpoint/2010/main" val="411573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中介模式（</a:t>
            </a:r>
            <a:r>
              <a:rPr lang="en-US" altLang="zh-CN" dirty="0"/>
              <a:t>Mediator</a:t>
            </a:r>
            <a:r>
              <a:rPr lang="zh-CN" altLang="en-US" dirty="0"/>
              <a:t>）</a:t>
            </a:r>
          </a:p>
        </p:txBody>
      </p:sp>
      <p:sp>
        <p:nvSpPr>
          <p:cNvPr id="264195" name="Rectangle 3"/>
          <p:cNvSpPr>
            <a:spLocks noGrp="1" noChangeArrowheads="1"/>
          </p:cNvSpPr>
          <p:nvPr>
            <p:ph type="body" idx="1"/>
          </p:nvPr>
        </p:nvSpPr>
        <p:spPr>
          <a:xfrm>
            <a:off x="629742" y="1269554"/>
            <a:ext cx="11147382" cy="4538126"/>
          </a:xfrm>
        </p:spPr>
        <p:txBody>
          <a:bodyPr/>
          <a:lstStyle/>
          <a:p>
            <a:pPr>
              <a:lnSpc>
                <a:spcPct val="100000"/>
              </a:lnSpc>
              <a:buFont typeface="Wingdings" pitchFamily="2" charset="2"/>
              <a:buNone/>
            </a:pPr>
            <a:r>
              <a:rPr lang="zh-CN" altLang="en-US" sz="2800" dirty="0">
                <a:latin typeface="楷体_GB2312" pitchFamily="49" charset="-122"/>
                <a:ea typeface="楷体_GB2312" pitchFamily="49" charset="-122"/>
              </a:rPr>
              <a:t>为什么需要中介模式</a:t>
            </a:r>
          </a:p>
          <a:p>
            <a:pPr algn="just">
              <a:lnSpc>
                <a:spcPct val="100000"/>
              </a:lnSpc>
              <a:buFont typeface="Wingdings" pitchFamily="2" charset="2"/>
              <a:buNone/>
            </a:pPr>
            <a:r>
              <a:rPr lang="zh-CN" altLang="en-US" sz="2800" dirty="0">
                <a:latin typeface="楷体_GB2312" pitchFamily="49" charset="-122"/>
                <a:ea typeface="楷体_GB2312" pitchFamily="49" charset="-122"/>
              </a:rPr>
              <a:t>面向对象设计：希望增强可重用性。分配对象行为，系统分为多个对象。</a:t>
            </a:r>
          </a:p>
          <a:p>
            <a:pPr algn="just">
              <a:lnSpc>
                <a:spcPct val="100000"/>
              </a:lnSpc>
              <a:buFont typeface="Wingdings" pitchFamily="2" charset="2"/>
              <a:buNone/>
            </a:pPr>
            <a:r>
              <a:rPr lang="zh-CN" altLang="en-US" sz="2800" dirty="0">
                <a:latin typeface="楷体_GB2312" pitchFamily="49" charset="-122"/>
                <a:ea typeface="楷体_GB2312" pitchFamily="49" charset="-122"/>
              </a:rPr>
              <a:t>问题：</a:t>
            </a:r>
          </a:p>
          <a:p>
            <a:pPr algn="just">
              <a:lnSpc>
                <a:spcPct val="100000"/>
              </a:lnSpc>
              <a:buClr>
                <a:srgbClr val="FF0066"/>
              </a:buClr>
            </a:pPr>
            <a:r>
              <a:rPr lang="zh-CN" altLang="en-US" sz="2800" dirty="0">
                <a:latin typeface="楷体_GB2312" pitchFamily="49" charset="-122"/>
                <a:ea typeface="楷体_GB2312" pitchFamily="49" charset="-122"/>
              </a:rPr>
              <a:t>对象之间有许多连接结构，每个对象必须知道其他对象。</a:t>
            </a:r>
          </a:p>
          <a:p>
            <a:pPr algn="just">
              <a:lnSpc>
                <a:spcPct val="100000"/>
              </a:lnSpc>
              <a:buClr>
                <a:srgbClr val="FF0066"/>
              </a:buClr>
            </a:pPr>
            <a:r>
              <a:rPr lang="zh-CN" altLang="en-US" sz="2800" dirty="0">
                <a:latin typeface="楷体_GB2312" pitchFamily="49" charset="-122"/>
                <a:ea typeface="楷体_GB2312" pitchFamily="49" charset="-122"/>
              </a:rPr>
              <a:t>一个对象没有其他对象的支持就无法工作，</a:t>
            </a:r>
          </a:p>
          <a:p>
            <a:pPr algn="just">
              <a:lnSpc>
                <a:spcPct val="100000"/>
              </a:lnSpc>
              <a:buClr>
                <a:srgbClr val="FF0066"/>
              </a:buClr>
            </a:pPr>
            <a:r>
              <a:rPr lang="zh-CN" altLang="en-US" sz="2800" dirty="0">
                <a:latin typeface="楷体_GB2312" pitchFamily="49" charset="-122"/>
                <a:ea typeface="楷体_GB2312" pitchFamily="49" charset="-122"/>
              </a:rPr>
              <a:t>系统的行为分散在多个对象中，很难改变。不得不定义许多子类来定制系统的行为。</a:t>
            </a:r>
          </a:p>
          <a:p>
            <a:pPr algn="just">
              <a:lnSpc>
                <a:spcPct val="100000"/>
              </a:lnSpc>
              <a:buClr>
                <a:srgbClr val="FF0066"/>
              </a:buClr>
              <a:buFont typeface="Wingdings" pitchFamily="2" charset="2"/>
              <a:buNone/>
            </a:pPr>
            <a:endParaRPr lang="zh-CN" altLang="en-US" sz="2800" dirty="0">
              <a:latin typeface="楷体_GB2312" pitchFamily="49" charset="-122"/>
              <a:ea typeface="楷体_GB2312" pitchFamily="49" charset="-122"/>
            </a:endParaRPr>
          </a:p>
          <a:p>
            <a:pPr algn="just">
              <a:lnSpc>
                <a:spcPct val="100000"/>
              </a:lnSpc>
              <a:buClr>
                <a:srgbClr val="FF0066"/>
              </a:buClr>
              <a:buFont typeface="Wingdings" pitchFamily="2" charset="2"/>
              <a:buNone/>
            </a:pPr>
            <a:r>
              <a:rPr lang="en-US" altLang="zh-CN" sz="2800" dirty="0">
                <a:latin typeface="Courier New"/>
                <a:ea typeface="楷体_GB2312" pitchFamily="49" charset="-122"/>
              </a:rPr>
              <a:t>——</a:t>
            </a:r>
            <a:r>
              <a:rPr lang="zh-CN" altLang="en-US" sz="2800" dirty="0">
                <a:solidFill>
                  <a:schemeClr val="accent2"/>
                </a:solidFill>
                <a:latin typeface="楷体_GB2312" pitchFamily="49" charset="-122"/>
                <a:ea typeface="楷体_GB2312" pitchFamily="49" charset="-122"/>
              </a:rPr>
              <a:t>对象间的相互关联则削弱了可重用性。</a:t>
            </a:r>
          </a:p>
        </p:txBody>
      </p:sp>
    </p:spTree>
    <p:extLst>
      <p:ext uri="{BB962C8B-B14F-4D97-AF65-F5344CB8AC3E}">
        <p14:creationId xmlns:p14="http://schemas.microsoft.com/office/powerpoint/2010/main" val="1984471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a:t>——</a:t>
            </a:r>
            <a:r>
              <a:rPr lang="zh-CN" altLang="en-US"/>
              <a:t>总结</a:t>
            </a:r>
          </a:p>
        </p:txBody>
      </p:sp>
      <p:sp>
        <p:nvSpPr>
          <p:cNvPr id="1054723" name="Rectangle 3"/>
          <p:cNvSpPr>
            <a:spLocks noGrp="1" noChangeArrowheads="1"/>
          </p:cNvSpPr>
          <p:nvPr>
            <p:ph type="body" idx="1"/>
          </p:nvPr>
        </p:nvSpPr>
        <p:spPr/>
        <p:txBody>
          <a:bodyPr/>
          <a:lstStyle/>
          <a:p>
            <a:pPr>
              <a:buClr>
                <a:srgbClr val="FF3300"/>
              </a:buClr>
              <a:buFont typeface="Wingdings" pitchFamily="2" charset="2"/>
              <a:buNone/>
            </a:pPr>
            <a:r>
              <a:rPr lang="zh-CN" altLang="en-US" sz="2400" b="1" dirty="0">
                <a:solidFill>
                  <a:srgbClr val="66FF33"/>
                </a:solidFill>
                <a:latin typeface="楷体_GB2312" pitchFamily="49" charset="-122"/>
                <a:ea typeface="楷体_GB2312" pitchFamily="49" charset="-122"/>
              </a:rPr>
              <a:t>根据主要应用对象分类</a:t>
            </a:r>
            <a:r>
              <a:rPr lang="zh-CN" altLang="en-US" sz="2400" dirty="0">
                <a:latin typeface="楷体_GB2312" pitchFamily="49" charset="-122"/>
                <a:ea typeface="楷体_GB2312" pitchFamily="49" charset="-122"/>
              </a:rPr>
              <a:t>：</a:t>
            </a:r>
          </a:p>
          <a:p>
            <a:pPr>
              <a:buClr>
                <a:srgbClr val="FF3300"/>
              </a:buClr>
            </a:pPr>
            <a:r>
              <a:rPr lang="zh-CN" altLang="en-US" sz="2400" dirty="0">
                <a:latin typeface="楷体_GB2312" pitchFamily="49" charset="-122"/>
                <a:ea typeface="楷体_GB2312" pitchFamily="49" charset="-122"/>
              </a:rPr>
              <a:t>主要应用于类的模式</a:t>
            </a:r>
          </a:p>
          <a:p>
            <a:pPr>
              <a:buClr>
                <a:srgbClr val="FF3300"/>
              </a:buClr>
              <a:buFont typeface="Wingdings" pitchFamily="2" charset="2"/>
              <a:buNone/>
            </a:pPr>
            <a:r>
              <a:rPr lang="zh-CN" altLang="en-US" sz="2400" dirty="0">
                <a:latin typeface="楷体_GB2312" pitchFamily="49" charset="-122"/>
                <a:ea typeface="楷体_GB2312" pitchFamily="49" charset="-122"/>
              </a:rPr>
              <a:t>工厂方法</a:t>
            </a:r>
          </a:p>
          <a:p>
            <a:pPr>
              <a:buClr>
                <a:srgbClr val="FF3300"/>
              </a:buClr>
              <a:buFont typeface="Wingdings" pitchFamily="2" charset="2"/>
              <a:buNone/>
            </a:pPr>
            <a:r>
              <a:rPr lang="zh-CN" altLang="en-US" sz="2400" dirty="0">
                <a:latin typeface="楷体_GB2312" pitchFamily="49" charset="-122"/>
                <a:ea typeface="楷体_GB2312" pitchFamily="49" charset="-122"/>
              </a:rPr>
              <a:t>适配器</a:t>
            </a:r>
          </a:p>
          <a:p>
            <a:pPr>
              <a:buClr>
                <a:srgbClr val="FF3300"/>
              </a:buClr>
              <a:buFont typeface="Wingdings" pitchFamily="2" charset="2"/>
              <a:buNone/>
            </a:pPr>
            <a:r>
              <a:rPr lang="zh-CN" altLang="en-US" sz="2400" dirty="0">
                <a:latin typeface="楷体_GB2312" pitchFamily="49" charset="-122"/>
                <a:ea typeface="楷体_GB2312" pitchFamily="49" charset="-122"/>
              </a:rPr>
              <a:t>解释器</a:t>
            </a:r>
          </a:p>
          <a:p>
            <a:pPr>
              <a:buClr>
                <a:srgbClr val="FF3300"/>
              </a:buClr>
              <a:buFont typeface="Wingdings" pitchFamily="2" charset="2"/>
              <a:buNone/>
            </a:pPr>
            <a:r>
              <a:rPr lang="zh-CN" altLang="en-US" sz="2400" dirty="0">
                <a:latin typeface="楷体_GB2312" pitchFamily="49" charset="-122"/>
                <a:ea typeface="楷体_GB2312" pitchFamily="49" charset="-122"/>
              </a:rPr>
              <a:t>模板方法</a:t>
            </a:r>
          </a:p>
          <a:p>
            <a:pPr>
              <a:buClr>
                <a:srgbClr val="FF3300"/>
              </a:buClr>
            </a:pPr>
            <a:r>
              <a:rPr lang="zh-CN" altLang="en-US" sz="2400" dirty="0">
                <a:latin typeface="楷体_GB2312" pitchFamily="49" charset="-122"/>
                <a:ea typeface="楷体_GB2312" pitchFamily="49" charset="-122"/>
              </a:rPr>
              <a:t>其他为主要应用于对象的模式</a:t>
            </a:r>
          </a:p>
        </p:txBody>
      </p:sp>
    </p:spTree>
    <p:extLst>
      <p:ext uri="{BB962C8B-B14F-4D97-AF65-F5344CB8AC3E}">
        <p14:creationId xmlns:p14="http://schemas.microsoft.com/office/powerpoint/2010/main" val="595326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a:t>——</a:t>
            </a:r>
            <a:r>
              <a:rPr lang="zh-CN" altLang="en-US"/>
              <a:t>总结</a:t>
            </a:r>
          </a:p>
        </p:txBody>
      </p:sp>
      <p:sp>
        <p:nvSpPr>
          <p:cNvPr id="323587" name="Rectangle 3"/>
          <p:cNvSpPr>
            <a:spLocks noGrp="1" noChangeArrowheads="1"/>
          </p:cNvSpPr>
          <p:nvPr>
            <p:ph type="body" idx="1"/>
          </p:nvPr>
        </p:nvSpPr>
        <p:spPr>
          <a:xfrm>
            <a:off x="557734" y="1629594"/>
            <a:ext cx="11244851" cy="4257074"/>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marL="0" indent="0">
              <a:lnSpc>
                <a:spcPct val="100000"/>
              </a:lnSpc>
              <a:buClr>
                <a:srgbClr val="FF3300"/>
              </a:buClr>
              <a:buNone/>
            </a:pPr>
            <a:r>
              <a:rPr lang="zh-CN" altLang="en-US" sz="2800" dirty="0">
                <a:latin typeface="楷体_GB2312" pitchFamily="49" charset="-122"/>
                <a:ea typeface="楷体_GB2312" pitchFamily="49" charset="-122"/>
              </a:rPr>
              <a:t>其它分类</a:t>
            </a:r>
            <a:r>
              <a:rPr lang="en-US" altLang="zh-CN" sz="2800" dirty="0">
                <a:latin typeface="楷体_GB2312" pitchFamily="49" charset="-122"/>
                <a:ea typeface="楷体_GB2312" pitchFamily="49" charset="-122"/>
              </a:rPr>
              <a:t>:</a:t>
            </a:r>
          </a:p>
          <a:p>
            <a:pPr marL="0" indent="0">
              <a:lnSpc>
                <a:spcPct val="100000"/>
              </a:lnSpc>
              <a:buClr>
                <a:srgbClr val="FF3300"/>
              </a:buClr>
              <a:buNone/>
            </a:pPr>
            <a:r>
              <a:rPr lang="en-US" altLang="zh-CN" sz="2800" dirty="0">
                <a:latin typeface="楷体_GB2312" pitchFamily="49" charset="-122"/>
                <a:ea typeface="楷体_GB2312" pitchFamily="49" charset="-122"/>
              </a:rPr>
              <a:t>1</a:t>
            </a:r>
            <a:r>
              <a:rPr lang="zh-CN" altLang="en-US" sz="2800" dirty="0">
                <a:latin typeface="楷体_GB2312" pitchFamily="49" charset="-122"/>
                <a:ea typeface="楷体_GB2312" pitchFamily="49" charset="-122"/>
              </a:rPr>
              <a:t>．依赖于抽象耦合（</a:t>
            </a:r>
            <a:r>
              <a:rPr lang="en-US" altLang="zh-CN" sz="2800" b="1" dirty="0">
                <a:latin typeface="楷体_GB2312" pitchFamily="49" charset="-122"/>
                <a:ea typeface="楷体_GB2312" pitchFamily="49" charset="-122"/>
              </a:rPr>
              <a:t>abstract coupling</a:t>
            </a:r>
            <a:r>
              <a:rPr lang="zh-CN" altLang="en-US" sz="2800" dirty="0">
                <a:latin typeface="楷体_GB2312" pitchFamily="49" charset="-122"/>
                <a:ea typeface="楷体_GB2312" pitchFamily="49" charset="-122"/>
              </a:rPr>
              <a:t>）的模式</a:t>
            </a:r>
          </a:p>
          <a:p>
            <a:pPr marL="0" indent="0">
              <a:lnSpc>
                <a:spcPct val="100000"/>
              </a:lnSpc>
              <a:buNone/>
            </a:pPr>
            <a:r>
              <a:rPr lang="zh-CN" altLang="en-US" sz="2800" dirty="0">
                <a:latin typeface="楷体_GB2312" pitchFamily="49" charset="-122"/>
                <a:ea typeface="楷体_GB2312" pitchFamily="49" charset="-122"/>
              </a:rPr>
              <a:t>抽象耦合：</a:t>
            </a:r>
            <a:r>
              <a:rPr lang="zh-CN" altLang="en-US" sz="2800" b="1" dirty="0">
                <a:solidFill>
                  <a:srgbClr val="66FF33"/>
                </a:solidFill>
                <a:latin typeface="楷体_GB2312" pitchFamily="49" charset="-122"/>
                <a:ea typeface="楷体_GB2312" pitchFamily="49" charset="-122"/>
              </a:rPr>
              <a:t>一个类的引用指向的是另一个对象的类型</a:t>
            </a:r>
            <a:r>
              <a:rPr lang="en-US" altLang="zh-CN" sz="2800" b="1" dirty="0">
                <a:solidFill>
                  <a:srgbClr val="66FF33"/>
                </a:solidFill>
                <a:latin typeface="楷体_GB2312" pitchFamily="49" charset="-122"/>
                <a:ea typeface="楷体_GB2312" pitchFamily="49" charset="-122"/>
              </a:rPr>
              <a:t>(</a:t>
            </a:r>
            <a:r>
              <a:rPr lang="zh-CN" altLang="en-US" sz="2800" b="1" dirty="0">
                <a:solidFill>
                  <a:srgbClr val="66FF33"/>
                </a:solidFill>
                <a:latin typeface="楷体_GB2312" pitchFamily="49" charset="-122"/>
                <a:ea typeface="楷体_GB2312" pitchFamily="49" charset="-122"/>
              </a:rPr>
              <a:t>接口</a:t>
            </a:r>
            <a:r>
              <a:rPr lang="en-US" altLang="zh-CN" sz="2800" b="1" dirty="0">
                <a:solidFill>
                  <a:srgbClr val="66FF33"/>
                </a:solidFill>
                <a:latin typeface="楷体_GB2312" pitchFamily="49" charset="-122"/>
                <a:ea typeface="楷体_GB2312" pitchFamily="49" charset="-122"/>
              </a:rPr>
              <a:t>)</a:t>
            </a:r>
            <a:r>
              <a:rPr lang="zh-CN" altLang="en-US" sz="2800" b="1" dirty="0">
                <a:solidFill>
                  <a:srgbClr val="66FF33"/>
                </a:solidFill>
                <a:latin typeface="楷体_GB2312" pitchFamily="49" charset="-122"/>
                <a:ea typeface="楷体_GB2312" pitchFamily="49" charset="-122"/>
              </a:rPr>
              <a:t>，而不是一个具体的对象。</a:t>
            </a:r>
          </a:p>
          <a:p>
            <a:pPr marL="0" indent="0">
              <a:lnSpc>
                <a:spcPct val="100000"/>
              </a:lnSpc>
              <a:buNone/>
            </a:pPr>
            <a:r>
              <a:rPr lang="zh-CN" altLang="en-US" sz="2800" dirty="0">
                <a:latin typeface="楷体_GB2312" pitchFamily="49" charset="-122"/>
                <a:ea typeface="楷体_GB2312" pitchFamily="49" charset="-122"/>
              </a:rPr>
              <a:t>结构形式：</a:t>
            </a:r>
          </a:p>
          <a:p>
            <a:pPr marL="0" indent="0">
              <a:lnSpc>
                <a:spcPct val="100000"/>
              </a:lnSpc>
              <a:buClr>
                <a:srgbClr val="FF3300"/>
              </a:buClr>
            </a:pPr>
            <a:r>
              <a:rPr lang="zh-CN" altLang="en-US" sz="2800" dirty="0">
                <a:latin typeface="楷体_GB2312" pitchFamily="49" charset="-122"/>
                <a:ea typeface="楷体_GB2312" pitchFamily="49" charset="-122"/>
              </a:rPr>
              <a:t>两个耦合的类</a:t>
            </a:r>
            <a:r>
              <a:rPr lang="en-US" altLang="zh-CN" sz="2800" dirty="0">
                <a:latin typeface="楷体_GB2312" pitchFamily="49" charset="-122"/>
                <a:ea typeface="楷体_GB2312" pitchFamily="49" charset="-122"/>
              </a:rPr>
              <a:t>A</a:t>
            </a:r>
            <a:r>
              <a:rPr lang="zh-CN" altLang="en-US" sz="2800" dirty="0">
                <a:latin typeface="楷体_GB2312" pitchFamily="49" charset="-122"/>
                <a:ea typeface="楷体_GB2312" pitchFamily="49" charset="-122"/>
              </a:rPr>
              <a:t>、</a:t>
            </a:r>
            <a:r>
              <a:rPr lang="en-US" altLang="zh-CN" sz="2800" dirty="0">
                <a:latin typeface="楷体_GB2312" pitchFamily="49" charset="-122"/>
                <a:ea typeface="楷体_GB2312" pitchFamily="49" charset="-122"/>
              </a:rPr>
              <a:t>B</a:t>
            </a:r>
            <a:r>
              <a:rPr lang="zh-CN" altLang="en-US" sz="2800" dirty="0">
                <a:latin typeface="楷体_GB2312" pitchFamily="49" charset="-122"/>
                <a:ea typeface="楷体_GB2312" pitchFamily="49" charset="-122"/>
              </a:rPr>
              <a:t>中，</a:t>
            </a:r>
            <a:r>
              <a:rPr lang="zh-CN" altLang="en-US" sz="2800" b="1" dirty="0">
                <a:solidFill>
                  <a:srgbClr val="66FF33"/>
                </a:solidFill>
                <a:latin typeface="楷体_GB2312" pitchFamily="49" charset="-122"/>
                <a:ea typeface="楷体_GB2312" pitchFamily="49" charset="-122"/>
              </a:rPr>
              <a:t>至少类</a:t>
            </a:r>
            <a:r>
              <a:rPr lang="en-US" altLang="zh-CN" sz="2800" b="1" dirty="0">
                <a:solidFill>
                  <a:srgbClr val="66FF33"/>
                </a:solidFill>
                <a:latin typeface="楷体_GB2312" pitchFamily="49" charset="-122"/>
                <a:ea typeface="楷体_GB2312" pitchFamily="49" charset="-122"/>
              </a:rPr>
              <a:t>B</a:t>
            </a:r>
            <a:r>
              <a:rPr lang="zh-CN" altLang="en-US" sz="2800" b="1" dirty="0">
                <a:solidFill>
                  <a:srgbClr val="66FF33"/>
                </a:solidFill>
                <a:latin typeface="楷体_GB2312" pitchFamily="49" charset="-122"/>
                <a:ea typeface="楷体_GB2312" pitchFamily="49" charset="-122"/>
              </a:rPr>
              <a:t>是抽象类</a:t>
            </a:r>
            <a:r>
              <a:rPr lang="zh-CN" altLang="en-US" sz="2800" dirty="0">
                <a:latin typeface="楷体_GB2312" pitchFamily="49" charset="-122"/>
                <a:ea typeface="楷体_GB2312" pitchFamily="49" charset="-122"/>
              </a:rPr>
              <a:t>。</a:t>
            </a:r>
          </a:p>
          <a:p>
            <a:pPr marL="0" indent="0">
              <a:lnSpc>
                <a:spcPct val="100000"/>
              </a:lnSpc>
              <a:buClr>
                <a:srgbClr val="FF3300"/>
              </a:buClr>
            </a:pPr>
            <a:r>
              <a:rPr lang="zh-CN" altLang="en-US" sz="2800" dirty="0">
                <a:latin typeface="楷体_GB2312" pitchFamily="49" charset="-122"/>
                <a:ea typeface="楷体_GB2312" pitchFamily="49" charset="-122"/>
              </a:rPr>
              <a:t>若类</a:t>
            </a:r>
            <a:r>
              <a:rPr lang="en-US" altLang="zh-CN" sz="2800" dirty="0">
                <a:latin typeface="楷体_GB2312" pitchFamily="49" charset="-122"/>
                <a:ea typeface="楷体_GB2312" pitchFamily="49" charset="-122"/>
              </a:rPr>
              <a:t>A</a:t>
            </a:r>
            <a:r>
              <a:rPr lang="zh-CN" altLang="en-US" sz="2800" dirty="0">
                <a:latin typeface="楷体_GB2312" pitchFamily="49" charset="-122"/>
                <a:ea typeface="楷体_GB2312" pitchFamily="49" charset="-122"/>
              </a:rPr>
              <a:t>通过</a:t>
            </a:r>
            <a:r>
              <a:rPr lang="en-US" altLang="zh-CN" sz="2800" dirty="0" err="1">
                <a:latin typeface="楷体_GB2312" pitchFamily="49" charset="-122"/>
                <a:ea typeface="楷体_GB2312" pitchFamily="49" charset="-122"/>
              </a:rPr>
              <a:t>bRef</a:t>
            </a:r>
            <a:r>
              <a:rPr lang="en-US" altLang="zh-CN" sz="2800" dirty="0">
                <a:latin typeface="楷体_GB2312" pitchFamily="49" charset="-122"/>
                <a:ea typeface="楷体_GB2312" pitchFamily="49" charset="-122"/>
              </a:rPr>
              <a:t>(</a:t>
            </a:r>
            <a:r>
              <a:rPr lang="en-US" altLang="zh-CN" sz="2800" dirty="0" err="1">
                <a:latin typeface="楷体_GB2312" pitchFamily="49" charset="-122"/>
                <a:ea typeface="楷体_GB2312" pitchFamily="49" charset="-122"/>
              </a:rPr>
              <a:t>bList</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保存着一个（多个）指向抽象类</a:t>
            </a:r>
            <a:r>
              <a:rPr lang="en-US" altLang="zh-CN" sz="2800" dirty="0">
                <a:latin typeface="楷体_GB2312" pitchFamily="49" charset="-122"/>
                <a:ea typeface="楷体_GB2312" pitchFamily="49" charset="-122"/>
              </a:rPr>
              <a:t>B</a:t>
            </a:r>
            <a:r>
              <a:rPr lang="zh-CN" altLang="en-US" sz="2800" dirty="0">
                <a:latin typeface="楷体_GB2312" pitchFamily="49" charset="-122"/>
                <a:ea typeface="楷体_GB2312" pitchFamily="49" charset="-122"/>
              </a:rPr>
              <a:t>对象的引用，则称类</a:t>
            </a:r>
            <a:r>
              <a:rPr lang="en-US" altLang="zh-CN" sz="2800" dirty="0">
                <a:latin typeface="楷体_GB2312" pitchFamily="49" charset="-122"/>
                <a:ea typeface="楷体_GB2312" pitchFamily="49" charset="-122"/>
              </a:rPr>
              <a:t>A</a:t>
            </a:r>
            <a:r>
              <a:rPr lang="zh-CN" altLang="en-US" sz="2800" dirty="0">
                <a:latin typeface="楷体_GB2312" pitchFamily="49" charset="-122"/>
                <a:ea typeface="楷体_GB2312" pitchFamily="49" charset="-122"/>
              </a:rPr>
              <a:t>抽象耦合于</a:t>
            </a:r>
            <a:r>
              <a:rPr lang="en-US" altLang="zh-CN" sz="2800" dirty="0">
                <a:latin typeface="楷体_GB2312" pitchFamily="49" charset="-122"/>
                <a:ea typeface="楷体_GB2312" pitchFamily="49" charset="-122"/>
              </a:rPr>
              <a:t>B</a:t>
            </a:r>
            <a:r>
              <a:rPr lang="zh-CN" altLang="en-US" sz="2800" dirty="0">
                <a:latin typeface="楷体_GB2312" pitchFamily="49" charset="-122"/>
                <a:ea typeface="楷体_GB2312" pitchFamily="49" charset="-122"/>
              </a:rPr>
              <a:t>。</a:t>
            </a:r>
          </a:p>
        </p:txBody>
      </p:sp>
    </p:spTree>
    <p:extLst>
      <p:ext uri="{BB962C8B-B14F-4D97-AF65-F5344CB8AC3E}">
        <p14:creationId xmlns:p14="http://schemas.microsoft.com/office/powerpoint/2010/main" val="593400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710393" y="319810"/>
            <a:ext cx="10785056" cy="685959"/>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a:t>——</a:t>
            </a:r>
            <a:r>
              <a:rPr lang="zh-CN" altLang="en-US"/>
              <a:t>总结</a:t>
            </a:r>
          </a:p>
        </p:txBody>
      </p:sp>
      <p:sp>
        <p:nvSpPr>
          <p:cNvPr id="324611" name="Rectangle 3"/>
          <p:cNvSpPr>
            <a:spLocks noChangeArrowheads="1"/>
          </p:cNvSpPr>
          <p:nvPr/>
        </p:nvSpPr>
        <p:spPr bwMode="auto">
          <a:xfrm>
            <a:off x="2587143" y="1276646"/>
            <a:ext cx="12204700"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endParaRPr lang="zh-CN" altLang="en-US"/>
          </a:p>
        </p:txBody>
      </p:sp>
      <p:pic>
        <p:nvPicPr>
          <p:cNvPr id="3246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35130" b="6773"/>
          <a:stretch>
            <a:fillRect/>
          </a:stretch>
        </p:blipFill>
        <p:spPr bwMode="auto">
          <a:xfrm>
            <a:off x="1201401" y="3277359"/>
            <a:ext cx="10068878" cy="3105869"/>
          </a:xfrm>
          <a:prstGeom prst="rect">
            <a:avLst/>
          </a:prstGeom>
          <a:noFill/>
          <a:extLst>
            <a:ext uri="{909E8E84-426E-40DD-AFC4-6F175D3DCCD1}">
              <a14:hiddenFill xmlns:a14="http://schemas.microsoft.com/office/drawing/2010/main">
                <a:solidFill>
                  <a:srgbClr val="FFFFFF"/>
                </a:solidFill>
              </a14:hiddenFill>
            </a:ext>
          </a:extLst>
        </p:spPr>
      </p:pic>
      <p:sp>
        <p:nvSpPr>
          <p:cNvPr id="324613" name="AutoShape 5"/>
          <p:cNvSpPr>
            <a:spLocks noChangeArrowheads="1"/>
          </p:cNvSpPr>
          <p:nvPr/>
        </p:nvSpPr>
        <p:spPr bwMode="auto">
          <a:xfrm>
            <a:off x="334782" y="3285299"/>
            <a:ext cx="4068233" cy="1067047"/>
          </a:xfrm>
          <a:prstGeom prst="wedgeRoundRectCallout">
            <a:avLst>
              <a:gd name="adj1" fmla="val 63907"/>
              <a:gd name="adj2" fmla="val 349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a:solidFill>
                  <a:schemeClr val="bg2"/>
                </a:solidFill>
              </a:rPr>
              <a:t>类 </a:t>
            </a:r>
            <a:r>
              <a:rPr kumimoji="1" lang="en-US" altLang="zh-CN" sz="1900">
                <a:solidFill>
                  <a:schemeClr val="bg2"/>
                </a:solidFill>
              </a:rPr>
              <a:t>A</a:t>
            </a:r>
            <a:r>
              <a:rPr kumimoji="1" lang="zh-CN" altLang="en-US" sz="1900">
                <a:solidFill>
                  <a:schemeClr val="bg2"/>
                </a:solidFill>
              </a:rPr>
              <a:t>的一个对象通过实例变量 </a:t>
            </a:r>
            <a:r>
              <a:rPr kumimoji="1" lang="en-US" altLang="zh-CN" sz="1900">
                <a:solidFill>
                  <a:schemeClr val="bg2"/>
                </a:solidFill>
              </a:rPr>
              <a:t>bRef</a:t>
            </a:r>
            <a:r>
              <a:rPr kumimoji="1" lang="zh-CN" altLang="en-US" sz="1900">
                <a:solidFill>
                  <a:schemeClr val="bg2"/>
                </a:solidFill>
              </a:rPr>
              <a:t>保存着类 </a:t>
            </a:r>
            <a:r>
              <a:rPr kumimoji="1" lang="en-US" altLang="zh-CN" sz="1900">
                <a:solidFill>
                  <a:schemeClr val="bg2"/>
                </a:solidFill>
              </a:rPr>
              <a:t>B</a:t>
            </a:r>
            <a:r>
              <a:rPr kumimoji="1" lang="zh-CN" altLang="en-US" sz="1900">
                <a:solidFill>
                  <a:schemeClr val="bg2"/>
                </a:solidFill>
              </a:rPr>
              <a:t>的对象的引用。在运行时</a:t>
            </a:r>
            <a:r>
              <a:rPr kumimoji="1" lang="en-US" altLang="zh-CN" sz="1900">
                <a:solidFill>
                  <a:schemeClr val="bg2"/>
                </a:solidFill>
              </a:rPr>
              <a:t>bRef</a:t>
            </a:r>
            <a:r>
              <a:rPr kumimoji="1" lang="zh-CN" altLang="en-US" sz="1900">
                <a:solidFill>
                  <a:schemeClr val="bg2"/>
                </a:solidFill>
              </a:rPr>
              <a:t>实际指向类 </a:t>
            </a:r>
            <a:r>
              <a:rPr kumimoji="1" lang="en-US" altLang="zh-CN" sz="1900">
                <a:solidFill>
                  <a:schemeClr val="bg2"/>
                </a:solidFill>
              </a:rPr>
              <a:t>B</a:t>
            </a:r>
            <a:r>
              <a:rPr kumimoji="1" lang="zh-CN" altLang="en-US" sz="1900">
                <a:solidFill>
                  <a:schemeClr val="bg2"/>
                </a:solidFill>
              </a:rPr>
              <a:t>的派生类的实例。 </a:t>
            </a:r>
          </a:p>
        </p:txBody>
      </p:sp>
      <p:pic>
        <p:nvPicPr>
          <p:cNvPr id="324614" name="Picture 6"/>
          <p:cNvPicPr>
            <a:picLocks noChangeAspect="1" noChangeArrowheads="1"/>
          </p:cNvPicPr>
          <p:nvPr/>
        </p:nvPicPr>
        <p:blipFill>
          <a:blip r:embed="rId3">
            <a:extLst>
              <a:ext uri="{28A0092B-C50C-407E-A947-70E740481C1C}">
                <a14:useLocalDpi xmlns:a14="http://schemas.microsoft.com/office/drawing/2010/main" val="0"/>
              </a:ext>
            </a:extLst>
          </a:blip>
          <a:srcRect l="5640" t="13680" r="48547" b="73521"/>
          <a:stretch>
            <a:fillRect/>
          </a:stretch>
        </p:blipFill>
        <p:spPr bwMode="auto">
          <a:xfrm>
            <a:off x="1008583" y="1268707"/>
            <a:ext cx="5189117" cy="789170"/>
          </a:xfrm>
          <a:prstGeom prst="rect">
            <a:avLst/>
          </a:prstGeom>
          <a:noFill/>
          <a:extLst>
            <a:ext uri="{909E8E84-426E-40DD-AFC4-6F175D3DCCD1}">
              <a14:hiddenFill xmlns:a14="http://schemas.microsoft.com/office/drawing/2010/main">
                <a:solidFill>
                  <a:srgbClr val="FFFFFF"/>
                </a:solidFill>
              </a14:hiddenFill>
            </a:ext>
          </a:extLst>
        </p:spPr>
      </p:pic>
      <p:pic>
        <p:nvPicPr>
          <p:cNvPr id="3246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52420" t="13680" r="-3957" b="73521"/>
          <a:stretch>
            <a:fillRect/>
          </a:stretch>
        </p:blipFill>
        <p:spPr bwMode="auto">
          <a:xfrm>
            <a:off x="1008583" y="2277002"/>
            <a:ext cx="5670100" cy="789171"/>
          </a:xfrm>
          <a:prstGeom prst="rect">
            <a:avLst/>
          </a:prstGeom>
          <a:noFill/>
          <a:extLst>
            <a:ext uri="{909E8E84-426E-40DD-AFC4-6F175D3DCCD1}">
              <a14:hiddenFill xmlns:a14="http://schemas.microsoft.com/office/drawing/2010/main">
                <a:solidFill>
                  <a:srgbClr val="FFFFFF"/>
                </a:solidFill>
              </a14:hiddenFill>
            </a:ext>
          </a:extLst>
        </p:spPr>
      </p:pic>
      <p:sp>
        <p:nvSpPr>
          <p:cNvPr id="324616" name="Rectangle 8"/>
          <p:cNvSpPr>
            <a:spLocks noChangeArrowheads="1"/>
          </p:cNvSpPr>
          <p:nvPr/>
        </p:nvSpPr>
        <p:spPr bwMode="auto">
          <a:xfrm>
            <a:off x="6678683" y="1268707"/>
            <a:ext cx="5011132" cy="100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r>
              <a:rPr kumimoji="1" lang="zh-CN" altLang="en-US" sz="2900">
                <a:latin typeface="楷体_GB2312" pitchFamily="49" charset="-122"/>
                <a:ea typeface="楷体_GB2312" pitchFamily="49" charset="-122"/>
              </a:rPr>
              <a:t>类</a:t>
            </a:r>
            <a:r>
              <a:rPr kumimoji="1" lang="en-US" altLang="zh-CN" sz="2900">
                <a:latin typeface="楷体_GB2312" pitchFamily="49" charset="-122"/>
                <a:ea typeface="楷体_GB2312" pitchFamily="49" charset="-122"/>
              </a:rPr>
              <a:t>A</a:t>
            </a:r>
            <a:r>
              <a:rPr kumimoji="1" lang="zh-CN" altLang="en-US" sz="2900">
                <a:latin typeface="楷体_GB2312" pitchFamily="49" charset="-122"/>
                <a:ea typeface="楷体_GB2312" pitchFamily="49" charset="-122"/>
              </a:rPr>
              <a:t>通过</a:t>
            </a:r>
            <a:r>
              <a:rPr kumimoji="1" lang="en-US" altLang="zh-CN" sz="2900">
                <a:latin typeface="楷体_GB2312" pitchFamily="49" charset="-122"/>
                <a:ea typeface="楷体_GB2312" pitchFamily="49" charset="-122"/>
              </a:rPr>
              <a:t>bRef</a:t>
            </a:r>
            <a:r>
              <a:rPr kumimoji="1" lang="zh-CN" altLang="en-US" sz="2900">
                <a:latin typeface="楷体_GB2312" pitchFamily="49" charset="-122"/>
                <a:ea typeface="楷体_GB2312" pitchFamily="49" charset="-122"/>
              </a:rPr>
              <a:t>保存一个指向抽象类</a:t>
            </a:r>
            <a:r>
              <a:rPr kumimoji="1" lang="en-US" altLang="zh-CN" sz="2900">
                <a:latin typeface="楷体_GB2312" pitchFamily="49" charset="-122"/>
                <a:ea typeface="楷体_GB2312" pitchFamily="49" charset="-122"/>
              </a:rPr>
              <a:t>B</a:t>
            </a:r>
            <a:r>
              <a:rPr kumimoji="1" lang="zh-CN" altLang="en-US" sz="2900">
                <a:latin typeface="楷体_GB2312" pitchFamily="49" charset="-122"/>
                <a:ea typeface="楷体_GB2312" pitchFamily="49" charset="-122"/>
              </a:rPr>
              <a:t>的对象的引用</a:t>
            </a:r>
          </a:p>
        </p:txBody>
      </p:sp>
      <p:sp>
        <p:nvSpPr>
          <p:cNvPr id="324617" name="Rectangle 9"/>
          <p:cNvSpPr>
            <a:spLocks noChangeArrowheads="1"/>
          </p:cNvSpPr>
          <p:nvPr/>
        </p:nvSpPr>
        <p:spPr bwMode="auto">
          <a:xfrm>
            <a:off x="6678683" y="2205549"/>
            <a:ext cx="4864929" cy="100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r>
              <a:rPr kumimoji="1" lang="zh-CN" altLang="en-US" sz="2900">
                <a:latin typeface="楷体_GB2312" pitchFamily="49" charset="-122"/>
                <a:ea typeface="楷体_GB2312" pitchFamily="49" charset="-122"/>
              </a:rPr>
              <a:t>类</a:t>
            </a:r>
            <a:r>
              <a:rPr kumimoji="1" lang="en-US" altLang="zh-CN" sz="2900">
                <a:latin typeface="楷体_GB2312" pitchFamily="49" charset="-122"/>
                <a:ea typeface="楷体_GB2312" pitchFamily="49" charset="-122"/>
              </a:rPr>
              <a:t>A</a:t>
            </a:r>
            <a:r>
              <a:rPr kumimoji="1" lang="zh-CN" altLang="en-US" sz="2900">
                <a:latin typeface="楷体_GB2312" pitchFamily="49" charset="-122"/>
                <a:ea typeface="楷体_GB2312" pitchFamily="49" charset="-122"/>
              </a:rPr>
              <a:t>通过</a:t>
            </a:r>
            <a:r>
              <a:rPr kumimoji="1" lang="en-US" altLang="zh-CN" sz="2900">
                <a:latin typeface="楷体_GB2312" pitchFamily="49" charset="-122"/>
                <a:ea typeface="楷体_GB2312" pitchFamily="49" charset="-122"/>
              </a:rPr>
              <a:t>bList</a:t>
            </a:r>
            <a:r>
              <a:rPr kumimoji="1" lang="zh-CN" altLang="en-US" sz="2900">
                <a:latin typeface="楷体_GB2312" pitchFamily="49" charset="-122"/>
                <a:ea typeface="楷体_GB2312" pitchFamily="49" charset="-122"/>
              </a:rPr>
              <a:t>保存多个指向抽象类</a:t>
            </a:r>
            <a:r>
              <a:rPr kumimoji="1" lang="en-US" altLang="zh-CN" sz="2900">
                <a:latin typeface="楷体_GB2312" pitchFamily="49" charset="-122"/>
                <a:ea typeface="楷体_GB2312" pitchFamily="49" charset="-122"/>
              </a:rPr>
              <a:t>B</a:t>
            </a:r>
            <a:r>
              <a:rPr kumimoji="1" lang="zh-CN" altLang="en-US" sz="2900">
                <a:latin typeface="楷体_GB2312" pitchFamily="49" charset="-122"/>
                <a:ea typeface="楷体_GB2312" pitchFamily="49" charset="-122"/>
              </a:rPr>
              <a:t>的对象的引用</a:t>
            </a:r>
          </a:p>
        </p:txBody>
      </p:sp>
    </p:spTree>
    <p:extLst>
      <p:ext uri="{BB962C8B-B14F-4D97-AF65-F5344CB8AC3E}">
        <p14:creationId xmlns:p14="http://schemas.microsoft.com/office/powerpoint/2010/main" val="202388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4613"/>
                                        </p:tgtEl>
                                        <p:attrNameLst>
                                          <p:attrName>style.visibility</p:attrName>
                                        </p:attrNameLst>
                                      </p:cBhvr>
                                      <p:to>
                                        <p:strVal val="visible"/>
                                      </p:to>
                                    </p:set>
                                    <p:animEffect transition="in" filter="slide(fromBottom)">
                                      <p:cBhvr>
                                        <p:cTn id="7" dur="500"/>
                                        <p:tgtEl>
                                          <p:spTgt spid="324613"/>
                                        </p:tgtEl>
                                      </p:cBhvr>
                                    </p:animEffect>
                                  </p:childTnLst>
                                  <p:subTnLst>
                                    <p:set>
                                      <p:cBhvr override="childStyle">
                                        <p:cTn dur="1" fill="hold" display="0" masterRel="nextClick" afterEffect="1"/>
                                        <p:tgtEl>
                                          <p:spTgt spid="3246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701750" y="261442"/>
            <a:ext cx="10785056" cy="76217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a:t>——</a:t>
            </a:r>
            <a:r>
              <a:rPr lang="zh-CN" altLang="en-US"/>
              <a:t>总结</a:t>
            </a:r>
          </a:p>
        </p:txBody>
      </p:sp>
      <p:sp>
        <p:nvSpPr>
          <p:cNvPr id="325635" name="Rectangle 3"/>
          <p:cNvSpPr>
            <a:spLocks noGrp="1" noChangeArrowheads="1"/>
          </p:cNvSpPr>
          <p:nvPr>
            <p:ph type="body" idx="1"/>
          </p:nvPr>
        </p:nvSpPr>
        <p:spPr>
          <a:xfrm>
            <a:off x="773758" y="1269554"/>
            <a:ext cx="10272289" cy="5374932"/>
          </a:xfrm>
        </p:spPr>
        <p:txBody>
          <a:bodyPr/>
          <a:lstStyle/>
          <a:p>
            <a:pPr marL="0" indent="0">
              <a:lnSpc>
                <a:spcPct val="100000"/>
              </a:lnSpc>
              <a:buNone/>
            </a:pPr>
            <a:r>
              <a:rPr lang="zh-CN" altLang="en-US" sz="2000" dirty="0">
                <a:solidFill>
                  <a:srgbClr val="13ED37"/>
                </a:solidFill>
                <a:latin typeface="楷体_GB2312" pitchFamily="49" charset="-122"/>
                <a:ea typeface="楷体_GB2312" pitchFamily="49" charset="-122"/>
              </a:rPr>
              <a:t>大多数模式基于抽象耦合类（</a:t>
            </a:r>
            <a:r>
              <a:rPr lang="en-US" altLang="zh-CN" sz="2000" dirty="0">
                <a:solidFill>
                  <a:srgbClr val="13ED37"/>
                </a:solidFill>
                <a:latin typeface="楷体_GB2312" pitchFamily="49" charset="-122"/>
                <a:ea typeface="楷体_GB2312" pitchFamily="49" charset="-122"/>
              </a:rPr>
              <a:t>abstract coupling class</a:t>
            </a:r>
            <a:r>
              <a:rPr lang="zh-CN" altLang="en-US" sz="2000" dirty="0">
                <a:solidFill>
                  <a:srgbClr val="13ED37"/>
                </a:solidFill>
                <a:latin typeface="楷体_GB2312" pitchFamily="49" charset="-122"/>
                <a:ea typeface="楷体_GB2312" pitchFamily="49" charset="-122"/>
              </a:rPr>
              <a:t>）</a:t>
            </a:r>
            <a:r>
              <a:rPr lang="zh-CN" altLang="en-US" sz="2000" dirty="0">
                <a:latin typeface="楷体_GB2312" pitchFamily="49" charset="-122"/>
                <a:ea typeface="楷体_GB2312" pitchFamily="49" charset="-122"/>
              </a:rPr>
              <a:t> ：</a:t>
            </a:r>
          </a:p>
          <a:p>
            <a:pPr marL="0" indent="0">
              <a:lnSpc>
                <a:spcPct val="100000"/>
              </a:lnSpc>
              <a:buClr>
                <a:srgbClr val="FF3300"/>
              </a:buClr>
            </a:pPr>
            <a:r>
              <a:rPr lang="zh-CN" altLang="en-US" sz="2000" dirty="0">
                <a:latin typeface="楷体_GB2312" pitchFamily="49" charset="-122"/>
                <a:ea typeface="楷体_GB2312" pitchFamily="49" charset="-122"/>
              </a:rPr>
              <a:t>状态模式</a:t>
            </a:r>
          </a:p>
          <a:p>
            <a:pPr marL="0" indent="0">
              <a:lnSpc>
                <a:spcPct val="100000"/>
              </a:lnSpc>
              <a:buClr>
                <a:srgbClr val="FF3300"/>
              </a:buClr>
            </a:pPr>
            <a:r>
              <a:rPr lang="zh-CN" altLang="en-US" sz="2000" dirty="0">
                <a:latin typeface="楷体_GB2312" pitchFamily="49" charset="-122"/>
                <a:ea typeface="楷体_GB2312" pitchFamily="49" charset="-122"/>
              </a:rPr>
              <a:t>工厂方法模式</a:t>
            </a:r>
          </a:p>
          <a:p>
            <a:pPr marL="0" indent="0" algn="just">
              <a:lnSpc>
                <a:spcPct val="100000"/>
              </a:lnSpc>
              <a:buClr>
                <a:srgbClr val="FF3300"/>
              </a:buClr>
            </a:pPr>
            <a:r>
              <a:rPr lang="zh-CN" altLang="en-US" sz="2000" dirty="0">
                <a:latin typeface="楷体_GB2312" pitchFamily="49" charset="-122"/>
                <a:ea typeface="楷体_GB2312" pitchFamily="49" charset="-122"/>
              </a:rPr>
              <a:t>观察者模式</a:t>
            </a:r>
          </a:p>
          <a:p>
            <a:pPr marL="0" indent="0" algn="just">
              <a:lnSpc>
                <a:spcPct val="100000"/>
              </a:lnSpc>
              <a:buClr>
                <a:srgbClr val="FF3300"/>
              </a:buClr>
            </a:pPr>
            <a:r>
              <a:rPr lang="zh-CN" altLang="en-US" sz="2000" dirty="0">
                <a:latin typeface="楷体_GB2312" pitchFamily="49" charset="-122"/>
                <a:ea typeface="楷体_GB2312" pitchFamily="49" charset="-122"/>
              </a:rPr>
              <a:t>桥模式</a:t>
            </a:r>
          </a:p>
          <a:p>
            <a:pPr marL="0" indent="0" algn="just">
              <a:lnSpc>
                <a:spcPct val="100000"/>
              </a:lnSpc>
              <a:buClr>
                <a:srgbClr val="FF3300"/>
              </a:buClr>
            </a:pPr>
            <a:r>
              <a:rPr lang="zh-CN" altLang="en-US" sz="2000" dirty="0">
                <a:latin typeface="楷体_GB2312" pitchFamily="49" charset="-122"/>
                <a:ea typeface="楷体_GB2312" pitchFamily="49" charset="-122"/>
              </a:rPr>
              <a:t>建造者模式</a:t>
            </a:r>
          </a:p>
          <a:p>
            <a:pPr marL="0" indent="0" algn="just">
              <a:lnSpc>
                <a:spcPct val="100000"/>
              </a:lnSpc>
              <a:buClr>
                <a:srgbClr val="FF3300"/>
              </a:buClr>
            </a:pPr>
            <a:r>
              <a:rPr lang="zh-CN" altLang="en-US" sz="2000" dirty="0">
                <a:latin typeface="楷体_GB2312" pitchFamily="49" charset="-122"/>
                <a:ea typeface="楷体_GB2312" pitchFamily="49" charset="-122"/>
              </a:rPr>
              <a:t>命令模式</a:t>
            </a:r>
          </a:p>
          <a:p>
            <a:pPr marL="0" indent="0" algn="just">
              <a:lnSpc>
                <a:spcPct val="100000"/>
              </a:lnSpc>
              <a:buClr>
                <a:srgbClr val="FF3300"/>
              </a:buClr>
            </a:pPr>
            <a:r>
              <a:rPr lang="zh-CN" altLang="en-US" sz="2000" dirty="0">
                <a:latin typeface="楷体_GB2312" pitchFamily="49" charset="-122"/>
                <a:ea typeface="楷体_GB2312" pitchFamily="49" charset="-122"/>
              </a:rPr>
              <a:t>迭代</a:t>
            </a:r>
          </a:p>
          <a:p>
            <a:pPr marL="0" indent="0" algn="just">
              <a:lnSpc>
                <a:spcPct val="100000"/>
              </a:lnSpc>
              <a:buClr>
                <a:srgbClr val="FF3300"/>
              </a:buClr>
            </a:pPr>
            <a:r>
              <a:rPr lang="zh-CN" altLang="en-US" sz="2000" dirty="0">
                <a:latin typeface="楷体_GB2312" pitchFamily="49" charset="-122"/>
                <a:ea typeface="楷体_GB2312" pitchFamily="49" charset="-122"/>
              </a:rPr>
              <a:t>访问者模式</a:t>
            </a:r>
          </a:p>
          <a:p>
            <a:pPr marL="0" indent="0" algn="just">
              <a:lnSpc>
                <a:spcPct val="100000"/>
              </a:lnSpc>
              <a:buClr>
                <a:srgbClr val="FF3300"/>
              </a:buClr>
            </a:pPr>
            <a:r>
              <a:rPr lang="zh-CN" altLang="en-US" sz="2000" dirty="0">
                <a:latin typeface="楷体_GB2312" pitchFamily="49" charset="-122"/>
                <a:ea typeface="楷体_GB2312" pitchFamily="49" charset="-122"/>
              </a:rPr>
              <a:t>解释器模式</a:t>
            </a:r>
          </a:p>
          <a:p>
            <a:pPr marL="0" indent="0" algn="just">
              <a:lnSpc>
                <a:spcPct val="100000"/>
              </a:lnSpc>
              <a:buClr>
                <a:srgbClr val="FF3300"/>
              </a:buClr>
            </a:pPr>
            <a:r>
              <a:rPr lang="zh-CN" altLang="en-US" sz="2000" dirty="0">
                <a:latin typeface="楷体_GB2312" pitchFamily="49" charset="-122"/>
                <a:ea typeface="楷体_GB2312" pitchFamily="49" charset="-122"/>
              </a:rPr>
              <a:t>中介与适配器模式</a:t>
            </a:r>
          </a:p>
          <a:p>
            <a:pPr marL="0" indent="0" algn="just">
              <a:lnSpc>
                <a:spcPct val="100000"/>
              </a:lnSpc>
              <a:buClr>
                <a:srgbClr val="FF3300"/>
              </a:buClr>
            </a:pPr>
            <a:r>
              <a:rPr lang="zh-CN" altLang="en-US" sz="2000" dirty="0">
                <a:latin typeface="楷体_GB2312" pitchFamily="49" charset="-122"/>
                <a:ea typeface="楷体_GB2312" pitchFamily="49" charset="-122"/>
              </a:rPr>
              <a:t>原型模式</a:t>
            </a:r>
          </a:p>
          <a:p>
            <a:pPr marL="0" indent="0" algn="just">
              <a:lnSpc>
                <a:spcPct val="100000"/>
              </a:lnSpc>
              <a:buClr>
                <a:srgbClr val="FF3300"/>
              </a:buClr>
            </a:pPr>
            <a:r>
              <a:rPr lang="zh-CN" altLang="en-US" sz="2000" dirty="0">
                <a:latin typeface="楷体_GB2312" pitchFamily="49" charset="-122"/>
                <a:ea typeface="楷体_GB2312" pitchFamily="49" charset="-122"/>
              </a:rPr>
              <a:t>代理模式</a:t>
            </a:r>
          </a:p>
          <a:p>
            <a:pPr marL="0" indent="0" algn="just">
              <a:lnSpc>
                <a:spcPct val="100000"/>
              </a:lnSpc>
              <a:buClr>
                <a:srgbClr val="FF3300"/>
              </a:buClr>
            </a:pPr>
            <a:r>
              <a:rPr lang="zh-CN" altLang="en-US" sz="2000" dirty="0">
                <a:latin typeface="楷体_GB2312" pitchFamily="49" charset="-122"/>
                <a:ea typeface="楷体_GB2312" pitchFamily="49" charset="-122"/>
              </a:rPr>
              <a:t>策略模式</a:t>
            </a:r>
          </a:p>
        </p:txBody>
      </p:sp>
    </p:spTree>
    <p:extLst>
      <p:ext uri="{BB962C8B-B14F-4D97-AF65-F5344CB8AC3E}">
        <p14:creationId xmlns:p14="http://schemas.microsoft.com/office/powerpoint/2010/main" val="2108522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a:xfrm>
            <a:off x="645886" y="45418"/>
            <a:ext cx="10785056" cy="11432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pic>
        <p:nvPicPr>
          <p:cNvPr id="1056772" name="Picture 4" descr="state">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934" y="2401449"/>
            <a:ext cx="6616475" cy="2883392"/>
          </a:xfrm>
          <a:prstGeom prst="rect">
            <a:avLst/>
          </a:prstGeom>
          <a:noFill/>
          <a:extLst>
            <a:ext uri="{909E8E84-426E-40DD-AFC4-6F175D3DCCD1}">
              <a14:hiddenFill xmlns:a14="http://schemas.microsoft.com/office/drawing/2010/main">
                <a:solidFill>
                  <a:srgbClr val="FFFFFF"/>
                </a:solidFill>
              </a14:hiddenFill>
            </a:ext>
          </a:extLst>
        </p:spPr>
      </p:pic>
      <p:sp>
        <p:nvSpPr>
          <p:cNvPr id="1056774" name="Text Box 6"/>
          <p:cNvSpPr txBox="1">
            <a:spLocks noChangeArrowheads="1"/>
          </p:cNvSpPr>
          <p:nvPr/>
        </p:nvSpPr>
        <p:spPr bwMode="auto">
          <a:xfrm>
            <a:off x="732613" y="1485578"/>
            <a:ext cx="2979133" cy="47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r>
              <a:rPr lang="zh-CN" altLang="en-US" sz="2400" dirty="0"/>
              <a:t>状态模式</a:t>
            </a:r>
          </a:p>
        </p:txBody>
      </p:sp>
    </p:spTree>
    <p:extLst>
      <p:ext uri="{BB962C8B-B14F-4D97-AF65-F5344CB8AC3E}">
        <p14:creationId xmlns:p14="http://schemas.microsoft.com/office/powerpoint/2010/main" val="2395147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58821" name="Text Box 5"/>
          <p:cNvSpPr txBox="1">
            <a:spLocks noChangeArrowheads="1"/>
          </p:cNvSpPr>
          <p:nvPr/>
        </p:nvSpPr>
        <p:spPr bwMode="auto">
          <a:xfrm>
            <a:off x="773758" y="1485578"/>
            <a:ext cx="10187534"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r>
              <a:rPr lang="zh-CN" altLang="en-US"/>
              <a:t>工厂方法模式：模式有两个分支，它们派生层次必须相关。</a:t>
            </a:r>
          </a:p>
        </p:txBody>
      </p:sp>
      <p:pic>
        <p:nvPicPr>
          <p:cNvPr id="1058822" name="Picture 6" descr="fmeth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99" y="2421499"/>
            <a:ext cx="11289348" cy="426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711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701750" y="261442"/>
            <a:ext cx="10785056" cy="73200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pic>
        <p:nvPicPr>
          <p:cNvPr id="1057796" name="Picture 4" descr="ob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00" y="1773648"/>
            <a:ext cx="8671094" cy="3517318"/>
          </a:xfrm>
          <a:prstGeom prst="rect">
            <a:avLst/>
          </a:prstGeom>
          <a:noFill/>
          <a:extLst>
            <a:ext uri="{909E8E84-426E-40DD-AFC4-6F175D3DCCD1}">
              <a14:hiddenFill xmlns:a14="http://schemas.microsoft.com/office/drawing/2010/main">
                <a:solidFill>
                  <a:srgbClr val="FFFFFF"/>
                </a:solidFill>
              </a14:hiddenFill>
            </a:ext>
          </a:extLst>
        </p:spPr>
      </p:pic>
      <p:sp>
        <p:nvSpPr>
          <p:cNvPr id="1057797" name="Text Box 5"/>
          <p:cNvSpPr txBox="1">
            <a:spLocks noChangeArrowheads="1"/>
          </p:cNvSpPr>
          <p:nvPr/>
        </p:nvSpPr>
        <p:spPr bwMode="auto">
          <a:xfrm>
            <a:off x="1201402" y="1341749"/>
            <a:ext cx="10285002" cy="38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spAutoFit/>
          </a:bodyPr>
          <a:lstStyle/>
          <a:p>
            <a:pPr>
              <a:spcBef>
                <a:spcPct val="50000"/>
              </a:spcBef>
            </a:pPr>
            <a:r>
              <a:rPr lang="zh-CN" altLang="en-US" dirty="0"/>
              <a:t>观察者</a:t>
            </a:r>
            <a:r>
              <a:rPr lang="zh-CN" altLang="en-US" dirty="0" smtClean="0"/>
              <a:t>模式</a:t>
            </a:r>
            <a:endParaRPr lang="zh-CN" altLang="en-US" dirty="0"/>
          </a:p>
        </p:txBody>
      </p:sp>
    </p:spTree>
    <p:extLst>
      <p:ext uri="{BB962C8B-B14F-4D97-AF65-F5344CB8AC3E}">
        <p14:creationId xmlns:p14="http://schemas.microsoft.com/office/powerpoint/2010/main" val="22982708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a:t>——</a:t>
            </a:r>
            <a:r>
              <a:rPr lang="zh-CN" altLang="en-US"/>
              <a:t>总结</a:t>
            </a:r>
          </a:p>
        </p:txBody>
      </p:sp>
      <p:sp>
        <p:nvSpPr>
          <p:cNvPr id="1059843" name="Rectangle 3"/>
          <p:cNvSpPr>
            <a:spLocks noGrp="1" noChangeArrowheads="1"/>
          </p:cNvSpPr>
          <p:nvPr>
            <p:ph type="body" idx="1"/>
          </p:nvPr>
        </p:nvSpPr>
        <p:spPr>
          <a:xfrm>
            <a:off x="413718" y="1341562"/>
            <a:ext cx="10373995" cy="439840"/>
          </a:xfrm>
        </p:spPr>
        <p:txBody>
          <a:bodyPr/>
          <a:lstStyle/>
          <a:p>
            <a:pPr>
              <a:lnSpc>
                <a:spcPct val="80000"/>
              </a:lnSpc>
              <a:buFont typeface="Wingdings" pitchFamily="2" charset="2"/>
              <a:buNone/>
            </a:pPr>
            <a:r>
              <a:rPr lang="zh-CN" altLang="en-US" sz="2400">
                <a:latin typeface="宋体" pitchFamily="2" charset="-122"/>
              </a:rPr>
              <a:t>桥模式：描述了抽象耦合的概念。</a:t>
            </a:r>
          </a:p>
        </p:txBody>
      </p:sp>
      <p:pic>
        <p:nvPicPr>
          <p:cNvPr id="10598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7692"/>
          <a:stretch>
            <a:fillRect/>
          </a:stretch>
        </p:blipFill>
        <p:spPr bwMode="auto">
          <a:xfrm>
            <a:off x="1133798" y="2061642"/>
            <a:ext cx="10009549" cy="378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383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a:t>——</a:t>
            </a:r>
            <a:r>
              <a:rPr lang="zh-CN" altLang="en-US"/>
              <a:t>总结</a:t>
            </a:r>
          </a:p>
        </p:txBody>
      </p:sp>
      <p:sp>
        <p:nvSpPr>
          <p:cNvPr id="1060867" name="Rectangle 3"/>
          <p:cNvSpPr>
            <a:spLocks noGrp="1" noChangeArrowheads="1"/>
          </p:cNvSpPr>
          <p:nvPr>
            <p:ph type="body" idx="1"/>
          </p:nvPr>
        </p:nvSpPr>
        <p:spPr>
          <a:xfrm>
            <a:off x="557734" y="1413570"/>
            <a:ext cx="10373995" cy="511293"/>
          </a:xfrm>
        </p:spPr>
        <p:txBody>
          <a:bodyPr/>
          <a:lstStyle/>
          <a:p>
            <a:pPr>
              <a:buFont typeface="Wingdings" pitchFamily="2" charset="2"/>
              <a:buNone/>
            </a:pPr>
            <a:r>
              <a:rPr lang="zh-CN" altLang="en-US" sz="2400" dirty="0">
                <a:latin typeface="宋体" pitchFamily="2" charset="-122"/>
              </a:rPr>
              <a:t>建造者模式：有利于在构建复杂实体的组成部分时保持灵活性。</a:t>
            </a:r>
          </a:p>
        </p:txBody>
      </p:sp>
      <p:pic>
        <p:nvPicPr>
          <p:cNvPr id="1060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782" y="2061642"/>
            <a:ext cx="9611201" cy="40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408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629742" y="405457"/>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dirty="0"/>
              <a:t>——</a:t>
            </a:r>
            <a:r>
              <a:rPr lang="zh-CN" altLang="en-US" dirty="0"/>
              <a:t>总结</a:t>
            </a:r>
          </a:p>
        </p:txBody>
      </p:sp>
      <p:sp>
        <p:nvSpPr>
          <p:cNvPr id="1061891" name="Rectangle 3"/>
          <p:cNvSpPr>
            <a:spLocks noGrp="1" noChangeArrowheads="1"/>
          </p:cNvSpPr>
          <p:nvPr>
            <p:ph type="body" idx="1"/>
          </p:nvPr>
        </p:nvSpPr>
        <p:spPr>
          <a:xfrm>
            <a:off x="624899" y="1334325"/>
            <a:ext cx="10373995" cy="511293"/>
          </a:xfrm>
        </p:spPr>
        <p:txBody>
          <a:bodyPr/>
          <a:lstStyle/>
          <a:p>
            <a:pPr>
              <a:buFont typeface="Wingdings" pitchFamily="2" charset="2"/>
              <a:buNone/>
            </a:pPr>
            <a:r>
              <a:rPr lang="zh-CN" altLang="en-US" sz="2400" dirty="0">
                <a:latin typeface="宋体" pitchFamily="2" charset="-122"/>
              </a:rPr>
              <a:t>命令模式：有利于任务（</a:t>
            </a:r>
            <a:r>
              <a:rPr lang="en-US" altLang="zh-CN" sz="2400" dirty="0" err="1">
                <a:latin typeface="宋体" pitchFamily="2" charset="-122"/>
              </a:rPr>
              <a:t>Task,Command</a:t>
            </a:r>
            <a:r>
              <a:rPr lang="en-US" altLang="zh-CN" sz="2400" dirty="0">
                <a:latin typeface="宋体" pitchFamily="2" charset="-122"/>
              </a:rPr>
              <a:t>)</a:t>
            </a:r>
            <a:r>
              <a:rPr lang="zh-CN" altLang="en-US" sz="2400" dirty="0">
                <a:latin typeface="宋体" pitchFamily="2" charset="-122"/>
              </a:rPr>
              <a:t>执行过程中的灵活性。</a:t>
            </a:r>
          </a:p>
        </p:txBody>
      </p:sp>
      <p:pic>
        <p:nvPicPr>
          <p:cNvPr id="1061892" name="Picture 4" descr="comm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798" y="1989634"/>
            <a:ext cx="9238280" cy="40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55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行为性模式</a:t>
            </a:r>
            <a:r>
              <a:rPr lang="en-US" altLang="zh-CN"/>
              <a:t>——</a:t>
            </a:r>
            <a:r>
              <a:rPr lang="zh-CN" altLang="en-US"/>
              <a:t>中介模式（</a:t>
            </a:r>
            <a:r>
              <a:rPr lang="en-US" altLang="zh-CN"/>
              <a:t>Mediator</a:t>
            </a:r>
            <a:r>
              <a:rPr lang="zh-CN" altLang="en-US"/>
              <a:t>）</a:t>
            </a:r>
          </a:p>
        </p:txBody>
      </p:sp>
      <p:sp>
        <p:nvSpPr>
          <p:cNvPr id="843779" name="Rectangle 3"/>
          <p:cNvSpPr>
            <a:spLocks noGrp="1" noChangeArrowheads="1"/>
          </p:cNvSpPr>
          <p:nvPr>
            <p:ph type="body" idx="1"/>
          </p:nvPr>
        </p:nvSpPr>
        <p:spPr>
          <a:xfrm>
            <a:off x="623846" y="1247864"/>
            <a:ext cx="10564693" cy="1440195"/>
          </a:xfrm>
        </p:spPr>
        <p:txBody>
          <a:bodyPr/>
          <a:lstStyle/>
          <a:p>
            <a:pPr>
              <a:lnSpc>
                <a:spcPct val="100000"/>
              </a:lnSpc>
            </a:pPr>
            <a:r>
              <a:rPr lang="zh-CN" altLang="en-US" sz="2400" dirty="0">
                <a:latin typeface="楷体_GB2312" pitchFamily="49" charset="-122"/>
                <a:ea typeface="楷体_GB2312" pitchFamily="49" charset="-122"/>
              </a:rPr>
              <a:t>过度耦合系统</a:t>
            </a:r>
            <a:r>
              <a:rPr lang="en-US" altLang="zh-CN" sz="2400" dirty="0">
                <a:latin typeface="Arial"/>
                <a:ea typeface="楷体_GB2312" pitchFamily="49" charset="-122"/>
              </a:rPr>
              <a:t>——</a:t>
            </a:r>
            <a:r>
              <a:rPr lang="zh-CN" altLang="en-US" sz="2400" dirty="0">
                <a:latin typeface="楷体_GB2312" pitchFamily="49" charset="-122"/>
                <a:ea typeface="楷体_GB2312" pitchFamily="49" charset="-122"/>
              </a:rPr>
              <a:t>大量互相影响的对象（同事对象</a:t>
            </a:r>
            <a:r>
              <a:rPr lang="en-US" altLang="zh-CN" sz="2400" dirty="0">
                <a:latin typeface="楷体_GB2312" pitchFamily="49" charset="-122"/>
                <a:ea typeface="楷体_GB2312" pitchFamily="49" charset="-122"/>
              </a:rPr>
              <a:t>Colleague </a:t>
            </a:r>
            <a:r>
              <a:rPr lang="zh-CN" altLang="en-US" sz="2400" dirty="0">
                <a:latin typeface="楷体_GB2312" pitchFamily="49" charset="-122"/>
                <a:ea typeface="楷体_GB2312" pitchFamily="49" charset="-122"/>
              </a:rPr>
              <a:t>） 。通过彼此的相互作用形成系统行为。这种相互作用为对象的直接耦合系统。</a:t>
            </a:r>
          </a:p>
        </p:txBody>
      </p:sp>
      <p:pic>
        <p:nvPicPr>
          <p:cNvPr id="843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35" y="2052966"/>
            <a:ext cx="10282883" cy="404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3092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a:xfrm>
            <a:off x="701750" y="393458"/>
            <a:ext cx="10785056" cy="51605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62915" name="Rectangle 3"/>
          <p:cNvSpPr>
            <a:spLocks noGrp="1" noChangeArrowheads="1"/>
          </p:cNvSpPr>
          <p:nvPr>
            <p:ph type="body" idx="1"/>
          </p:nvPr>
        </p:nvSpPr>
        <p:spPr>
          <a:xfrm>
            <a:off x="629742" y="1189314"/>
            <a:ext cx="10373995" cy="727243"/>
          </a:xfrm>
        </p:spPr>
        <p:txBody>
          <a:bodyPr/>
          <a:lstStyle/>
          <a:p>
            <a:pPr>
              <a:buFont typeface="Wingdings" pitchFamily="2" charset="2"/>
              <a:buNone/>
            </a:pPr>
            <a:r>
              <a:rPr lang="zh-CN" altLang="en-US" sz="2400" dirty="0">
                <a:latin typeface="宋体" pitchFamily="2" charset="-122"/>
              </a:rPr>
              <a:t>迭代和访问者模式：有利于在链表、树等数据结构中迭代遍历对象时的灵活性。</a:t>
            </a:r>
          </a:p>
        </p:txBody>
      </p:sp>
      <p:pic>
        <p:nvPicPr>
          <p:cNvPr id="1062916" name="Picture 4" descr="it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1602"/>
            <a:ext cx="6151085" cy="2523121"/>
          </a:xfrm>
          <a:prstGeom prst="rect">
            <a:avLst/>
          </a:prstGeom>
          <a:noFill/>
          <a:extLst>
            <a:ext uri="{909E8E84-426E-40DD-AFC4-6F175D3DCCD1}">
              <a14:hiddenFill xmlns:a14="http://schemas.microsoft.com/office/drawing/2010/main">
                <a:solidFill>
                  <a:srgbClr val="FFFFFF"/>
                </a:solidFill>
              </a14:hiddenFill>
            </a:ext>
          </a:extLst>
        </p:spPr>
      </p:pic>
      <p:pic>
        <p:nvPicPr>
          <p:cNvPr id="1062917" name="Picture 5" descr="vis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334" y="3161264"/>
            <a:ext cx="6055735" cy="299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50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63939" name="Rectangle 3"/>
          <p:cNvSpPr>
            <a:spLocks noGrp="1" noChangeArrowheads="1"/>
          </p:cNvSpPr>
          <p:nvPr>
            <p:ph type="body" idx="1"/>
          </p:nvPr>
        </p:nvSpPr>
        <p:spPr>
          <a:xfrm>
            <a:off x="485726" y="1269554"/>
            <a:ext cx="10373995" cy="727243"/>
          </a:xfrm>
        </p:spPr>
        <p:txBody>
          <a:bodyPr/>
          <a:lstStyle/>
          <a:p>
            <a:r>
              <a:rPr lang="zh-CN" altLang="en-US" sz="2400" dirty="0">
                <a:latin typeface="宋体" pitchFamily="2" charset="-122"/>
              </a:rPr>
              <a:t>解释器模式：用于解释规范的语言。由客户和非终结表达史引发的解释操作都依赖抽象耦合</a:t>
            </a:r>
          </a:p>
        </p:txBody>
      </p:sp>
      <p:pic>
        <p:nvPicPr>
          <p:cNvPr id="1063940" name="Picture 4" descr="inter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878" y="2395392"/>
            <a:ext cx="8655591" cy="362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610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a:xfrm>
            <a:off x="629742" y="261442"/>
            <a:ext cx="10785056" cy="73200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64963" name="Rectangle 3"/>
          <p:cNvSpPr>
            <a:spLocks noGrp="1" noChangeArrowheads="1"/>
          </p:cNvSpPr>
          <p:nvPr>
            <p:ph type="body" idx="1"/>
          </p:nvPr>
        </p:nvSpPr>
        <p:spPr>
          <a:xfrm>
            <a:off x="432250" y="1053530"/>
            <a:ext cx="10373995" cy="511293"/>
          </a:xfrm>
        </p:spPr>
        <p:txBody>
          <a:bodyPr/>
          <a:lstStyle/>
          <a:p>
            <a:pPr>
              <a:buFont typeface="Wingdings" pitchFamily="2" charset="2"/>
              <a:buNone/>
            </a:pPr>
            <a:r>
              <a:rPr lang="zh-CN" altLang="en-US" sz="2400" dirty="0">
                <a:latin typeface="宋体" pitchFamily="2" charset="-122"/>
              </a:rPr>
              <a:t>中介与适配器模式：用于类之间相互配合的协议。</a:t>
            </a:r>
          </a:p>
        </p:txBody>
      </p:sp>
      <p:pic>
        <p:nvPicPr>
          <p:cNvPr id="1064964" name="Picture 4" descr="medi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12" y="1557586"/>
            <a:ext cx="8649234" cy="2297645"/>
          </a:xfrm>
          <a:prstGeom prst="rect">
            <a:avLst/>
          </a:prstGeom>
          <a:noFill/>
          <a:extLst>
            <a:ext uri="{909E8E84-426E-40DD-AFC4-6F175D3DCCD1}">
              <a14:hiddenFill xmlns:a14="http://schemas.microsoft.com/office/drawing/2010/main">
                <a:solidFill>
                  <a:srgbClr val="FFFFFF"/>
                </a:solidFill>
              </a14:hiddenFill>
            </a:ext>
          </a:extLst>
        </p:spPr>
      </p:pic>
      <p:pic>
        <p:nvPicPr>
          <p:cNvPr id="10649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7016" t="54579" r="4938" b="5380"/>
          <a:stretch>
            <a:fillRect/>
          </a:stretch>
        </p:blipFill>
        <p:spPr bwMode="auto">
          <a:xfrm>
            <a:off x="4338670" y="3645818"/>
            <a:ext cx="7689384" cy="2548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784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ChangeArrowheads="1"/>
          </p:cNvSpPr>
          <p:nvPr>
            <p:ph type="title"/>
          </p:nvPr>
        </p:nvSpPr>
        <p:spPr>
          <a:xfrm>
            <a:off x="629742" y="322556"/>
            <a:ext cx="10785056" cy="65896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65987" name="Rectangle 3"/>
          <p:cNvSpPr>
            <a:spLocks noGrp="1" noChangeArrowheads="1"/>
          </p:cNvSpPr>
          <p:nvPr>
            <p:ph type="body" idx="1"/>
          </p:nvPr>
        </p:nvSpPr>
        <p:spPr>
          <a:xfrm>
            <a:off x="701750" y="1125538"/>
            <a:ext cx="10373995" cy="574808"/>
          </a:xfrm>
        </p:spPr>
        <p:txBody>
          <a:bodyPr/>
          <a:lstStyle/>
          <a:p>
            <a:pPr>
              <a:buFont typeface="Wingdings" pitchFamily="2" charset="2"/>
              <a:buNone/>
            </a:pPr>
            <a:r>
              <a:rPr lang="zh-CN" altLang="en-US" sz="2400" dirty="0">
                <a:latin typeface="宋体" pitchFamily="2" charset="-122"/>
              </a:rPr>
              <a:t>原型模式：提供了对象实例化时的灵活性。</a:t>
            </a:r>
          </a:p>
        </p:txBody>
      </p:sp>
      <p:pic>
        <p:nvPicPr>
          <p:cNvPr id="10659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2204" r="7480" b="14285"/>
          <a:stretch>
            <a:fillRect/>
          </a:stretch>
        </p:blipFill>
        <p:spPr bwMode="auto">
          <a:xfrm>
            <a:off x="1201401" y="1989634"/>
            <a:ext cx="10003192" cy="42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5373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67011" name="Rectangle 3"/>
          <p:cNvSpPr>
            <a:spLocks noGrp="1" noChangeArrowheads="1"/>
          </p:cNvSpPr>
          <p:nvPr>
            <p:ph type="body" idx="1"/>
          </p:nvPr>
        </p:nvSpPr>
        <p:spPr>
          <a:xfrm>
            <a:off x="911115" y="1341562"/>
            <a:ext cx="10373995" cy="511293"/>
          </a:xfrm>
        </p:spPr>
        <p:txBody>
          <a:bodyPr/>
          <a:lstStyle/>
          <a:p>
            <a:pPr>
              <a:buFont typeface="Wingdings" pitchFamily="2" charset="2"/>
              <a:buNone/>
            </a:pPr>
            <a:r>
              <a:rPr lang="zh-CN" altLang="en-US" sz="2400" dirty="0">
                <a:latin typeface="宋体" pitchFamily="2" charset="-122"/>
              </a:rPr>
              <a:t>代理模式：提供了对象的（局部）表示的灵活性。</a:t>
            </a:r>
          </a:p>
        </p:txBody>
      </p:sp>
      <p:pic>
        <p:nvPicPr>
          <p:cNvPr id="1067012" name="Picture 4" descr="proxy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83" y="2421682"/>
            <a:ext cx="10765987" cy="337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91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ChangeArrowheads="1"/>
          </p:cNvSpPr>
          <p:nvPr>
            <p:ph type="title"/>
          </p:nvPr>
        </p:nvSpPr>
        <p:spPr>
          <a:xfrm>
            <a:off x="629742" y="333449"/>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68035" name="Rectangle 3"/>
          <p:cNvSpPr>
            <a:spLocks noGrp="1" noChangeArrowheads="1"/>
          </p:cNvSpPr>
          <p:nvPr>
            <p:ph type="body" idx="1"/>
          </p:nvPr>
        </p:nvSpPr>
        <p:spPr>
          <a:xfrm>
            <a:off x="773758" y="1197546"/>
            <a:ext cx="10373995" cy="431900"/>
          </a:xfrm>
        </p:spPr>
        <p:txBody>
          <a:bodyPr/>
          <a:lstStyle/>
          <a:p>
            <a:pPr>
              <a:buFont typeface="Wingdings" pitchFamily="2" charset="2"/>
              <a:buNone/>
            </a:pPr>
            <a:r>
              <a:rPr lang="zh-CN" altLang="en-US" sz="2400" dirty="0">
                <a:latin typeface="宋体" pitchFamily="2" charset="-122"/>
              </a:rPr>
              <a:t>策略模式：提供策略（行为或算法）的灵活任。</a:t>
            </a:r>
          </a:p>
        </p:txBody>
      </p:sp>
      <p:pic>
        <p:nvPicPr>
          <p:cNvPr id="1068036" name="Picture 4" descr="strate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74" y="1989634"/>
            <a:ext cx="9926779" cy="410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469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629742" y="322556"/>
            <a:ext cx="10785056" cy="65896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326659" name="Rectangle 3"/>
          <p:cNvSpPr>
            <a:spLocks noGrp="1" noChangeArrowheads="1"/>
          </p:cNvSpPr>
          <p:nvPr>
            <p:ph type="body" idx="1"/>
          </p:nvPr>
        </p:nvSpPr>
        <p:spPr>
          <a:xfrm>
            <a:off x="773758" y="1197546"/>
            <a:ext cx="4612783" cy="863800"/>
          </a:xfrm>
        </p:spPr>
        <p:txBody>
          <a:bodyPr/>
          <a:lstStyle/>
          <a:p>
            <a:pPr marL="0" indent="0" algn="just">
              <a:buNone/>
            </a:pPr>
            <a:r>
              <a:rPr lang="en-US" altLang="zh-CN" sz="2400" dirty="0">
                <a:latin typeface="宋体" pitchFamily="2" charset="-122"/>
              </a:rPr>
              <a:t>2</a:t>
            </a:r>
            <a:r>
              <a:rPr lang="zh-CN" altLang="en-US" sz="2400" dirty="0">
                <a:latin typeface="宋体" pitchFamily="2" charset="-122"/>
              </a:rPr>
              <a:t>．基于递归结构的模式</a:t>
            </a:r>
          </a:p>
          <a:p>
            <a:pPr marL="0" indent="0" algn="just">
              <a:buNone/>
            </a:pPr>
            <a:r>
              <a:rPr lang="zh-CN" altLang="en-US" sz="2400" b="1" dirty="0">
                <a:solidFill>
                  <a:schemeClr val="accent1"/>
                </a:solidFill>
                <a:latin typeface="宋体" pitchFamily="2" charset="-122"/>
              </a:rPr>
              <a:t>组合模式、责任链和修饰模式</a:t>
            </a:r>
            <a:r>
              <a:rPr lang="zh-CN" altLang="en-US" sz="2400" dirty="0">
                <a:latin typeface="宋体" pitchFamily="2" charset="-122"/>
              </a:rPr>
              <a:t>等</a:t>
            </a:r>
          </a:p>
          <a:p>
            <a:pPr marL="0" indent="0" algn="just">
              <a:buNone/>
            </a:pPr>
            <a:endParaRPr lang="en-US" altLang="zh-CN" sz="2400" dirty="0">
              <a:latin typeface="宋体" pitchFamily="2" charset="-122"/>
            </a:endParaRPr>
          </a:p>
        </p:txBody>
      </p:sp>
      <p:pic>
        <p:nvPicPr>
          <p:cNvPr id="326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6473" r="4971" b="13359"/>
          <a:stretch>
            <a:fillRect/>
          </a:stretch>
        </p:blipFill>
        <p:spPr bwMode="auto">
          <a:xfrm>
            <a:off x="432251" y="2925738"/>
            <a:ext cx="5862918" cy="2916912"/>
          </a:xfrm>
          <a:prstGeom prst="rect">
            <a:avLst/>
          </a:prstGeom>
          <a:noFill/>
          <a:extLst>
            <a:ext uri="{909E8E84-426E-40DD-AFC4-6F175D3DCCD1}">
              <a14:hiddenFill xmlns:a14="http://schemas.microsoft.com/office/drawing/2010/main">
                <a:solidFill>
                  <a:srgbClr val="FFFFFF"/>
                </a:solidFill>
              </a14:hiddenFill>
            </a:ext>
          </a:extLst>
        </p:spPr>
      </p:pic>
      <p:pic>
        <p:nvPicPr>
          <p:cNvPr id="326661" name="Picture 5" descr="chain0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369" y="1148102"/>
            <a:ext cx="5763331" cy="2497716"/>
          </a:xfrm>
          <a:prstGeom prst="rect">
            <a:avLst/>
          </a:prstGeom>
          <a:noFill/>
          <a:extLst>
            <a:ext uri="{909E8E84-426E-40DD-AFC4-6F175D3DCCD1}">
              <a14:hiddenFill xmlns:a14="http://schemas.microsoft.com/office/drawing/2010/main">
                <a:solidFill>
                  <a:srgbClr val="FFFFFF"/>
                </a:solidFill>
              </a14:hiddenFill>
            </a:ext>
          </a:extLst>
        </p:spPr>
      </p:pic>
      <p:pic>
        <p:nvPicPr>
          <p:cNvPr id="3266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b="9534"/>
          <a:stretch>
            <a:fillRect/>
          </a:stretch>
        </p:blipFill>
        <p:spPr bwMode="auto">
          <a:xfrm>
            <a:off x="6485866" y="3573810"/>
            <a:ext cx="5718834" cy="292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85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a:xfrm>
            <a:off x="701750" y="261442"/>
            <a:ext cx="10785056" cy="732006"/>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设计模式目录</a:t>
            </a:r>
            <a:r>
              <a:rPr lang="en-US" altLang="zh-CN" dirty="0"/>
              <a:t>——</a:t>
            </a:r>
            <a:r>
              <a:rPr lang="zh-CN" altLang="en-US" dirty="0"/>
              <a:t>总结</a:t>
            </a:r>
          </a:p>
        </p:txBody>
      </p:sp>
      <p:sp>
        <p:nvSpPr>
          <p:cNvPr id="1069059" name="Rectangle 3"/>
          <p:cNvSpPr>
            <a:spLocks noGrp="1" noChangeArrowheads="1"/>
          </p:cNvSpPr>
          <p:nvPr>
            <p:ph type="body" idx="1"/>
          </p:nvPr>
        </p:nvSpPr>
        <p:spPr>
          <a:xfrm>
            <a:off x="773758" y="1557586"/>
            <a:ext cx="3557586" cy="1160732"/>
          </a:xfrm>
        </p:spPr>
        <p:txBody>
          <a:bodyPr/>
          <a:lstStyle/>
          <a:p>
            <a:pPr algn="just">
              <a:buFont typeface="Wingdings" pitchFamily="2" charset="2"/>
              <a:buNone/>
            </a:pPr>
            <a:r>
              <a:rPr lang="en-US" altLang="zh-CN" sz="2400" dirty="0">
                <a:latin typeface="宋体" pitchFamily="2" charset="-122"/>
              </a:rPr>
              <a:t>4.</a:t>
            </a:r>
            <a:r>
              <a:rPr lang="zh-CN" altLang="en-US" sz="2400" dirty="0">
                <a:latin typeface="宋体" pitchFamily="2" charset="-122"/>
              </a:rPr>
              <a:t>其他的目录模式</a:t>
            </a:r>
          </a:p>
          <a:p>
            <a:pPr algn="just">
              <a:buFont typeface="Wingdings" pitchFamily="2" charset="2"/>
              <a:buNone/>
            </a:pPr>
            <a:r>
              <a:rPr lang="zh-CN" altLang="en-US" sz="2400" b="1" dirty="0">
                <a:solidFill>
                  <a:schemeClr val="accent1"/>
                </a:solidFill>
                <a:latin typeface="宋体" pitchFamily="2" charset="-122"/>
              </a:rPr>
              <a:t>轻量</a:t>
            </a:r>
            <a:r>
              <a:rPr lang="zh-CN" altLang="en-US" sz="2400" b="1" dirty="0" smtClean="0">
                <a:solidFill>
                  <a:schemeClr val="accent1"/>
                </a:solidFill>
                <a:latin typeface="宋体" pitchFamily="2" charset="-122"/>
              </a:rPr>
              <a:t>模式</a:t>
            </a:r>
            <a:endParaRPr lang="en-US" altLang="zh-CN" sz="2400" dirty="0">
              <a:latin typeface="宋体" pitchFamily="2" charset="-122"/>
            </a:endParaRPr>
          </a:p>
        </p:txBody>
      </p:sp>
      <p:pic>
        <p:nvPicPr>
          <p:cNvPr id="10690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10814"/>
          <a:stretch>
            <a:fillRect/>
          </a:stretch>
        </p:blipFill>
        <p:spPr bwMode="auto">
          <a:xfrm>
            <a:off x="3510062" y="1175852"/>
            <a:ext cx="8512964" cy="427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043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a:t>设计模式目录</a:t>
            </a:r>
            <a:r>
              <a:rPr lang="en-US" altLang="zh-CN"/>
              <a:t>——</a:t>
            </a:r>
            <a:r>
              <a:rPr lang="zh-CN" altLang="en-US"/>
              <a:t>总结</a:t>
            </a:r>
          </a:p>
        </p:txBody>
      </p:sp>
      <p:sp>
        <p:nvSpPr>
          <p:cNvPr id="1070083" name="Rectangle 3"/>
          <p:cNvSpPr>
            <a:spLocks noGrp="1" noChangeArrowheads="1"/>
          </p:cNvSpPr>
          <p:nvPr>
            <p:ph type="body" idx="1"/>
          </p:nvPr>
        </p:nvSpPr>
        <p:spPr/>
        <p:txBody>
          <a:bodyPr/>
          <a:lstStyle/>
          <a:p>
            <a:pPr algn="just">
              <a:buFont typeface="Wingdings" pitchFamily="2" charset="2"/>
              <a:buNone/>
            </a:pPr>
            <a:r>
              <a:rPr lang="zh-CN" altLang="en-US" sz="2800" b="1" dirty="0">
                <a:solidFill>
                  <a:schemeClr val="accent1"/>
                </a:solidFill>
                <a:latin typeface="楷体_GB2312" pitchFamily="49" charset="-122"/>
                <a:ea typeface="楷体_GB2312" pitchFamily="49" charset="-122"/>
              </a:rPr>
              <a:t>抽象工厂模式</a:t>
            </a:r>
            <a:r>
              <a:rPr lang="zh-CN" altLang="en-US" sz="2800" dirty="0">
                <a:latin typeface="楷体_GB2312" pitchFamily="49" charset="-122"/>
                <a:ea typeface="楷体_GB2312" pitchFamily="49" charset="-122"/>
              </a:rPr>
              <a:t>近似于工厂方法模式</a:t>
            </a:r>
          </a:p>
          <a:p>
            <a:pPr algn="just">
              <a:buFont typeface="Wingdings" pitchFamily="2" charset="2"/>
              <a:buNone/>
            </a:pPr>
            <a:r>
              <a:rPr lang="zh-CN" altLang="en-US" sz="2800" b="1" dirty="0">
                <a:solidFill>
                  <a:schemeClr val="accent1"/>
                </a:solidFill>
                <a:latin typeface="楷体_GB2312" pitchFamily="49" charset="-122"/>
                <a:ea typeface="楷体_GB2312" pitchFamily="49" charset="-122"/>
              </a:rPr>
              <a:t>模板方法模式</a:t>
            </a:r>
            <a:r>
              <a:rPr lang="zh-CN" altLang="en-US" sz="2800" dirty="0">
                <a:latin typeface="楷体_GB2312" pitchFamily="49" charset="-122"/>
                <a:ea typeface="楷体_GB2312" pitchFamily="49" charset="-122"/>
              </a:rPr>
              <a:t>是所有有关抽象类模式的基础。</a:t>
            </a:r>
          </a:p>
        </p:txBody>
      </p:sp>
    </p:spTree>
    <p:extLst>
      <p:ext uri="{BB962C8B-B14F-4D97-AF65-F5344CB8AC3E}">
        <p14:creationId xmlns:p14="http://schemas.microsoft.com/office/powerpoint/2010/main" val="28528134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8746702" y="6432453"/>
            <a:ext cx="2847763" cy="365210"/>
          </a:xfrm>
          <a:prstGeom prst="rect">
            <a:avLst/>
          </a:prstGeom>
        </p:spPr>
        <p:txBody>
          <a:bodyPr/>
          <a:lstStyle/>
          <a:p>
            <a:pPr>
              <a:defRPr/>
            </a:pPr>
            <a:fld id="{7277B87E-B5C5-40CB-9E3E-78438E974F9E}" type="slidenum">
              <a:rPr lang="zh-CN" altLang="en-US"/>
              <a:pPr>
                <a:defRPr/>
              </a:pPr>
              <a:t>69</a:t>
            </a:fld>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29742" y="261442"/>
            <a:ext cx="10785056" cy="732007"/>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中介模式（</a:t>
            </a:r>
            <a:r>
              <a:rPr lang="en-US" altLang="zh-CN" dirty="0"/>
              <a:t>Mediator</a:t>
            </a:r>
            <a:r>
              <a:rPr lang="zh-CN" altLang="en-US" dirty="0"/>
              <a:t>）</a:t>
            </a:r>
          </a:p>
        </p:txBody>
      </p:sp>
      <p:sp>
        <p:nvSpPr>
          <p:cNvPr id="844803" name="Rectangle 3"/>
          <p:cNvSpPr>
            <a:spLocks noGrp="1" noChangeArrowheads="1"/>
          </p:cNvSpPr>
          <p:nvPr>
            <p:ph type="body" idx="1"/>
          </p:nvPr>
        </p:nvSpPr>
        <p:spPr>
          <a:xfrm>
            <a:off x="629742" y="1197546"/>
            <a:ext cx="10373995" cy="647850"/>
          </a:xfrm>
        </p:spPr>
        <p:txBody>
          <a:bodyPr/>
          <a:lstStyle/>
          <a:p>
            <a:pPr>
              <a:buFont typeface="Wingdings" pitchFamily="2" charset="2"/>
              <a:buNone/>
            </a:pPr>
            <a:r>
              <a:rPr lang="zh-CN" altLang="en-US" dirty="0">
                <a:ea typeface="楷体_GB2312" pitchFamily="49" charset="-122"/>
              </a:rPr>
              <a:t>引入中介对象：</a:t>
            </a:r>
          </a:p>
        </p:txBody>
      </p:sp>
      <p:pic>
        <p:nvPicPr>
          <p:cNvPr id="844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798" y="1773610"/>
            <a:ext cx="9994716" cy="442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393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29742" y="333450"/>
            <a:ext cx="8279325" cy="5760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中介模式（</a:t>
            </a:r>
            <a:r>
              <a:rPr lang="en-US" altLang="zh-CN" dirty="0"/>
              <a:t>Mediator</a:t>
            </a:r>
            <a:r>
              <a:rPr lang="zh-CN" altLang="en-US" dirty="0"/>
              <a:t>）</a:t>
            </a:r>
          </a:p>
        </p:txBody>
      </p:sp>
      <p:sp>
        <p:nvSpPr>
          <p:cNvPr id="267267" name="Rectangle 3"/>
          <p:cNvSpPr>
            <a:spLocks noGrp="1" noChangeArrowheads="1"/>
          </p:cNvSpPr>
          <p:nvPr>
            <p:ph type="body" idx="1"/>
          </p:nvPr>
        </p:nvSpPr>
        <p:spPr>
          <a:xfrm>
            <a:off x="845766" y="1341562"/>
            <a:ext cx="10373995" cy="4033184"/>
          </a:xfrm>
        </p:spPr>
        <p:txBody>
          <a:bodyPr/>
          <a:lstStyle/>
          <a:p>
            <a:pPr>
              <a:lnSpc>
                <a:spcPct val="100000"/>
              </a:lnSpc>
              <a:buFont typeface="Wingdings" pitchFamily="2" charset="2"/>
              <a:buNone/>
            </a:pPr>
            <a:r>
              <a:rPr lang="zh-CN" altLang="en-US" sz="2900" dirty="0">
                <a:ea typeface="楷体_GB2312" pitchFamily="49" charset="-122"/>
              </a:rPr>
              <a:t>解决办法：把行为集封装在一个独立的中介对象中。负责控制协调一组对象间的相互作用。</a:t>
            </a:r>
          </a:p>
          <a:p>
            <a:pPr>
              <a:lnSpc>
                <a:spcPct val="100000"/>
              </a:lnSpc>
            </a:pPr>
            <a:r>
              <a:rPr lang="zh-CN" altLang="en-US" sz="2900" dirty="0">
                <a:ea typeface="楷体_GB2312" pitchFamily="49" charset="-122"/>
              </a:rPr>
              <a:t>将系统的网状结构变成以中介者为中心的星形结构。</a:t>
            </a:r>
          </a:p>
          <a:p>
            <a:pPr>
              <a:lnSpc>
                <a:spcPct val="100000"/>
              </a:lnSpc>
            </a:pPr>
            <a:r>
              <a:rPr lang="zh-CN" altLang="en-US" sz="2900" dirty="0">
                <a:ea typeface="楷体_GB2312" pitchFamily="49" charset="-122"/>
              </a:rPr>
              <a:t>同事对象不再通过直接的联系，而通过中介对象发生相互作用。</a:t>
            </a:r>
          </a:p>
          <a:p>
            <a:pPr lvl="1">
              <a:buFont typeface="Wingdings" pitchFamily="2" charset="2"/>
              <a:buChar char="Ø"/>
            </a:pPr>
            <a:r>
              <a:rPr lang="zh-CN" altLang="en-US" sz="2400" dirty="0">
                <a:ea typeface="楷体_GB2312" pitchFamily="49" charset="-122"/>
              </a:rPr>
              <a:t>对象只知道中介，从而减少了相互连接的数目。</a:t>
            </a:r>
          </a:p>
          <a:p>
            <a:pPr lvl="1">
              <a:buFont typeface="Wingdings" pitchFamily="2" charset="2"/>
              <a:buChar char="Ø"/>
            </a:pPr>
            <a:r>
              <a:rPr lang="zh-CN" altLang="en-US" sz="2400" dirty="0">
                <a:ea typeface="楷体_GB2312" pitchFamily="49" charset="-122"/>
              </a:rPr>
              <a:t>避免一个对象显式引用别的对象，实现了松耦合。</a:t>
            </a:r>
          </a:p>
          <a:p>
            <a:pPr>
              <a:lnSpc>
                <a:spcPct val="100000"/>
              </a:lnSpc>
            </a:pPr>
            <a:r>
              <a:rPr lang="zh-CN" altLang="en-US" sz="2900" dirty="0">
                <a:ea typeface="楷体_GB2312" pitchFamily="49" charset="-122"/>
              </a:rPr>
              <a:t>保证了对象结构稳定，系统结构不因新对象的引入造成大量的修改。</a:t>
            </a:r>
          </a:p>
        </p:txBody>
      </p:sp>
    </p:spTree>
    <p:extLst>
      <p:ext uri="{BB962C8B-B14F-4D97-AF65-F5344CB8AC3E}">
        <p14:creationId xmlns:p14="http://schemas.microsoft.com/office/powerpoint/2010/main" val="3007096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29742" y="45418"/>
            <a:ext cx="10373995" cy="1143265"/>
          </a:xfrm>
          <a:noFill/>
          <a:ln w="9525">
            <a:noFill/>
            <a:miter lim="800000"/>
            <a:headEnd/>
            <a:tailEnd/>
          </a:ln>
        </p:spPr>
        <p:txBody>
          <a:bodyPr vert="horz" wrap="square" lIns="108932" tIns="54466" rIns="108932" bIns="54466" numCol="1" anchor="ctr" anchorCtr="0" compatLnSpc="1">
            <a:prstTxWarp prst="textNoShape">
              <a:avLst/>
            </a:prstTxWarp>
          </a:bodyPr>
          <a:lstStyle/>
          <a:p>
            <a:r>
              <a:rPr lang="zh-CN" altLang="en-US" dirty="0"/>
              <a:t>行为性模式</a:t>
            </a:r>
            <a:r>
              <a:rPr lang="en-US" altLang="zh-CN" dirty="0"/>
              <a:t>——</a:t>
            </a:r>
            <a:r>
              <a:rPr lang="zh-CN" altLang="en-US" dirty="0"/>
              <a:t>中介模式（</a:t>
            </a:r>
            <a:r>
              <a:rPr lang="en-US" altLang="zh-CN" dirty="0"/>
              <a:t>Mediator</a:t>
            </a:r>
            <a:r>
              <a:rPr lang="zh-CN" altLang="en-US" dirty="0"/>
              <a:t>）</a:t>
            </a:r>
          </a:p>
        </p:txBody>
      </p:sp>
      <p:pic>
        <p:nvPicPr>
          <p:cNvPr id="265219" name="Picture 3" descr="fontc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432" y="1558913"/>
            <a:ext cx="9727874" cy="4499891"/>
          </a:xfrm>
          <a:prstGeom prst="rect">
            <a:avLst/>
          </a:prstGeom>
          <a:noFill/>
          <a:extLst>
            <a:ext uri="{909E8E84-426E-40DD-AFC4-6F175D3DCCD1}">
              <a14:hiddenFill xmlns:a14="http://schemas.microsoft.com/office/drawing/2010/main">
                <a:solidFill>
                  <a:srgbClr val="FFFFFF"/>
                </a:solidFill>
              </a14:hiddenFill>
            </a:ext>
          </a:extLst>
        </p:spPr>
      </p:pic>
      <p:sp>
        <p:nvSpPr>
          <p:cNvPr id="265220" name="AutoShape 4"/>
          <p:cNvSpPr>
            <a:spLocks noChangeArrowheads="1"/>
          </p:cNvSpPr>
          <p:nvPr/>
        </p:nvSpPr>
        <p:spPr bwMode="auto">
          <a:xfrm>
            <a:off x="701750" y="837506"/>
            <a:ext cx="3864822" cy="1143265"/>
          </a:xfrm>
          <a:prstGeom prst="wedgeRoundRectCallout">
            <a:avLst>
              <a:gd name="adj1" fmla="val 102139"/>
              <a:gd name="adj2" fmla="val 10972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r>
              <a:rPr kumimoji="1" lang="zh-CN" altLang="en-US" sz="1900" dirty="0">
                <a:solidFill>
                  <a:schemeClr val="bg2"/>
                </a:solidFill>
              </a:rPr>
              <a:t>对话框中的窗口组件间存在依赖关系。不同的对话框会有不同的窗口组件间的依赖关系。</a:t>
            </a:r>
          </a:p>
        </p:txBody>
      </p:sp>
      <p:sp>
        <p:nvSpPr>
          <p:cNvPr id="265221" name="AutoShape 5"/>
          <p:cNvSpPr>
            <a:spLocks noChangeArrowheads="1"/>
          </p:cNvSpPr>
          <p:nvPr/>
        </p:nvSpPr>
        <p:spPr bwMode="auto">
          <a:xfrm>
            <a:off x="815766" y="2997894"/>
            <a:ext cx="3864822" cy="1600571"/>
          </a:xfrm>
          <a:prstGeom prst="wedgeRoundRectCallout">
            <a:avLst>
              <a:gd name="adj1" fmla="val 88269"/>
              <a:gd name="adj2" fmla="val 5704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r>
              <a:rPr kumimoji="1" lang="zh-CN" altLang="en-US" sz="1900">
                <a:solidFill>
                  <a:schemeClr val="bg2"/>
                </a:solidFill>
              </a:rPr>
              <a:t>当一个特定的输入域为空时，某个按钮不能使用；</a:t>
            </a:r>
          </a:p>
          <a:p>
            <a:pPr>
              <a:lnSpc>
                <a:spcPct val="90000"/>
              </a:lnSpc>
              <a:spcBef>
                <a:spcPct val="20000"/>
              </a:spcBef>
              <a:buClr>
                <a:schemeClr val="accent2"/>
              </a:buClr>
              <a:buSzPct val="80000"/>
              <a:buFont typeface="Wingdings" pitchFamily="2" charset="2"/>
              <a:buNone/>
            </a:pPr>
            <a:r>
              <a:rPr kumimoji="1" lang="zh-CN" altLang="en-US" sz="1900">
                <a:solidFill>
                  <a:schemeClr val="bg2"/>
                </a:solidFill>
              </a:rPr>
              <a:t>一旦正文出现在输入域中，能够使用其他一些按钮，比如允许用户做改变或删除这些正文的操作。</a:t>
            </a:r>
          </a:p>
        </p:txBody>
      </p:sp>
      <p:sp>
        <p:nvSpPr>
          <p:cNvPr id="265222" name="AutoShape 6"/>
          <p:cNvSpPr>
            <a:spLocks noChangeArrowheads="1"/>
          </p:cNvSpPr>
          <p:nvPr/>
        </p:nvSpPr>
        <p:spPr bwMode="auto">
          <a:xfrm>
            <a:off x="7729643" y="685959"/>
            <a:ext cx="3051175" cy="838394"/>
          </a:xfrm>
          <a:prstGeom prst="wedgeRoundRectCallout">
            <a:avLst>
              <a:gd name="adj1" fmla="val 9514"/>
              <a:gd name="adj2" fmla="val 31931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nSpc>
                <a:spcPct val="90000"/>
              </a:lnSpc>
              <a:spcBef>
                <a:spcPct val="20000"/>
              </a:spcBef>
              <a:buClr>
                <a:schemeClr val="accent2"/>
              </a:buClr>
              <a:buSzPct val="80000"/>
              <a:buFont typeface="Wingdings" pitchFamily="2" charset="2"/>
              <a:buNone/>
            </a:pPr>
            <a:r>
              <a:rPr kumimoji="1" lang="zh-CN" altLang="en-US" sz="1900">
                <a:solidFill>
                  <a:schemeClr val="bg2"/>
                </a:solidFill>
              </a:rPr>
              <a:t>在列表框的选项中选择一个条目可能会改变输入域的内容；</a:t>
            </a:r>
            <a:endParaRPr kumimoji="1" lang="zh-CN" altLang="en-US" sz="2400"/>
          </a:p>
        </p:txBody>
      </p:sp>
      <p:sp>
        <p:nvSpPr>
          <p:cNvPr id="265223" name="AutoShape 7"/>
          <p:cNvSpPr>
            <a:spLocks noChangeArrowheads="1"/>
          </p:cNvSpPr>
          <p:nvPr/>
        </p:nvSpPr>
        <p:spPr bwMode="auto">
          <a:xfrm>
            <a:off x="4661517" y="620857"/>
            <a:ext cx="3559704" cy="914612"/>
          </a:xfrm>
          <a:prstGeom prst="wedgeRoundRectCallout">
            <a:avLst>
              <a:gd name="adj1" fmla="val -65477"/>
              <a:gd name="adj2" fmla="val 14479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932" tIns="54466" rIns="108932" bIns="54466"/>
          <a:lstStyle/>
          <a:p>
            <a:pPr algn="ctr"/>
            <a:r>
              <a:rPr kumimoji="1" lang="zh-CN" altLang="en-US" sz="1900">
                <a:solidFill>
                  <a:schemeClr val="bg2"/>
                </a:solidFill>
              </a:rPr>
              <a:t>在输入域中输入正文可能会自动的选择一个或多个列表框中相应的条目；</a:t>
            </a:r>
          </a:p>
        </p:txBody>
      </p:sp>
      <p:sp>
        <p:nvSpPr>
          <p:cNvPr id="265224" name="Rectangle 8"/>
          <p:cNvSpPr>
            <a:spLocks noGrp="1" noChangeArrowheads="1"/>
          </p:cNvSpPr>
          <p:nvPr>
            <p:ph type="body" idx="1"/>
          </p:nvPr>
        </p:nvSpPr>
        <p:spPr>
          <a:xfrm>
            <a:off x="1277814" y="5699151"/>
            <a:ext cx="10475701" cy="719305"/>
          </a:xfrm>
          <a:solidFill>
            <a:srgbClr val="B944BC"/>
          </a:solidFill>
        </p:spPr>
        <p:txBody>
          <a:bodyPr/>
          <a:lstStyle/>
          <a:p>
            <a:pPr marL="0" indent="0">
              <a:buNone/>
            </a:pPr>
            <a:r>
              <a:rPr lang="en-US" altLang="zh-CN" sz="1400" dirty="0">
                <a:solidFill>
                  <a:schemeClr val="bg2"/>
                </a:solidFill>
              </a:rPr>
              <a:t>[</a:t>
            </a:r>
            <a:r>
              <a:rPr lang="zh-CN" altLang="en-US" sz="1400" dirty="0">
                <a:solidFill>
                  <a:schemeClr val="bg2"/>
                </a:solidFill>
              </a:rPr>
              <a:t>例</a:t>
            </a:r>
            <a:r>
              <a:rPr lang="en-US" altLang="zh-CN" sz="1400" dirty="0">
                <a:solidFill>
                  <a:schemeClr val="bg2"/>
                </a:solidFill>
              </a:rPr>
              <a:t>]</a:t>
            </a:r>
            <a:r>
              <a:rPr lang="zh-CN" altLang="en-US" sz="1400" dirty="0">
                <a:solidFill>
                  <a:schemeClr val="bg2"/>
                </a:solidFill>
              </a:rPr>
              <a:t>：图形界面中对话框</a:t>
            </a:r>
          </a:p>
          <a:p>
            <a:pPr marL="0" indent="0">
              <a:buNone/>
            </a:pPr>
            <a:r>
              <a:rPr lang="zh-CN" altLang="en-US" sz="1400" dirty="0">
                <a:solidFill>
                  <a:schemeClr val="bg2"/>
                </a:solidFill>
              </a:rPr>
              <a:t>展现一系列窗口组件，如按钮、菜单和输入域等。</a:t>
            </a:r>
          </a:p>
        </p:txBody>
      </p:sp>
    </p:spTree>
    <p:extLst>
      <p:ext uri="{BB962C8B-B14F-4D97-AF65-F5344CB8AC3E}">
        <p14:creationId xmlns:p14="http://schemas.microsoft.com/office/powerpoint/2010/main" val="1026488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5219"/>
                                        </p:tgtEl>
                                        <p:attrNameLst>
                                          <p:attrName>style.visibility</p:attrName>
                                        </p:attrNameLst>
                                      </p:cBhvr>
                                      <p:to>
                                        <p:strVal val="visible"/>
                                      </p:to>
                                    </p:set>
                                    <p:anim calcmode="lin" valueType="num">
                                      <p:cBhvr additive="base">
                                        <p:cTn id="7" dur="500" fill="hold"/>
                                        <p:tgtEl>
                                          <p:spTgt spid="265219"/>
                                        </p:tgtEl>
                                        <p:attrNameLst>
                                          <p:attrName>ppt_x</p:attrName>
                                        </p:attrNameLst>
                                      </p:cBhvr>
                                      <p:tavLst>
                                        <p:tav tm="0">
                                          <p:val>
                                            <p:strVal val="0-#ppt_w/2"/>
                                          </p:val>
                                        </p:tav>
                                        <p:tav tm="100000">
                                          <p:val>
                                            <p:strVal val="#ppt_x"/>
                                          </p:val>
                                        </p:tav>
                                      </p:tavLst>
                                    </p:anim>
                                    <p:anim calcmode="lin" valueType="num">
                                      <p:cBhvr additive="base">
                                        <p:cTn id="8" dur="500" fill="hold"/>
                                        <p:tgtEl>
                                          <p:spTgt spid="2652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65220"/>
                                        </p:tgtEl>
                                        <p:attrNameLst>
                                          <p:attrName>style.visibility</p:attrName>
                                        </p:attrNameLst>
                                      </p:cBhvr>
                                      <p:to>
                                        <p:strVal val="visible"/>
                                      </p:to>
                                    </p:set>
                                    <p:animEffect transition="in" filter="slide(fromBottom)">
                                      <p:cBhvr>
                                        <p:cTn id="13" dur="500"/>
                                        <p:tgtEl>
                                          <p:spTgt spid="265220"/>
                                        </p:tgtEl>
                                      </p:cBhvr>
                                    </p:animEffect>
                                  </p:childTnLst>
                                  <p:subTnLst>
                                    <p:set>
                                      <p:cBhvr override="childStyle">
                                        <p:cTn dur="1" fill="hold" display="0" masterRel="nextClick" afterEffect="1"/>
                                        <p:tgtEl>
                                          <p:spTgt spid="265220"/>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65221"/>
                                        </p:tgtEl>
                                        <p:attrNameLst>
                                          <p:attrName>style.visibility</p:attrName>
                                        </p:attrNameLst>
                                      </p:cBhvr>
                                      <p:to>
                                        <p:strVal val="visible"/>
                                      </p:to>
                                    </p:set>
                                    <p:animEffect transition="in" filter="slide(fromBottom)">
                                      <p:cBhvr>
                                        <p:cTn id="18" dur="500"/>
                                        <p:tgtEl>
                                          <p:spTgt spid="265221"/>
                                        </p:tgtEl>
                                      </p:cBhvr>
                                    </p:animEffect>
                                  </p:childTnLst>
                                  <p:subTnLst>
                                    <p:set>
                                      <p:cBhvr override="childStyle">
                                        <p:cTn dur="1" fill="hold" display="0" masterRel="nextClick" afterEffect="1"/>
                                        <p:tgtEl>
                                          <p:spTgt spid="26522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65222"/>
                                        </p:tgtEl>
                                        <p:attrNameLst>
                                          <p:attrName>style.visibility</p:attrName>
                                        </p:attrNameLst>
                                      </p:cBhvr>
                                      <p:to>
                                        <p:strVal val="visible"/>
                                      </p:to>
                                    </p:set>
                                    <p:animEffect transition="in" filter="slide(fromBottom)">
                                      <p:cBhvr>
                                        <p:cTn id="23" dur="500"/>
                                        <p:tgtEl>
                                          <p:spTgt spid="265222"/>
                                        </p:tgtEl>
                                      </p:cBhvr>
                                    </p:animEffect>
                                  </p:childTnLst>
                                  <p:subTnLst>
                                    <p:set>
                                      <p:cBhvr override="childStyle">
                                        <p:cTn dur="1" fill="hold" display="0" masterRel="nextClick" afterEffect="1"/>
                                        <p:tgtEl>
                                          <p:spTgt spid="265222"/>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65223"/>
                                        </p:tgtEl>
                                        <p:attrNameLst>
                                          <p:attrName>style.visibility</p:attrName>
                                        </p:attrNameLst>
                                      </p:cBhvr>
                                      <p:to>
                                        <p:strVal val="visible"/>
                                      </p:to>
                                    </p:set>
                                    <p:animEffect transition="in" filter="slide(fromBottom)">
                                      <p:cBhvr>
                                        <p:cTn id="28" dur="500"/>
                                        <p:tgtEl>
                                          <p:spTgt spid="265223"/>
                                        </p:tgtEl>
                                      </p:cBhvr>
                                    </p:animEffect>
                                  </p:childTnLst>
                                  <p:subTnLst>
                                    <p:set>
                                      <p:cBhvr override="childStyle">
                                        <p:cTn dur="1" fill="hold" display="0" masterRel="nextClick" afterEffect="1"/>
                                        <p:tgtEl>
                                          <p:spTgt spid="2652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animBg="1" autoUpdateAnimBg="0"/>
      <p:bldP spid="265221" grpId="0" animBg="1" autoUpdateAnimBg="0"/>
      <p:bldP spid="265222" grpId="0" animBg="1" autoUpdateAnimBg="0"/>
      <p:bldP spid="265223" grpId="0" animBg="1" autoUpdateAnimBg="0"/>
    </p:bldLst>
  </p:timing>
</p:sld>
</file>

<file path=ppt/theme/theme1.xml><?xml version="1.0" encoding="utf-8"?>
<a:theme xmlns:a="http://schemas.openxmlformats.org/drawingml/2006/main" name="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微软雅黑"/>
        <a:ea typeface="微软雅黑"/>
        <a:cs typeface=""/>
      </a:majorFont>
      <a:minorFont>
        <a:latin typeface="微软雅黑"/>
        <a:ea typeface="微软雅黑"/>
        <a:cs typeface=""/>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8268</TotalTime>
  <Words>3957</Words>
  <Application>Microsoft Office PowerPoint</Application>
  <PresentationFormat>自定义</PresentationFormat>
  <Paragraphs>364</Paragraphs>
  <Slides>69</Slides>
  <Notes>3</Notes>
  <HiddenSlides>0</HiddenSlides>
  <MMClips>0</MMClips>
  <ScaleCrop>false</ScaleCrop>
  <HeadingPairs>
    <vt:vector size="4" baseType="variant">
      <vt:variant>
        <vt:lpstr>主题</vt:lpstr>
      </vt:variant>
      <vt:variant>
        <vt:i4>1</vt:i4>
      </vt:variant>
      <vt:variant>
        <vt:lpstr>幻灯片标题</vt:lpstr>
      </vt:variant>
      <vt:variant>
        <vt:i4>69</vt:i4>
      </vt:variant>
    </vt:vector>
  </HeadingPairs>
  <TitlesOfParts>
    <vt:vector size="70" baseType="lpstr">
      <vt:lpstr>Office 主题</vt:lpstr>
      <vt:lpstr>深入浅出设计模式 第8周</vt:lpstr>
      <vt:lpstr>法律声明</vt:lpstr>
      <vt:lpstr>行为模式（下）</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行为性模式——中介模式（Mediator）</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行为性模式——备忘录模式（Memento）</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行为性模式 ——解释器模式（ Interpreter ）</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设计模式目录——总结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黄志洪</dc:creator>
  <cp:lastModifiedBy>DEEP</cp:lastModifiedBy>
  <cp:revision>907</cp:revision>
  <cp:lastPrinted>2012-03-16T05:44:49Z</cp:lastPrinted>
  <dcterms:modified xsi:type="dcterms:W3CDTF">2017-12-04T15:17:26Z</dcterms:modified>
</cp:coreProperties>
</file>