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98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98" r:id="rId35"/>
    <p:sldId id="399" r:id="rId36"/>
    <p:sldId id="400" r:id="rId37"/>
    <p:sldId id="401" r:id="rId38"/>
    <p:sldId id="402" r:id="rId39"/>
    <p:sldId id="403" r:id="rId40"/>
    <p:sldId id="404" r:id="rId41"/>
    <p:sldId id="405" r:id="rId42"/>
    <p:sldId id="406" r:id="rId43"/>
    <p:sldId id="407" r:id="rId44"/>
    <p:sldId id="408" r:id="rId45"/>
    <p:sldId id="265" r:id="rId46"/>
  </p:sldIdLst>
  <p:sldSz cx="12204700" cy="6859588"/>
  <p:notesSz cx="9144000" cy="6858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54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10893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633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2178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723312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3267974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812637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4357299" algn="l" defTabSz="1089325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4" autoAdjust="0"/>
    <p:restoredTop sz="72877" autoAdjust="0"/>
  </p:normalViewPr>
  <p:slideViewPr>
    <p:cSldViewPr>
      <p:cViewPr varScale="1">
        <p:scale>
          <a:sx n="64" d="100"/>
          <a:sy n="64" d="100"/>
        </p:scale>
        <p:origin x="-1380" y="-96"/>
      </p:cViewPr>
      <p:guideLst>
        <p:guide orient="horz" pos="2161"/>
        <p:guide pos="38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522" y="-7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60E44AF-0D8D-4B66-BECC-4D5B9292E151}" type="datetimeFigureOut">
              <a:rPr lang="zh-CN" altLang="en-US"/>
              <a:pPr>
                <a:defRPr/>
              </a:pPr>
              <a:t>2017/12/10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3C35A87-E971-49BF-8F02-A5CE2B85C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28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119A08-1D2F-470C-8FD3-E69459F4B57D}" type="datetimeFigureOut">
              <a:rPr lang="zh-CN" altLang="en-US"/>
              <a:pPr>
                <a:defRPr/>
              </a:pPr>
              <a:t>2017/12/10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4413" y="514350"/>
            <a:ext cx="45751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004EB-C740-4F3D-A864-243FCB14D1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593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66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9325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3987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8649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3312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7974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2637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7299" algn="l" defTabSz="10893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6649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6004EB-C740-4F3D-A864-243FCB14D11E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22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 txBox="1">
            <a:spLocks/>
          </p:cNvSpPr>
          <p:nvPr userDrawn="1"/>
        </p:nvSpPr>
        <p:spPr>
          <a:xfrm>
            <a:off x="239599" y="6434041"/>
            <a:ext cx="4228870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0" i="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+mn-cs"/>
              </a:rPr>
              <a:t>深入浅出设计模式 讲师 </a:t>
            </a:r>
            <a:r>
              <a:rPr lang="zh-CN" altLang="en-US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葛一鸣</a:t>
            </a:r>
            <a:endParaRPr lang="en-US" altLang="zh-CN" sz="1300" baseline="0" dirty="0" smtClean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主页 </a:t>
            </a:r>
            <a:r>
              <a:rPr lang="en-US" altLang="zh-CN" sz="1300" baseline="0" dirty="0" smtClean="0"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http://www.uucode.net</a:t>
            </a:r>
            <a:endParaRPr lang="zh-CN" altLang="en-US" sz="1300" dirty="0"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</p:txBody>
      </p:sp>
      <p:grpSp>
        <p:nvGrpSpPr>
          <p:cNvPr id="5" name="组合 19"/>
          <p:cNvGrpSpPr>
            <a:grpSpLocks/>
          </p:cNvGrpSpPr>
          <p:nvPr userDrawn="1"/>
        </p:nvGrpSpPr>
        <p:grpSpPr bwMode="auto">
          <a:xfrm>
            <a:off x="0" y="6238758"/>
            <a:ext cx="12204700" cy="273832"/>
            <a:chOff x="0" y="6237927"/>
            <a:chExt cx="9144000" cy="272911"/>
          </a:xfrm>
        </p:grpSpPr>
        <p:cxnSp>
          <p:nvCxnSpPr>
            <p:cNvPr id="6" name="直接连接符 5"/>
            <p:cNvCxnSpPr>
              <a:endCxn id="7" idx="1"/>
            </p:cNvCxnSpPr>
            <p:nvPr userDrawn="1"/>
          </p:nvCxnSpPr>
          <p:spPr>
            <a:xfrm flipV="1">
              <a:off x="0" y="6374383"/>
              <a:ext cx="32758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7" idx="3"/>
            </p:cNvCxnSpPr>
            <p:nvPr userDrawn="1"/>
          </p:nvCxnSpPr>
          <p:spPr>
            <a:xfrm>
              <a:off x="5826944" y="6374383"/>
              <a:ext cx="3317056" cy="7109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 userDrawn="1"/>
          </p:nvSpPr>
          <p:spPr>
            <a:xfrm>
              <a:off x="3275856" y="6237927"/>
              <a:ext cx="2551088" cy="2729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5353" y="2929613"/>
            <a:ext cx="10373995" cy="928910"/>
          </a:xfrm>
        </p:spPr>
        <p:txBody>
          <a:bodyPr>
            <a:normAutofit/>
          </a:bodyPr>
          <a:lstStyle>
            <a:lvl1pPr algn="l">
              <a:defRPr sz="4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15353" y="3887100"/>
            <a:ext cx="8543290" cy="68596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 b="1">
                <a:solidFill>
                  <a:schemeClr val="tx1">
                    <a:tint val="75000"/>
                  </a:schemeClr>
                </a:solidFill>
                <a:latin typeface="+mn-ea"/>
                <a:ea typeface="+mn-ea"/>
                <a:sym typeface="Wingdings" pitchFamily="2" charset="2"/>
              </a:defRPr>
            </a:lvl1pPr>
            <a:lvl2pPr marL="544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3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7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2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5017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742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69564"/>
            <a:ext cx="12204700" cy="6018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3" name="矩形 2"/>
          <p:cNvSpPr/>
          <p:nvPr userDrawn="1"/>
        </p:nvSpPr>
        <p:spPr>
          <a:xfrm>
            <a:off x="1129363" y="1703784"/>
            <a:ext cx="652508" cy="611329"/>
          </a:xfrm>
          <a:prstGeom prst="rect">
            <a:avLst/>
          </a:prstGeom>
          <a:solidFill>
            <a:schemeClr val="accent4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页脚占位符 4"/>
          <p:cNvSpPr txBox="1">
            <a:spLocks/>
          </p:cNvSpPr>
          <p:nvPr userDrawn="1"/>
        </p:nvSpPr>
        <p:spPr>
          <a:xfrm>
            <a:off x="610235" y="6434041"/>
            <a:ext cx="4443274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DATAGURU</a:t>
            </a:r>
            <a:r>
              <a:rPr lang="zh-CN" altLang="en-US" sz="13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专业数据分析网站</a:t>
            </a:r>
            <a:endParaRPr lang="zh-CN" altLang="en-US" sz="13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557734" y="1197546"/>
            <a:ext cx="864096" cy="828867"/>
          </a:xfrm>
          <a:prstGeom prst="rect">
            <a:avLst/>
          </a:prstGeom>
          <a:solidFill>
            <a:schemeClr val="accent4">
              <a:lumMod val="5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892153" y="2107102"/>
            <a:ext cx="5339556" cy="1541157"/>
          </a:xfrm>
          <a:prstGeom prst="rect">
            <a:avLst/>
          </a:prstGeom>
          <a:noFill/>
        </p:spPr>
        <p:txBody>
          <a:bodyPr lIns="108932" tIns="54466" rIns="108932" bIns="5446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</a:rPr>
              <a:t>Thanks</a:t>
            </a:r>
            <a:endParaRPr lang="zh-CN" altLang="en-US" sz="9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9179012" y="3581432"/>
            <a:ext cx="2517159" cy="771715"/>
          </a:xfrm>
          <a:prstGeom prst="rect">
            <a:avLst/>
          </a:prstGeom>
          <a:noFill/>
        </p:spPr>
        <p:txBody>
          <a:bodyPr wrap="none" lIns="108932" tIns="54466" rIns="108932" bIns="54466"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FAQ</a:t>
            </a:r>
            <a:r>
              <a:rPr lang="zh-CN" altLang="en-US" sz="4300" dirty="0">
                <a:solidFill>
                  <a:schemeClr val="bg1"/>
                </a:solidFill>
                <a:latin typeface="Arial Black" pitchFamily="34" charset="0"/>
                <a:ea typeface="+mn-ea"/>
              </a:rPr>
              <a:t>时间</a:t>
            </a:r>
            <a:endParaRPr lang="en-US" altLang="zh-CN" sz="4300" dirty="0">
              <a:solidFill>
                <a:schemeClr val="bg1"/>
              </a:solidFill>
              <a:latin typeface="Arial Black" pitchFamily="34" charset="0"/>
              <a:ea typeface="+mn-ea"/>
            </a:endParaRPr>
          </a:p>
        </p:txBody>
      </p:sp>
      <p:pic>
        <p:nvPicPr>
          <p:cNvPr id="45058" name="Picture 2" descr="炼数成金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686" y="261442"/>
            <a:ext cx="2400300" cy="102870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629742" y="405458"/>
            <a:ext cx="82793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10235" y="1197546"/>
            <a:ext cx="10984230" cy="504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13718" y="1053530"/>
            <a:ext cx="11251208" cy="1587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页脚占位符 4"/>
          <p:cNvSpPr txBox="1">
            <a:spLocks/>
          </p:cNvSpPr>
          <p:nvPr userDrawn="1"/>
        </p:nvSpPr>
        <p:spPr>
          <a:xfrm>
            <a:off x="239598" y="6434041"/>
            <a:ext cx="4324981" cy="365210"/>
          </a:xfrm>
          <a:prstGeom prst="rect">
            <a:avLst/>
          </a:prstGeom>
        </p:spPr>
        <p:txBody>
          <a:bodyPr lIns="108932" tIns="54466" rIns="108932" bIns="54466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0" i="0" kern="1200" dirty="0" smtClean="0">
                <a:solidFill>
                  <a:schemeClr val="tx1">
                    <a:tint val="75000"/>
                  </a:schemeClr>
                </a:solidFill>
                <a:effectLst/>
                <a:latin typeface="Arial" charset="0"/>
                <a:ea typeface="宋体" pitchFamily="2" charset="-122"/>
                <a:cs typeface="+mn-cs"/>
              </a:rPr>
              <a:t>深入浅出设计模式 讲师 </a:t>
            </a:r>
            <a:r>
              <a:rPr lang="zh-CN" altLang="en-US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葛一鸣</a:t>
            </a:r>
            <a:endParaRPr lang="en-US" altLang="zh-CN" sz="1200" baseline="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主页 </a:t>
            </a:r>
            <a:r>
              <a:rPr lang="en-US" altLang="zh-CN" sz="1200" baseline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http://www.uucode.net</a:t>
            </a:r>
            <a:endParaRPr lang="zh-CN" altLang="en-US" sz="12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5726" y="405458"/>
            <a:ext cx="118690" cy="4990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8932" tIns="54466" rIns="108932" bIns="5446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grpSp>
        <p:nvGrpSpPr>
          <p:cNvPr id="2059" name="组合 18"/>
          <p:cNvGrpSpPr>
            <a:grpSpLocks/>
          </p:cNvGrpSpPr>
          <p:nvPr userDrawn="1"/>
        </p:nvGrpSpPr>
        <p:grpSpPr bwMode="auto">
          <a:xfrm>
            <a:off x="0" y="6238756"/>
            <a:ext cx="12204700" cy="288099"/>
            <a:chOff x="0" y="6237942"/>
            <a:chExt cx="9144000" cy="287130"/>
          </a:xfrm>
        </p:grpSpPr>
        <p:cxnSp>
          <p:nvCxnSpPr>
            <p:cNvPr id="20" name="直接连接符 19"/>
            <p:cNvCxnSpPr>
              <a:endCxn id="27" idx="1"/>
            </p:cNvCxnSpPr>
            <p:nvPr userDrawn="1"/>
          </p:nvCxnSpPr>
          <p:spPr>
            <a:xfrm>
              <a:off x="0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 userDrawn="1"/>
          </p:nvSpPr>
          <p:spPr>
            <a:xfrm>
              <a:off x="3347864" y="6237942"/>
              <a:ext cx="2448272" cy="2871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DATAGURU</a:t>
              </a:r>
              <a:r>
                <a:rPr lang="zh-CN" altLang="en-US" sz="1300" b="1" dirty="0" smtClean="0">
                  <a:solidFill>
                    <a:schemeClr val="accent4">
                      <a:lumMod val="50000"/>
                    </a:schemeClr>
                  </a:solidFill>
                </a:rPr>
                <a:t>专业数据分析社区</a:t>
              </a:r>
              <a:endParaRPr lang="zh-CN" altLang="en-US" sz="13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cxnSp>
          <p:nvCxnSpPr>
            <p:cNvPr id="28" name="直接连接符 27"/>
            <p:cNvCxnSpPr>
              <a:stCxn id="27" idx="3"/>
            </p:cNvCxnSpPr>
            <p:nvPr userDrawn="1"/>
          </p:nvCxnSpPr>
          <p:spPr>
            <a:xfrm>
              <a:off x="5796136" y="6381507"/>
              <a:ext cx="3347864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1202" name="Picture 2" descr="炼数成金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98694" y="117426"/>
            <a:ext cx="2400300" cy="10287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2" r:id="rId2"/>
    <p:sldLayoutId id="2147483723" r:id="rId3"/>
    <p:sldLayoutId id="2147483724" r:id="rId4"/>
    <p:sldLayoutId id="2147483725" r:id="rId5"/>
    <p:sldLayoutId id="214748372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544662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1089325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633987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2178649" algn="l" rtl="0" fontAlgn="base"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408497" indent="-408497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u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885076" indent="-340414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656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6318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2450981" indent="-272331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2F6231"/>
        </a:buClr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995643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0305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4968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9630" indent="-272331" algn="l" defTabSz="108932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66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325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98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864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3312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7974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2637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7299" algn="l" defTabSz="108932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.dataguru.c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res/VectorProxy.java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ctrTitle"/>
          </p:nvPr>
        </p:nvSpPr>
        <p:spPr>
          <a:xfrm>
            <a:off x="816263" y="5302437"/>
            <a:ext cx="10668285" cy="844324"/>
          </a:xfrm>
        </p:spPr>
        <p:txBody>
          <a:bodyPr>
            <a:normAutofit fontScale="90000"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zh-CN" altLang="en-US" dirty="0" smtClean="0"/>
              <a:t>深入浅出设计模式 第</a:t>
            </a:r>
            <a:r>
              <a:rPr lang="en-US" altLang="zh-CN" dirty="0"/>
              <a:t>5</a:t>
            </a:r>
            <a:r>
              <a:rPr lang="zh-CN" altLang="en-US" dirty="0" smtClean="0"/>
              <a:t>周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934" y="1485578"/>
            <a:ext cx="7560840" cy="363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7313" y="333450"/>
            <a:ext cx="10785056" cy="5335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外观模式（</a:t>
            </a:r>
            <a:r>
              <a:rPr lang="en-US" altLang="zh-CN" dirty="0"/>
              <a:t>Facade </a:t>
            </a:r>
            <a:r>
              <a:rPr lang="zh-CN" altLang="en-US" dirty="0"/>
              <a:t>）</a:t>
            </a:r>
          </a:p>
        </p:txBody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7058" y="1295700"/>
            <a:ext cx="10373995" cy="30487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）结构</a:t>
            </a: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2943113" y="2405620"/>
            <a:ext cx="12204700" cy="3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endParaRPr lang="zh-CN" altLang="en-US"/>
          </a:p>
        </p:txBody>
      </p:sp>
      <p:pic>
        <p:nvPicPr>
          <p:cNvPr id="784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1"/>
          <a:stretch>
            <a:fillRect/>
          </a:stretch>
        </p:blipFill>
        <p:spPr bwMode="auto">
          <a:xfrm>
            <a:off x="711941" y="1829224"/>
            <a:ext cx="10882524" cy="44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1017059" y="2286530"/>
            <a:ext cx="2237528" cy="3869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b="1">
                <a:solidFill>
                  <a:schemeClr val="bg2"/>
                </a:solidFill>
              </a:rPr>
              <a:t>子系统类</a:t>
            </a:r>
          </a:p>
        </p:txBody>
      </p:sp>
    </p:spTree>
    <p:extLst>
      <p:ext uri="{BB962C8B-B14F-4D97-AF65-F5344CB8AC3E}">
        <p14:creationId xmlns:p14="http://schemas.microsoft.com/office/powerpoint/2010/main" val="36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333450"/>
            <a:ext cx="10785056" cy="6097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外观模式（</a:t>
            </a:r>
            <a:r>
              <a:rPr lang="en-US" altLang="zh-CN" dirty="0"/>
              <a:t>Facade </a:t>
            </a:r>
            <a:r>
              <a:rPr lang="zh-CN" altLang="en-US" dirty="0"/>
              <a:t>）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58" y="1197546"/>
            <a:ext cx="10373995" cy="487792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）参与者职责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外观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(Compiler)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了解子系统中类对请求的响应关系。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能将客户的请求传递给子系统中所相应的对象。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子系统中的类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subsystem classes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(Scanner, Parser, </a:t>
            </a:r>
            <a:r>
              <a:rPr lang="en-US" altLang="zh-CN" sz="2000" dirty="0" err="1">
                <a:latin typeface="楷体_GB2312" pitchFamily="49" charset="-122"/>
                <a:ea typeface="楷体_GB2312" pitchFamily="49" charset="-122"/>
              </a:rPr>
              <a:t>ProgramNode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, etc.)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实现子系统的功能。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处理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对象分派的请求。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en-US" altLang="zh-CN" sz="20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不能感知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的存在，不引用。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）协作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客户将请求交给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与子系统通信</a:t>
            </a:r>
          </a:p>
          <a:p>
            <a:pPr algn="just">
              <a:lnSpc>
                <a:spcPct val="100000"/>
              </a:lnSpc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则将请求转交给合适的子系统对象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子系统对象完成实际工作，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作可能的接口转换。</a:t>
            </a:r>
          </a:p>
          <a:p>
            <a:pPr algn="just"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使用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Facade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的客户不用直接访问子系统对象。</a:t>
            </a:r>
          </a:p>
        </p:txBody>
      </p:sp>
    </p:spTree>
    <p:extLst>
      <p:ext uri="{BB962C8B-B14F-4D97-AF65-F5344CB8AC3E}">
        <p14:creationId xmlns:p14="http://schemas.microsoft.com/office/powerpoint/2010/main" val="90761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333450"/>
            <a:ext cx="10785056" cy="5875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外观模式（</a:t>
            </a:r>
            <a:r>
              <a:rPr lang="en-US" altLang="zh-CN"/>
              <a:t>Facade </a:t>
            </a:r>
            <a:r>
              <a:rPr lang="zh-CN" altLang="en-US"/>
              <a:t>）</a:t>
            </a: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58" y="1557586"/>
            <a:ext cx="10373995" cy="374578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）使用条件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需要为复杂的子系统提供一个简单的接口。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建立子系统的独立性。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48F50B"/>
                </a:solidFill>
                <a:latin typeface="楷体_GB2312" pitchFamily="49" charset="-122"/>
              </a:rPr>
              <a:t>一般而言，子系统和其他的子系统之间、客户端与实现化层之间存在着很大的依赖性。模式将一个子系统与它的客户端以及其他的子系统分离，可以提高子系统的独立性和可移植性。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建立层次化结构。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48F50B"/>
                </a:solidFill>
                <a:latin typeface="宋体" pitchFamily="2" charset="-122"/>
              </a:rPr>
              <a:t>在构建一个层次化的系统时，可以使用模式定义系统中每一层的入口，如果层与层之间是相互依赖的，可以限定它们仅通过 </a:t>
            </a:r>
            <a:r>
              <a:rPr lang="en-US" altLang="zh-CN" sz="2400" dirty="0">
                <a:solidFill>
                  <a:srgbClr val="48F50B"/>
                </a:solidFill>
                <a:latin typeface="宋体" pitchFamily="2" charset="-122"/>
              </a:rPr>
              <a:t>Facade </a:t>
            </a:r>
            <a:r>
              <a:rPr lang="zh-CN" altLang="en-US" sz="2400" dirty="0">
                <a:solidFill>
                  <a:srgbClr val="48F50B"/>
                </a:solidFill>
                <a:latin typeface="宋体" pitchFamily="2" charset="-122"/>
              </a:rPr>
              <a:t>进行通信，从而简化层与层之间的依赖关系．</a:t>
            </a:r>
          </a:p>
        </p:txBody>
      </p:sp>
    </p:spTree>
    <p:extLst>
      <p:ext uri="{BB962C8B-B14F-4D97-AF65-F5344CB8AC3E}">
        <p14:creationId xmlns:p14="http://schemas.microsoft.com/office/powerpoint/2010/main" val="14024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外观模式（</a:t>
            </a:r>
            <a:r>
              <a:rPr lang="en-US" altLang="zh-CN"/>
              <a:t>Facade </a:t>
            </a:r>
            <a:r>
              <a:rPr lang="zh-CN" altLang="en-US"/>
              <a:t>）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后果：</a:t>
            </a:r>
          </a:p>
          <a:p>
            <a:pPr algn="just"/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隔离客户与子系统的成员，减少了客户的通信对象，使子系统易于使用。</a:t>
            </a:r>
          </a:p>
          <a:p>
            <a:pPr algn="just"/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减弱了子系统与其客户之间的耦合。</a:t>
            </a:r>
          </a:p>
          <a:p>
            <a:pPr algn="just"/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应用在必要时仍可直接使用子系统类。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824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 </a:t>
            </a:r>
            <a:r>
              <a:rPr lang="zh-CN" altLang="en-US"/>
              <a:t>轻量模式（</a:t>
            </a:r>
            <a:r>
              <a:rPr lang="en-US" altLang="zh-CN"/>
              <a:t>Flyweight</a:t>
            </a:r>
            <a:r>
              <a:rPr lang="zh-CN" altLang="en-US"/>
              <a:t>）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750" y="1485578"/>
            <a:ext cx="10780818" cy="453812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轻量模式（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Flyweight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）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享元模式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sz="2900" dirty="0">
              <a:latin typeface="楷体_GB2312" pitchFamily="49" charset="-122"/>
              <a:ea typeface="楷体_GB2312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对象的结构模式 。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以共享一个类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元类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的方式支持大量的细粒度对象。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避免有相同内容的大量小类开销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内存耗费等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596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750" y="1557586"/>
            <a:ext cx="10475701" cy="4033184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面向对象语言的原则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：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一切都是对象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                                               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 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[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例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]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：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面向对象的文件编辑器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(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文本格式和编辑工具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)</a:t>
            </a:r>
            <a:endParaRPr lang="en-US" altLang="zh-CN" sz="2400" b="1"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做法一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: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所有包含的元素作为对象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algn="just">
              <a:lnSpc>
                <a:spcPct val="80000"/>
              </a:lnSpc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表格</a:t>
            </a:r>
          </a:p>
          <a:p>
            <a:pPr algn="just">
              <a:lnSpc>
                <a:spcPct val="80000"/>
              </a:lnSpc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图</a:t>
            </a:r>
          </a:p>
          <a:p>
            <a:pPr algn="just">
              <a:lnSpc>
                <a:spcPct val="80000"/>
              </a:lnSpc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字符</a:t>
            </a:r>
            <a:r>
              <a:rPr lang="en-US" altLang="zh-CN" sz="2400">
                <a:latin typeface="Courier New"/>
                <a:ea typeface="楷体_GB2312" pitchFamily="49" charset="-122"/>
                <a:cs typeface="Arial Unicode MS" pitchFamily="34" charset="-122"/>
              </a:rPr>
              <a:t>——</a:t>
            </a:r>
            <a:r>
              <a:rPr lang="zh-CN" altLang="en-US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最小粒度对象</a:t>
            </a:r>
            <a:endParaRPr lang="zh-CN" altLang="en-US" sz="2400"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CN" altLang="en-US" sz="2400" b="1"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  <a:cs typeface="Arial Unicode MS" pitchFamily="34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优点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: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应用灵活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扩展或支持新的字符集而不影响其他功能。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缺点：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成本高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,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占用大量内存，运行开销无法接受。</a:t>
            </a:r>
          </a:p>
        </p:txBody>
      </p:sp>
    </p:spTree>
    <p:extLst>
      <p:ext uri="{BB962C8B-B14F-4D97-AF65-F5344CB8AC3E}">
        <p14:creationId xmlns:p14="http://schemas.microsoft.com/office/powerpoint/2010/main" val="14527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 </a:t>
            </a:r>
            <a:r>
              <a:rPr lang="zh-CN" altLang="en-US"/>
              <a:t>轻量模式（</a:t>
            </a:r>
            <a:r>
              <a:rPr lang="en-US" altLang="zh-CN"/>
              <a:t>Flyweight</a:t>
            </a:r>
            <a:r>
              <a:rPr lang="zh-CN" altLang="en-US"/>
              <a:t>）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58" y="1701602"/>
            <a:ext cx="10373995" cy="3506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做法二</a:t>
            </a:r>
            <a:r>
              <a:rPr lang="en-US" altLang="zh-CN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:</a:t>
            </a:r>
          </a:p>
          <a:p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找出对象群的共同点</a:t>
            </a:r>
          </a:p>
          <a:p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设计一个元类</a:t>
            </a:r>
            <a:r>
              <a:rPr lang="en-US" altLang="zh-CN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,</a:t>
            </a:r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封装可以被共享的类。</a:t>
            </a:r>
          </a:p>
          <a:p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将字符及其他元素统一对待。</a:t>
            </a:r>
          </a:p>
          <a:p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随不同场合和环境</a:t>
            </a:r>
            <a:r>
              <a:rPr lang="en-US" altLang="zh-CN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,</a:t>
            </a:r>
            <a:r>
              <a:rPr lang="zh-CN" altLang="en-US" sz="2900" b="1" dirty="0">
                <a:latin typeface="楷体_GB2312" pitchFamily="49" charset="-122"/>
                <a:ea typeface="楷体_GB2312" pitchFamily="49" charset="-122"/>
                <a:cs typeface="Arial Unicode MS" pitchFamily="34" charset="-122"/>
              </a:rPr>
              <a:t>再产生各具特征的具体模型。</a:t>
            </a:r>
          </a:p>
        </p:txBody>
      </p:sp>
    </p:spTree>
    <p:extLst>
      <p:ext uri="{BB962C8B-B14F-4D97-AF65-F5344CB8AC3E}">
        <p14:creationId xmlns:p14="http://schemas.microsoft.com/office/powerpoint/2010/main" val="11712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10785056" cy="6097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pic>
        <p:nvPicPr>
          <p:cNvPr id="791555" name="Picture 3" descr="flywe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70" y="1219483"/>
            <a:ext cx="8698304" cy="458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750" y="1413570"/>
            <a:ext cx="11052034" cy="439362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66FF33"/>
                </a:solidFill>
                <a:ea typeface="楷体_GB2312" pitchFamily="49" charset="-122"/>
              </a:rPr>
              <a:t>轻量模式</a:t>
            </a:r>
            <a:r>
              <a:rPr lang="zh-CN" altLang="en-US" sz="3200" dirty="0">
                <a:ea typeface="楷体_GB2312" pitchFamily="49" charset="-122"/>
              </a:rPr>
              <a:t>：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dirty="0">
                <a:ea typeface="楷体_GB2312" pitchFamily="49" charset="-122"/>
              </a:rPr>
              <a:t>描述以较小代价在细粒度上使用共享对象。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66FF33"/>
                </a:solidFill>
                <a:ea typeface="楷体_GB2312" pitchFamily="49" charset="-122"/>
              </a:rPr>
              <a:t>轻量</a:t>
            </a:r>
            <a:r>
              <a:rPr lang="en-US" altLang="zh-CN" sz="3200" b="1" dirty="0">
                <a:solidFill>
                  <a:srgbClr val="66FF33"/>
                </a:solidFill>
                <a:ea typeface="楷体_GB2312" pitchFamily="49" charset="-122"/>
              </a:rPr>
              <a:t>(</a:t>
            </a:r>
            <a:r>
              <a:rPr lang="zh-CN" altLang="en-US" sz="3200" b="1" dirty="0">
                <a:solidFill>
                  <a:srgbClr val="66FF33"/>
                </a:solidFill>
                <a:ea typeface="楷体_GB2312" pitchFamily="49" charset="-122"/>
              </a:rPr>
              <a:t>享元</a:t>
            </a:r>
            <a:r>
              <a:rPr lang="en-US" altLang="zh-CN" sz="3200" b="1" dirty="0">
                <a:solidFill>
                  <a:srgbClr val="66FF33"/>
                </a:solidFill>
                <a:ea typeface="楷体_GB2312" pitchFamily="49" charset="-122"/>
              </a:rPr>
              <a:t>)</a:t>
            </a:r>
            <a:r>
              <a:rPr lang="zh-CN" altLang="en-US" sz="3200" dirty="0">
                <a:ea typeface="楷体_GB2312" pitchFamily="49" charset="-122"/>
              </a:rPr>
              <a:t>：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3200" dirty="0">
                <a:ea typeface="楷体_GB2312" pitchFamily="49" charset="-122"/>
              </a:rPr>
              <a:t>共享对象，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3200" dirty="0">
                <a:ea typeface="楷体_GB2312" pitchFamily="49" charset="-122"/>
              </a:rPr>
              <a:t>可以同时用在多种上下文中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3200" dirty="0">
                <a:ea typeface="楷体_GB2312" pitchFamily="49" charset="-122"/>
              </a:rPr>
              <a:t>在每个上下文中是一个独立的对象</a:t>
            </a:r>
          </a:p>
          <a:p>
            <a:pPr marL="0" indent="0" algn="just">
              <a:lnSpc>
                <a:spcPct val="100000"/>
              </a:lnSpc>
            </a:pPr>
            <a:r>
              <a:rPr lang="zh-CN" altLang="en-US" sz="3200" dirty="0">
                <a:ea typeface="楷体_GB2312" pitchFamily="49" charset="-122"/>
              </a:rPr>
              <a:t>不能预知将在什么样的上下文中进行操作。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200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6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261442"/>
            <a:ext cx="10785056" cy="7320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42" y="1197546"/>
            <a:ext cx="10285002" cy="525742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关键：区分内蕴状态（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Internal State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）和外蕴状态（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External State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内在（内蕴）状态</a:t>
            </a:r>
            <a:r>
              <a:rPr lang="en-US" altLang="zh-CN" sz="2400" dirty="0">
                <a:latin typeface="Arial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可以共享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存储在轻量对象内部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ea typeface="楷体_GB2312" pitchFamily="49" charset="-122"/>
              </a:rPr>
              <a:t>包含与上下文无关的信息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不会随环境改变而改变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外在（外蕴）状态</a:t>
            </a:r>
            <a:r>
              <a:rPr lang="en-US" altLang="zh-CN" sz="2400" dirty="0">
                <a:latin typeface="Arial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不可以共享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ea typeface="楷体_GB2312" pitchFamily="49" charset="-122"/>
              </a:rPr>
              <a:t>依赖于上下文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随环境改变而改变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由客户端保存，并在轻量对象被创建之后，在需要使用的时候再传入到轻量对象内部。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b="1" dirty="0">
                <a:solidFill>
                  <a:srgbClr val="75F747"/>
                </a:solidFill>
                <a:latin typeface="楷体_GB2312" pitchFamily="49" charset="-122"/>
                <a:ea typeface="楷体_GB2312" pitchFamily="49" charset="-122"/>
              </a:rPr>
              <a:t>外蕴状态不可以影响轻量对象的内蕴状态。</a:t>
            </a:r>
          </a:p>
        </p:txBody>
      </p:sp>
    </p:spTree>
    <p:extLst>
      <p:ext uri="{BB962C8B-B14F-4D97-AF65-F5344CB8AC3E}">
        <p14:creationId xmlns:p14="http://schemas.microsoft.com/office/powerpoint/2010/main" val="289447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法律声明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0235" y="1429081"/>
            <a:ext cx="10970424" cy="4809652"/>
          </a:xfrm>
        </p:spPr>
        <p:txBody>
          <a:bodyPr/>
          <a:lstStyle/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</a:rPr>
              <a:t>【</a:t>
            </a:r>
            <a:r>
              <a:rPr lang="zh-CN" altLang="en-US" sz="3300" b="1" dirty="0" smtClean="0">
                <a:solidFill>
                  <a:srgbClr val="FF0000"/>
                </a:solidFill>
              </a:rPr>
              <a:t>声明</a:t>
            </a:r>
            <a:r>
              <a:rPr lang="en-US" altLang="zh-CN" sz="3300" b="1" dirty="0" smtClean="0">
                <a:solidFill>
                  <a:srgbClr val="FF0000"/>
                </a:solidFill>
              </a:rPr>
              <a:t>】</a:t>
            </a:r>
            <a:r>
              <a:rPr lang="zh-CN" altLang="en-US" sz="3300" b="1" dirty="0" smtClean="0"/>
              <a:t>本视频和幻灯片为炼数成金网络课程的教学资料，所有资料只能在课程内使用，不得在课程以外范围散播，违者将可能被追究法律和经济责任。</a:t>
            </a:r>
            <a:endParaRPr lang="en-US" altLang="zh-CN" sz="3300" b="1" dirty="0" smtClean="0"/>
          </a:p>
          <a:p>
            <a:pPr>
              <a:buNone/>
            </a:pPr>
            <a:r>
              <a:rPr lang="zh-CN" altLang="en-US" sz="3300" b="1" dirty="0" smtClean="0">
                <a:solidFill>
                  <a:srgbClr val="003399"/>
                </a:solidFill>
              </a:rPr>
              <a:t>课程详情访问炼数成金培训网站</a:t>
            </a:r>
            <a:endParaRPr lang="en-US" altLang="zh-CN" sz="3300" b="1" dirty="0" smtClean="0">
              <a:solidFill>
                <a:srgbClr val="003399"/>
              </a:solidFill>
            </a:endParaRPr>
          </a:p>
          <a:p>
            <a:pPr>
              <a:buNone/>
            </a:pPr>
            <a:r>
              <a:rPr lang="en-US" altLang="zh-CN" sz="3300" b="1" dirty="0" smtClean="0">
                <a:solidFill>
                  <a:srgbClr val="FF0000"/>
                </a:solidFill>
                <a:hlinkClick r:id="rId3"/>
              </a:rPr>
              <a:t>http://edu.dataguru.cn</a:t>
            </a:r>
            <a:endParaRPr lang="en-US" altLang="zh-CN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58969" y="342979"/>
            <a:ext cx="10785056" cy="53352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8764" y="1143265"/>
            <a:ext cx="10373995" cy="3810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400"/>
              <a:t>（</a:t>
            </a:r>
            <a:r>
              <a:rPr lang="en-US" altLang="zh-CN" sz="2400"/>
              <a:t>2</a:t>
            </a:r>
            <a:r>
              <a:rPr lang="zh-CN" altLang="en-US" sz="2400"/>
              <a:t>）结构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2637996" y="1657734"/>
            <a:ext cx="12204700" cy="3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endParaRPr lang="zh-CN" altLang="en-US"/>
          </a:p>
        </p:txBody>
      </p:sp>
      <p:pic>
        <p:nvPicPr>
          <p:cNvPr id="7946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4"/>
          <a:stretch>
            <a:fillRect/>
          </a:stretch>
        </p:blipFill>
        <p:spPr bwMode="auto">
          <a:xfrm>
            <a:off x="915353" y="1524353"/>
            <a:ext cx="10083541" cy="471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4630" name="AutoShape 6"/>
          <p:cNvSpPr>
            <a:spLocks noChangeArrowheads="1"/>
          </p:cNvSpPr>
          <p:nvPr/>
        </p:nvSpPr>
        <p:spPr bwMode="auto">
          <a:xfrm>
            <a:off x="8505150" y="1240367"/>
            <a:ext cx="3460118" cy="1371918"/>
          </a:xfrm>
          <a:prstGeom prst="wedgeRoundRectCallout">
            <a:avLst>
              <a:gd name="adj1" fmla="val -71261"/>
              <a:gd name="adj2" fmla="val -19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轻量</a:t>
            </a:r>
            <a:r>
              <a:rPr kumimoji="1" lang="en-US" altLang="zh-CN" sz="1900" b="1">
                <a:solidFill>
                  <a:schemeClr val="bg2"/>
                </a:solidFill>
              </a:rPr>
              <a:t>Flyweight</a:t>
            </a:r>
            <a:r>
              <a:rPr kumimoji="1" lang="en-US" altLang="zh-CN" sz="190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声明一个接口，轻量通过接口可以接收外在状态并采取相应的行动。</a:t>
            </a:r>
          </a:p>
        </p:txBody>
      </p:sp>
      <p:sp>
        <p:nvSpPr>
          <p:cNvPr id="794631" name="AutoShape 7"/>
          <p:cNvSpPr>
            <a:spLocks noChangeArrowheads="1"/>
          </p:cNvSpPr>
          <p:nvPr/>
        </p:nvSpPr>
        <p:spPr bwMode="auto">
          <a:xfrm>
            <a:off x="6000644" y="3201141"/>
            <a:ext cx="5898938" cy="914612"/>
          </a:xfrm>
          <a:prstGeom prst="wedgeRoundRectCallout">
            <a:avLst>
              <a:gd name="adj1" fmla="val -48565"/>
              <a:gd name="adj2" fmla="val 12691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具体的轻量</a:t>
            </a:r>
            <a:r>
              <a:rPr kumimoji="1" lang="en-US" altLang="zh-CN" sz="1900" b="1">
                <a:solidFill>
                  <a:schemeClr val="bg2"/>
                </a:solidFill>
              </a:rPr>
              <a:t>ConcreteFlyweight</a:t>
            </a:r>
            <a:r>
              <a:rPr kumimoji="1" lang="en-US" altLang="zh-CN" sz="1900">
                <a:solidFill>
                  <a:schemeClr val="bg2"/>
                </a:solidFill>
              </a:rPr>
              <a:t> (Character)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实现</a:t>
            </a:r>
            <a:r>
              <a:rPr kumimoji="1" lang="en-US" altLang="zh-CN" sz="1900" b="1">
                <a:solidFill>
                  <a:schemeClr val="bg2"/>
                </a:solidFill>
              </a:rPr>
              <a:t>Flyweight</a:t>
            </a:r>
            <a:r>
              <a:rPr kumimoji="1" lang="zh-CN" altLang="en-US" sz="1900">
                <a:solidFill>
                  <a:schemeClr val="bg2"/>
                </a:solidFill>
              </a:rPr>
              <a:t>的接口并在需要时加上内在状态的存储空间。</a:t>
            </a:r>
          </a:p>
        </p:txBody>
      </p:sp>
      <p:sp>
        <p:nvSpPr>
          <p:cNvPr id="794632" name="AutoShape 8"/>
          <p:cNvSpPr>
            <a:spLocks noChangeArrowheads="1"/>
          </p:cNvSpPr>
          <p:nvPr/>
        </p:nvSpPr>
        <p:spPr bwMode="auto">
          <a:xfrm>
            <a:off x="1680266" y="4582586"/>
            <a:ext cx="5862917" cy="1438608"/>
          </a:xfrm>
          <a:prstGeom prst="wedgeRoundRectCallout">
            <a:avLst>
              <a:gd name="adj1" fmla="val 58023"/>
              <a:gd name="adj2" fmla="val -115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未共享的具体的轻量</a:t>
            </a:r>
            <a:r>
              <a:rPr kumimoji="1" lang="en-US" altLang="zh-CN" sz="1900" b="1">
                <a:solidFill>
                  <a:schemeClr val="bg2"/>
                </a:solidFill>
              </a:rPr>
              <a:t>UnsharedConcreteFlyweight</a:t>
            </a:r>
            <a:r>
              <a:rPr kumimoji="1" lang="en-US" altLang="zh-CN" sz="1900">
                <a:solidFill>
                  <a:schemeClr val="bg2"/>
                </a:solidFill>
              </a:rPr>
              <a:t> (Row, Column)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并非所有子类都需共享，</a:t>
            </a:r>
            <a:r>
              <a:rPr kumimoji="1" lang="en-US" altLang="zh-CN" sz="1900" b="1">
                <a:solidFill>
                  <a:schemeClr val="bg2"/>
                </a:solidFill>
              </a:rPr>
              <a:t>Flyweight</a:t>
            </a:r>
            <a:r>
              <a:rPr kumimoji="1" lang="zh-CN" altLang="en-US" sz="1900">
                <a:solidFill>
                  <a:schemeClr val="bg2"/>
                </a:solidFill>
              </a:rPr>
              <a:t>接口可以使其共享。但不强制一定要共享。</a:t>
            </a:r>
          </a:p>
        </p:txBody>
      </p:sp>
      <p:sp>
        <p:nvSpPr>
          <p:cNvPr id="794633" name="AutoShape 9"/>
          <p:cNvSpPr>
            <a:spLocks noChangeArrowheads="1"/>
          </p:cNvSpPr>
          <p:nvPr/>
        </p:nvSpPr>
        <p:spPr bwMode="auto">
          <a:xfrm>
            <a:off x="1385547" y="1052320"/>
            <a:ext cx="4169939" cy="914612"/>
          </a:xfrm>
          <a:prstGeom prst="wedgeRoundRectCallout">
            <a:avLst>
              <a:gd name="adj1" fmla="val -25204"/>
              <a:gd name="adj2" fmla="val 7916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轻量工厂</a:t>
            </a:r>
            <a:r>
              <a:rPr kumimoji="1" lang="en-US" altLang="zh-CN" sz="1900" b="1">
                <a:solidFill>
                  <a:schemeClr val="bg2"/>
                </a:solidFill>
              </a:rPr>
              <a:t>FlyweightFactory</a:t>
            </a:r>
            <a:r>
              <a:rPr kumimoji="1" lang="en-US" altLang="zh-CN" sz="190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产生并管理轻量对象。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保证轻量被正确共享。</a:t>
            </a:r>
          </a:p>
        </p:txBody>
      </p:sp>
      <p:sp>
        <p:nvSpPr>
          <p:cNvPr id="794634" name="AutoShape 10"/>
          <p:cNvSpPr>
            <a:spLocks noChangeArrowheads="1"/>
          </p:cNvSpPr>
          <p:nvPr/>
        </p:nvSpPr>
        <p:spPr bwMode="auto">
          <a:xfrm>
            <a:off x="1777735" y="2820053"/>
            <a:ext cx="4121204" cy="1114683"/>
          </a:xfrm>
          <a:prstGeom prst="wedgeRoundRectCallout">
            <a:avLst>
              <a:gd name="adj1" fmla="val -47120"/>
              <a:gd name="adj2" fmla="val 23190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客户</a:t>
            </a:r>
            <a:r>
              <a:rPr kumimoji="1" lang="en-US" altLang="zh-CN" sz="1900" b="1">
                <a:solidFill>
                  <a:schemeClr val="bg2"/>
                </a:solidFill>
              </a:rPr>
              <a:t>Client</a:t>
            </a:r>
            <a:r>
              <a:rPr kumimoji="1" lang="en-US" altLang="zh-CN" sz="190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en-US" altLang="zh-CN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  <a:latin typeface="Courier New"/>
              </a:rPr>
              <a:t>——</a:t>
            </a:r>
            <a:r>
              <a:rPr kumimoji="1" lang="zh-CN" altLang="en-US" sz="1900">
                <a:solidFill>
                  <a:schemeClr val="bg2"/>
                </a:solidFill>
              </a:rPr>
              <a:t>维持轻量的引用。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kumimoji="1" lang="zh-CN" altLang="en-US" sz="1900">
                <a:solidFill>
                  <a:schemeClr val="bg2"/>
                </a:solidFill>
              </a:rPr>
              <a:t>      </a:t>
            </a:r>
            <a:r>
              <a:rPr kumimoji="1" lang="en-US" altLang="zh-CN" sz="1900">
                <a:solidFill>
                  <a:schemeClr val="bg2"/>
                </a:solidFill>
              </a:rPr>
              <a:t>—</a:t>
            </a:r>
            <a:r>
              <a:rPr kumimoji="1" lang="zh-CN" altLang="en-US" sz="1900">
                <a:solidFill>
                  <a:schemeClr val="bg2"/>
                </a:solidFill>
              </a:rPr>
              <a:t>计算或存储轻量的外在状态。</a:t>
            </a:r>
          </a:p>
        </p:txBody>
      </p:sp>
    </p:spTree>
    <p:extLst>
      <p:ext uri="{BB962C8B-B14F-4D97-AF65-F5344CB8AC3E}">
        <p14:creationId xmlns:p14="http://schemas.microsoft.com/office/powerpoint/2010/main" val="42839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94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94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94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94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94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30" grpId="0" animBg="1" autoUpdateAnimBg="0"/>
      <p:bldP spid="794631" grpId="0" animBg="1" autoUpdateAnimBg="0"/>
      <p:bldP spid="794632" grpId="0" animBg="1" autoUpdateAnimBg="0"/>
      <p:bldP spid="794633" grpId="0" animBg="1" autoUpdateAnimBg="0"/>
      <p:bldP spid="79463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405458"/>
            <a:ext cx="10785056" cy="4573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250" y="1067047"/>
            <a:ext cx="10958804" cy="5603585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）参与者职责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轻量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Flyweight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是所有的具体轻量类的超类，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规定这些类需要实现的公共接口。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通过接口接收外在状态并发生相应的行为。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具体的轻量</a:t>
            </a:r>
            <a:r>
              <a:rPr lang="en-US" altLang="zh-CN" sz="2400" b="1" dirty="0" err="1">
                <a:latin typeface="楷体_GB2312" pitchFamily="49" charset="-122"/>
                <a:ea typeface="楷体_GB2312" pitchFamily="49" charset="-122"/>
              </a:rPr>
              <a:t>ConcreteFlyweight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(Character)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实现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Flyweight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的接口，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在需要时负责为内蕴状态提供存储空间。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内蕴状态与对象所处的环境无关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可以在系统内共享。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未共享的具体的轻量</a:t>
            </a:r>
            <a:r>
              <a:rPr lang="en-US" altLang="zh-CN" sz="2400" b="1" dirty="0" err="1">
                <a:latin typeface="楷体_GB2312" pitchFamily="49" charset="-122"/>
                <a:ea typeface="楷体_GB2312" pitchFamily="49" charset="-122"/>
              </a:rPr>
              <a:t>UnsharedConcreteFlyweight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(Row, Column)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并非所有子类都需共享，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Flyweight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接口可以使其共享。但不强制一定要共享。</a:t>
            </a:r>
          </a:p>
        </p:txBody>
      </p:sp>
    </p:spTree>
    <p:extLst>
      <p:ext uri="{BB962C8B-B14F-4D97-AF65-F5344CB8AC3E}">
        <p14:creationId xmlns:p14="http://schemas.microsoft.com/office/powerpoint/2010/main" val="30921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42" y="1341562"/>
            <a:ext cx="10373995" cy="44730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轻量工厂</a:t>
            </a:r>
            <a:r>
              <a:rPr lang="en-US" altLang="zh-CN" sz="2800" b="1" dirty="0" err="1">
                <a:latin typeface="楷体_GB2312" pitchFamily="49" charset="-122"/>
                <a:ea typeface="楷体_GB2312" pitchFamily="49" charset="-122"/>
              </a:rPr>
              <a:t>FlyweightFactory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8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产生并管理轻量对象。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8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保证轻量被正确共享。 当一个客户端对象调用一个享元对象的时候，轻量工厂角色检查系统中是否己经有符合要求的轻量对象。如果己经有了就提供这个已有的轻量对象；如果没有，就创建合适的轻量对象。</a:t>
            </a:r>
          </a:p>
          <a:p>
            <a:pPr algn="just"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客户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Client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8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维持轻量的引用。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800" dirty="0">
                <a:latin typeface="Arial"/>
                <a:ea typeface="楷体_GB2312" pitchFamily="49" charset="-122"/>
              </a:rPr>
              <a:t>—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计算或存储轻量的外在状态。</a:t>
            </a:r>
            <a:r>
              <a:rPr lang="zh-CN" altLang="en-US" sz="32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96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333450"/>
            <a:ext cx="10785056" cy="58751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068" y="1125799"/>
            <a:ext cx="10660042" cy="504029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咖啡屋系统：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为每一杯咖啡都创建一个对象。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(2)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把咖啡按照种类（即</a:t>
            </a:r>
            <a:r>
              <a:rPr lang="zh-CN" altLang="en-US" sz="2400" dirty="0">
                <a:latin typeface="宋体"/>
                <a:ea typeface="楷体_GB2312" pitchFamily="49" charset="-122"/>
              </a:rPr>
              <a:t>“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风味</a:t>
            </a:r>
            <a:r>
              <a:rPr lang="zh-CN" altLang="en-US" sz="2400" dirty="0">
                <a:latin typeface="宋体"/>
                <a:ea typeface="楷体_GB2312" pitchFamily="49" charset="-122"/>
              </a:rPr>
              <a:t>”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）划分，每一种风味的咖啡（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capucino,expresso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只创建一个对象，并实行共享。每一种风味的咖啡不论卖出多少杯，都是全同、不可分辨的。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48F50B"/>
                </a:solidFill>
                <a:latin typeface="楷体_GB2312" pitchFamily="49" charset="-122"/>
                <a:ea typeface="楷体_GB2312" pitchFamily="49" charset="-122"/>
              </a:rPr>
              <a:t>所谓共享，就是咖啡风味的共享，制造方法的共享等。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>
              <a:solidFill>
                <a:srgbClr val="48F50B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风味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咖啡内蕴状态；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桌位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咖啡外蕴状态。</a:t>
            </a:r>
          </a:p>
          <a:p>
            <a:pPr marL="0" indent="0">
              <a:lnSpc>
                <a:spcPct val="100000"/>
              </a:lnSpc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咖啡屋轻量模式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不为每一份单独调制。一次性地调制出某一种风味的咖啡。</a:t>
            </a:r>
          </a:p>
        </p:txBody>
      </p:sp>
    </p:spTree>
    <p:extLst>
      <p:ext uri="{BB962C8B-B14F-4D97-AF65-F5344CB8AC3E}">
        <p14:creationId xmlns:p14="http://schemas.microsoft.com/office/powerpoint/2010/main" val="17441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198996"/>
            <a:ext cx="10785056" cy="8653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pic>
        <p:nvPicPr>
          <p:cNvPr id="798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33" y="1413202"/>
            <a:ext cx="10092184" cy="505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24" name="AutoShape 4"/>
          <p:cNvSpPr>
            <a:spLocks noChangeArrowheads="1"/>
          </p:cNvSpPr>
          <p:nvPr/>
        </p:nvSpPr>
        <p:spPr bwMode="auto">
          <a:xfrm>
            <a:off x="3027868" y="188957"/>
            <a:ext cx="8168249" cy="1152792"/>
          </a:xfrm>
          <a:prstGeom prst="wedgeRoundRectCallout">
            <a:avLst>
              <a:gd name="adj1" fmla="val 19236"/>
              <a:gd name="adj2" fmla="val 83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环境角色：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由 </a:t>
            </a:r>
            <a:r>
              <a:rPr lang="en-US" altLang="zh-CN">
                <a:solidFill>
                  <a:schemeClr val="bg2"/>
                </a:solidFill>
              </a:rPr>
              <a:t>Table </a:t>
            </a:r>
            <a:r>
              <a:rPr lang="zh-CN" altLang="en-US">
                <a:solidFill>
                  <a:schemeClr val="bg2"/>
                </a:solidFill>
              </a:rPr>
              <a:t>类扮演，所有的轻量角色所涉及的外蕴状态。在本项目中，代表咖本屋中给客人坐的桌子。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“</a:t>
            </a:r>
            <a:r>
              <a:rPr lang="zh-CN" altLang="en-US">
                <a:solidFill>
                  <a:schemeClr val="bg2"/>
                </a:solidFill>
              </a:rPr>
              <a:t>桌子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作为轻量对象的外蕴状态，由客户端保存，并在轻量对象被创建出来后赋值给轻量对象。</a:t>
            </a:r>
          </a:p>
        </p:txBody>
      </p:sp>
      <p:sp>
        <p:nvSpPr>
          <p:cNvPr id="798725" name="AutoShape 5"/>
          <p:cNvSpPr>
            <a:spLocks noChangeArrowheads="1"/>
          </p:cNvSpPr>
          <p:nvPr/>
        </p:nvSpPr>
        <p:spPr bwMode="auto">
          <a:xfrm>
            <a:off x="432250" y="1125798"/>
            <a:ext cx="5860799" cy="2953434"/>
          </a:xfrm>
          <a:prstGeom prst="wedgeRoundRectCallout">
            <a:avLst>
              <a:gd name="adj1" fmla="val 70171"/>
              <a:gd name="adj2" fmla="val 10494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Blip>
                <a:blip r:embed="rId3"/>
              </a:buBlip>
            </a:pPr>
            <a:r>
              <a:rPr lang="zh-CN" altLang="en-US">
                <a:solidFill>
                  <a:schemeClr val="bg2"/>
                </a:solidFill>
              </a:rPr>
              <a:t>具体轻量（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）角色：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由 </a:t>
            </a:r>
            <a:r>
              <a:rPr lang="en-US" altLang="zh-CN">
                <a:solidFill>
                  <a:schemeClr val="bg2"/>
                </a:solidFill>
              </a:rPr>
              <a:t>Flavor</a:t>
            </a:r>
            <a:r>
              <a:rPr lang="zh-CN" altLang="en-US">
                <a:solidFill>
                  <a:schemeClr val="bg2"/>
                </a:solidFill>
              </a:rPr>
              <a:t>类扮演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它的实例是可以共享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每个不同的</a:t>
            </a:r>
            <a:r>
              <a:rPr lang="en-US" altLang="zh-CN">
                <a:solidFill>
                  <a:schemeClr val="bg2"/>
                </a:solidFill>
              </a:rPr>
              <a:t>Flavor</a:t>
            </a:r>
            <a:r>
              <a:rPr lang="zh-CN" altLang="en-US">
                <a:solidFill>
                  <a:schemeClr val="bg2"/>
                </a:solidFill>
              </a:rPr>
              <a:t>都对应一个独立而且唯一的轻量对象一 个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“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对象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zh-CN" altLang="en-US">
                <a:solidFill>
                  <a:schemeClr val="bg2"/>
                </a:solidFill>
              </a:rPr>
              <a:t>在创建出来之后，其内部状态就不再改变。即每一杯咖啡都以咖啡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’‘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作为内蕴伏态，这个内蕴状态在轻量对象被创建出来之后就不会改变。</a:t>
            </a:r>
          </a:p>
        </p:txBody>
      </p:sp>
      <p:sp>
        <p:nvSpPr>
          <p:cNvPr id="798726" name="AutoShape 6"/>
          <p:cNvSpPr>
            <a:spLocks noChangeArrowheads="1"/>
          </p:cNvSpPr>
          <p:nvPr/>
        </p:nvSpPr>
        <p:spPr bwMode="auto">
          <a:xfrm>
            <a:off x="815766" y="5301891"/>
            <a:ext cx="5862917" cy="1008295"/>
          </a:xfrm>
          <a:prstGeom prst="wedgeRoundRectCallout">
            <a:avLst>
              <a:gd name="adj1" fmla="val 63625"/>
              <a:gd name="adj2" fmla="val -127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lang="zh-CN" altLang="en-US">
                <a:solidFill>
                  <a:schemeClr val="bg2"/>
                </a:solidFill>
              </a:rPr>
              <a:t>抽象轻量角色，此角色由 </a:t>
            </a:r>
            <a:r>
              <a:rPr lang="en-US" altLang="zh-CN">
                <a:solidFill>
                  <a:schemeClr val="bg2"/>
                </a:solidFill>
              </a:rPr>
              <a:t>order </a:t>
            </a:r>
            <a:r>
              <a:rPr lang="zh-CN" altLang="en-US">
                <a:solidFill>
                  <a:schemeClr val="bg2"/>
                </a:solidFill>
              </a:rPr>
              <a:t>类扮演，它是所有的具体轻量类的超类，为这些类规定出需要实现的公共接口。</a:t>
            </a:r>
            <a:endParaRPr lang="zh-CN" altLang="en-US"/>
          </a:p>
        </p:txBody>
      </p:sp>
      <p:sp>
        <p:nvSpPr>
          <p:cNvPr id="798727" name="AutoShape 7"/>
          <p:cNvSpPr>
            <a:spLocks noChangeArrowheads="1"/>
          </p:cNvSpPr>
          <p:nvPr/>
        </p:nvSpPr>
        <p:spPr bwMode="auto">
          <a:xfrm>
            <a:off x="3699550" y="404907"/>
            <a:ext cx="6246433" cy="2377037"/>
          </a:xfrm>
          <a:prstGeom prst="wedgeRoundRectCallout">
            <a:avLst>
              <a:gd name="adj1" fmla="val -45625"/>
              <a:gd name="adj2" fmla="val 10851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lang="zh-CN" altLang="en-US">
                <a:solidFill>
                  <a:schemeClr val="bg2"/>
                </a:solidFill>
              </a:rPr>
              <a:t>轻量工厂角色</a:t>
            </a:r>
            <a:r>
              <a:rPr lang="en-US" altLang="zh-CN">
                <a:solidFill>
                  <a:schemeClr val="bg2"/>
                </a:solidFill>
              </a:rPr>
              <a:t>Flavor Factory</a:t>
            </a:r>
            <a:r>
              <a:rPr lang="zh-CN" altLang="en-US">
                <a:solidFill>
                  <a:schemeClr val="bg2"/>
                </a:solidFill>
              </a:rPr>
              <a:t>类；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chemeClr val="bg2"/>
                </a:solidFill>
              </a:rPr>
              <a:t>本角色代表调制咖啡的工作人员。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chemeClr val="bg2"/>
                </a:solidFill>
              </a:rPr>
              <a:t>负责创建所有的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“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对象，</a:t>
            </a:r>
          </a:p>
          <a:p>
            <a:pPr>
              <a:buFontTx/>
              <a:buChar char="•"/>
            </a:pPr>
            <a:r>
              <a:rPr lang="zh-CN" altLang="en-US">
                <a:solidFill>
                  <a:schemeClr val="bg2"/>
                </a:solidFill>
              </a:rPr>
              <a:t>在客户端提出请求后，检查是否已经有一个对应的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对象存在，如果已有，就直按返回这个已有的对象：反之就创建新的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“</a:t>
            </a:r>
            <a:r>
              <a:rPr lang="zh-CN" altLang="en-US">
                <a:solidFill>
                  <a:schemeClr val="bg2"/>
                </a:solidFill>
              </a:rPr>
              <a:t>风味</a:t>
            </a:r>
            <a:r>
              <a:rPr lang="zh-CN" altLang="en-US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>
                <a:solidFill>
                  <a:schemeClr val="bg2"/>
                </a:solidFill>
              </a:rPr>
              <a:t>对象，并提供给客户端。</a:t>
            </a:r>
          </a:p>
        </p:txBody>
      </p:sp>
      <p:sp>
        <p:nvSpPr>
          <p:cNvPr id="798728" name="AutoShape 8"/>
          <p:cNvSpPr>
            <a:spLocks noChangeArrowheads="1"/>
          </p:cNvSpPr>
          <p:nvPr/>
        </p:nvSpPr>
        <p:spPr bwMode="auto">
          <a:xfrm>
            <a:off x="4949684" y="476361"/>
            <a:ext cx="6534600" cy="1152792"/>
          </a:xfrm>
          <a:prstGeom prst="wedgeRoundRectCallout">
            <a:avLst>
              <a:gd name="adj1" fmla="val -80384"/>
              <a:gd name="adj2" fmla="val 78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lang="zh-CN" altLang="en-US" sz="1900">
                <a:solidFill>
                  <a:schemeClr val="bg2"/>
                </a:solidFill>
              </a:rPr>
              <a:t>客户端（ </a:t>
            </a:r>
            <a:r>
              <a:rPr lang="en-US" altLang="zh-CN" sz="1900">
                <a:solidFill>
                  <a:schemeClr val="bg2"/>
                </a:solidFill>
              </a:rPr>
              <a:t>Client</a:t>
            </a:r>
            <a:r>
              <a:rPr lang="zh-CN" altLang="en-US" sz="1900">
                <a:solidFill>
                  <a:schemeClr val="bg2"/>
                </a:solidFill>
              </a:rPr>
              <a:t>）角色：</a:t>
            </a:r>
          </a:p>
          <a:p>
            <a:r>
              <a:rPr lang="zh-CN" altLang="en-US" sz="1900">
                <a:solidFill>
                  <a:schemeClr val="bg2"/>
                </a:solidFill>
              </a:rPr>
              <a:t>向</a:t>
            </a:r>
            <a:r>
              <a:rPr lang="zh-CN" altLang="en-US" sz="1900">
                <a:solidFill>
                  <a:schemeClr val="bg2"/>
                </a:solidFill>
                <a:latin typeface="Arial"/>
              </a:rPr>
              <a:t>“</a:t>
            </a:r>
            <a:r>
              <a:rPr lang="zh-CN" altLang="en-US" sz="1900">
                <a:solidFill>
                  <a:schemeClr val="bg2"/>
                </a:solidFill>
              </a:rPr>
              <a:t>风味</a:t>
            </a:r>
            <a:r>
              <a:rPr lang="zh-CN" altLang="en-US" sz="1900">
                <a:solidFill>
                  <a:schemeClr val="bg2"/>
                </a:solidFill>
                <a:latin typeface="Arial"/>
              </a:rPr>
              <a:t>”</a:t>
            </a:r>
            <a:r>
              <a:rPr lang="zh-CN" altLang="en-US" sz="1900">
                <a:solidFill>
                  <a:schemeClr val="bg2"/>
                </a:solidFill>
              </a:rPr>
              <a:t>工厂请求提供一个相应的对象。</a:t>
            </a:r>
          </a:p>
          <a:p>
            <a:r>
              <a:rPr lang="zh-CN" altLang="en-US" sz="1900">
                <a:solidFill>
                  <a:schemeClr val="bg2"/>
                </a:solidFill>
              </a:rPr>
              <a:t>代表咖啡屋的招待侍者，向调制咖啡人员请求咖啡。</a:t>
            </a:r>
          </a:p>
        </p:txBody>
      </p:sp>
    </p:spTree>
    <p:extLst>
      <p:ext uri="{BB962C8B-B14F-4D97-AF65-F5344CB8AC3E}">
        <p14:creationId xmlns:p14="http://schemas.microsoft.com/office/powerpoint/2010/main" val="41205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24" grpId="0" animBg="1"/>
      <p:bldP spid="798724" grpId="1" animBg="1"/>
      <p:bldP spid="798725" grpId="0" animBg="1"/>
      <p:bldP spid="798725" grpId="1" animBg="1"/>
      <p:bldP spid="798726" grpId="0" animBg="1"/>
      <p:bldP spid="798726" grpId="1" animBg="1"/>
      <p:bldP spid="798727" grpId="0" animBg="1"/>
      <p:bldP spid="798727" grpId="1" animBg="1"/>
      <p:bldP spid="798728" grpId="0" animBg="1"/>
      <p:bldP spid="79872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405458"/>
            <a:ext cx="10785056" cy="3810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42" y="1197546"/>
            <a:ext cx="10373995" cy="4525423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）协作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轻量需要的状态要分为内在的或外在的。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客户不能直接实例化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ConcreteFlyweight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由轻量工厂产生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) 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）使用条件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在下面条件都满足时才能使用：。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应用中使用了大量对象。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由于对象的数量大，存储代价也很大。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大多数对象状态都可以变为外在的。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在除去外在状态后很多对象组可以用相对少的共享对象代替。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应用不依赖于对象标识。</a:t>
            </a:r>
          </a:p>
        </p:txBody>
      </p:sp>
    </p:spTree>
    <p:extLst>
      <p:ext uri="{BB962C8B-B14F-4D97-AF65-F5344CB8AC3E}">
        <p14:creationId xmlns:p14="http://schemas.microsoft.com/office/powerpoint/2010/main" val="412917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 </a:t>
            </a:r>
            <a:r>
              <a:rPr lang="zh-CN" altLang="en-US" dirty="0"/>
              <a:t>轻量模式（</a:t>
            </a:r>
            <a:r>
              <a:rPr lang="en-US" altLang="zh-CN" dirty="0"/>
              <a:t>Flyweight</a:t>
            </a:r>
            <a:r>
              <a:rPr lang="zh-CN" altLang="en-US" dirty="0"/>
              <a:t>）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58" y="1341562"/>
            <a:ext cx="10373995" cy="4896984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后果：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优点：大幅度地降低内存中对象的数量。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节省的存储空间是以下几个因素的函数：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dirty="0">
                <a:latin typeface="Courier New"/>
                <a:ea typeface="楷体_GB2312" pitchFamily="49" charset="-122"/>
              </a:rPr>
              <a:t>·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共享减少的实例的总数。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dirty="0">
                <a:latin typeface="Courier New"/>
                <a:ea typeface="楷体_GB2312" pitchFamily="49" charset="-122"/>
              </a:rPr>
              <a:t>·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每个对象的内在状态的数目。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400" dirty="0">
                <a:latin typeface="Courier New"/>
                <a:ea typeface="楷体_GB2312" pitchFamily="49" charset="-122"/>
              </a:rPr>
              <a:t>·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外在状态是否计算或存储。</a:t>
            </a:r>
          </a:p>
          <a:p>
            <a:pPr algn="just"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代价：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使得系统更加复杂。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为了使对象可以共享，需要将状态外部化，这使得程序的逻辑复杂化。读取查找及计算外部状态便得运行时间变长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增加运行开销。</a:t>
            </a:r>
          </a:p>
        </p:txBody>
      </p:sp>
    </p:spTree>
    <p:extLst>
      <p:ext uri="{BB962C8B-B14F-4D97-AF65-F5344CB8AC3E}">
        <p14:creationId xmlns:p14="http://schemas.microsoft.com/office/powerpoint/2010/main" val="19807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34" y="1269554"/>
            <a:ext cx="10954566" cy="482553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对象的结构模式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给某一个对象提供一个代理对象，并由代理对象控制对原对象的访问</a:t>
            </a:r>
            <a:r>
              <a:rPr lang="zh-CN" altLang="en-US" sz="290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900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9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代理：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就是一个人或者一个机构代表另一个人或者另一个机构采取行动</a:t>
            </a:r>
            <a:r>
              <a:rPr lang="zh-CN" altLang="en-US" sz="290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900" dirty="0">
              <a:latin typeface="楷体_GB2312" pitchFamily="49" charset="-122"/>
              <a:ea typeface="楷体_GB2312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9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适用情况</a:t>
            </a:r>
            <a:r>
              <a:rPr lang="en-US" altLang="zh-CN" sz="29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一个客户不想或者不能够直接引用一个目标对象</a:t>
            </a:r>
            <a:r>
              <a:rPr lang="zh-CN" altLang="en-US" sz="2900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900" dirty="0">
              <a:solidFill>
                <a:srgbClr val="48F50B"/>
              </a:solidFill>
              <a:latin typeface="宋体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900" b="1" dirty="0">
                <a:solidFill>
                  <a:schemeClr val="accent2"/>
                </a:solidFill>
                <a:latin typeface="楷体_GB2312" pitchFamily="49" charset="-122"/>
                <a:ea typeface="楷体_GB2312" pitchFamily="49" charset="-122"/>
              </a:rPr>
              <a:t>控制对原对象访问：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指只有确实需要使用该对象时才真正去创建和实例化这个对象，付出它所需要的开销。 </a:t>
            </a:r>
          </a:p>
        </p:txBody>
      </p:sp>
    </p:spTree>
    <p:extLst>
      <p:ext uri="{BB962C8B-B14F-4D97-AF65-F5344CB8AC3E}">
        <p14:creationId xmlns:p14="http://schemas.microsoft.com/office/powerpoint/2010/main" val="190330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261442"/>
            <a:ext cx="10785056" cy="7320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pic>
        <p:nvPicPr>
          <p:cNvPr id="812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4" y="1269554"/>
            <a:ext cx="9084343" cy="429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6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pic>
        <p:nvPicPr>
          <p:cNvPr id="808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17" y="1845618"/>
            <a:ext cx="10956685" cy="396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742" y="405458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</a:t>
            </a:r>
            <a:r>
              <a:rPr lang="zh-CN" altLang="en-US"/>
              <a:t>模式</a:t>
            </a:r>
            <a:r>
              <a:rPr lang="zh-CN" altLang="en-US" smtClean="0"/>
              <a:t>（下）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 smtClean="0"/>
              <a:t>外观模式</a:t>
            </a:r>
            <a:endParaRPr lang="en-US" altLang="zh-CN" sz="2400" dirty="0" smtClean="0"/>
          </a:p>
          <a:p>
            <a:r>
              <a:rPr lang="zh-CN" altLang="en-US" sz="2400" dirty="0" smtClean="0"/>
              <a:t>享元模式</a:t>
            </a:r>
            <a:endParaRPr lang="en-US" altLang="zh-CN" sz="2400" dirty="0" smtClean="0"/>
          </a:p>
          <a:p>
            <a:r>
              <a:rPr lang="zh-CN" altLang="en-US" sz="2400" dirty="0" smtClean="0"/>
              <a:t>代理模式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76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261442"/>
            <a:ext cx="10785056" cy="7320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235" y="1413202"/>
            <a:ext cx="10668517" cy="4752488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代理的种类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按使用目的：</a:t>
            </a:r>
          </a:p>
          <a:p>
            <a:pPr>
              <a:lnSpc>
                <a:spcPct val="100000"/>
              </a:lnSpc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远程（ 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Remote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）代理又叫做大使（ 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Ambassador 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） ：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为一个位于不同的地址空间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本机或另一台机器中</a:t>
            </a: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的对象提供一个代理对象。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将一个请求及其参数编码，并传送给该不同的地址空间中的真正主体。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优点：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隐藏网络细节，代理对象承担了大部分网络通信工作。客户端可以不必考虑网络的存在。认为被代理的对象是本地对象。</a:t>
            </a:r>
          </a:p>
        </p:txBody>
      </p:sp>
    </p:spTree>
    <p:extLst>
      <p:ext uri="{BB962C8B-B14F-4D97-AF65-F5344CB8AC3E}">
        <p14:creationId xmlns:p14="http://schemas.microsoft.com/office/powerpoint/2010/main" val="5186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代理模式（</a:t>
            </a:r>
            <a:r>
              <a:rPr lang="en-US" altLang="zh-CN"/>
              <a:t>Proxy</a:t>
            </a:r>
            <a:r>
              <a:rPr lang="zh-CN" altLang="en-US"/>
              <a:t>）</a:t>
            </a:r>
          </a:p>
        </p:txBody>
      </p:sp>
      <p:pic>
        <p:nvPicPr>
          <p:cNvPr id="984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74" y="1773610"/>
            <a:ext cx="10187534" cy="386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900">
                <a:latin typeface="楷体_GB2312" pitchFamily="49" charset="-122"/>
                <a:ea typeface="楷体_GB2312" pitchFamily="49" charset="-122"/>
              </a:rPr>
              <a:t>Copy-on-write </a:t>
            </a: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代理：即写即复制 </a:t>
            </a:r>
            <a:r>
              <a:rPr lang="zh-CN" altLang="en-US" sz="2900">
                <a:latin typeface="Arial"/>
                <a:ea typeface="楷体_GB2312" pitchFamily="49" charset="-122"/>
              </a:rPr>
              <a:t>“</a:t>
            </a: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快照</a:t>
            </a:r>
            <a:r>
              <a:rPr lang="zh-CN" altLang="en-US" sz="2900">
                <a:latin typeface="Arial"/>
                <a:ea typeface="楷体_GB2312" pitchFamily="49" charset="-122"/>
              </a:rPr>
              <a:t>”</a:t>
            </a: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290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虚拟代理的一种，把复制（克隆）拖延到只有在客户端需要时，才真正执行。</a:t>
            </a:r>
          </a:p>
          <a:p>
            <a:pPr>
              <a:lnSpc>
                <a:spcPct val="100000"/>
              </a:lnSpc>
            </a:pPr>
            <a:endParaRPr lang="zh-CN" altLang="en-US" sz="2900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保护代理：允许在访问对象时附加管理任务。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给用户提供不同级别的权限。控制对对象的访问。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在检查用户是否有执行请求所需要的访问许可权限。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zh-CN" altLang="en-US" sz="2900">
                <a:latin typeface="楷体_GB2312" pitchFamily="49" charset="-122"/>
                <a:ea typeface="楷体_GB2312" pitchFamily="49" charset="-122"/>
              </a:rPr>
              <a:t>核实后决定将调用传递给被代理的对象。</a:t>
            </a:r>
          </a:p>
        </p:txBody>
      </p:sp>
    </p:spTree>
    <p:extLst>
      <p:ext uri="{BB962C8B-B14F-4D97-AF65-F5344CB8AC3E}">
        <p14:creationId xmlns:p14="http://schemas.microsoft.com/office/powerpoint/2010/main" val="13838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189434"/>
            <a:ext cx="10785056" cy="80346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代理模式（</a:t>
            </a:r>
            <a:r>
              <a:rPr lang="en-US" altLang="zh-CN"/>
              <a:t>Proxy</a:t>
            </a:r>
            <a:r>
              <a:rPr lang="zh-CN" altLang="en-US"/>
              <a:t>）</a:t>
            </a:r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750" y="1387607"/>
            <a:ext cx="10571049" cy="4609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900" dirty="0" smtClean="0">
                <a:latin typeface="楷体_GB2312" pitchFamily="49" charset="-122"/>
                <a:ea typeface="楷体_GB2312" pitchFamily="49" charset="-122"/>
              </a:rPr>
              <a:t>Cache 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代理：为某一个目标操作的结果提供临时的存储空间，以使多个客户端可以共享这些结果。</a:t>
            </a:r>
          </a:p>
          <a:p>
            <a:pPr>
              <a:lnSpc>
                <a:spcPct val="100000"/>
              </a:lnSpc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防火墙（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Firewall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）代理：保护目标，不让恶意用户接近。</a:t>
            </a:r>
          </a:p>
          <a:p>
            <a:pPr>
              <a:lnSpc>
                <a:spcPct val="100000"/>
              </a:lnSpc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同步化（ 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Synchronization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）代理：使几个用户能够同时使用一个对象而没有冲突。</a:t>
            </a:r>
          </a:p>
          <a:p>
            <a:pPr>
              <a:lnSpc>
                <a:spcPct val="100000"/>
              </a:lnSpc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智能引用</a:t>
            </a:r>
            <a:r>
              <a:rPr lang="en-US" altLang="zh-CN" sz="2900" dirty="0">
                <a:latin typeface="楷体_GB2312" pitchFamily="49" charset="-122"/>
                <a:ea typeface="楷体_GB2312" pitchFamily="49" charset="-122"/>
              </a:rPr>
              <a:t>(Smart Reference ) </a:t>
            </a: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代理：当一个对象被引用时，提供一些额外的操作，比如将对此对象调用的次数记录下来等。</a:t>
            </a:r>
          </a:p>
        </p:txBody>
      </p:sp>
    </p:spTree>
    <p:extLst>
      <p:ext uri="{BB962C8B-B14F-4D97-AF65-F5344CB8AC3E}">
        <p14:creationId xmlns:p14="http://schemas.microsoft.com/office/powerpoint/2010/main" val="39622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630" y="315827"/>
            <a:ext cx="10785056" cy="6589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代理模式（</a:t>
            </a:r>
            <a:r>
              <a:rPr lang="en-US" altLang="zh-CN"/>
              <a:t>Proxy</a:t>
            </a:r>
            <a:r>
              <a:rPr lang="zh-CN" altLang="en-US"/>
              <a:t>）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115" y="1268707"/>
            <a:ext cx="10373995" cy="48287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3300" dirty="0" smtClean="0">
                <a:latin typeface="楷体_GB2312" pitchFamily="49" charset="-122"/>
                <a:ea typeface="楷体_GB2312" pitchFamily="49" charset="-122"/>
              </a:rPr>
              <a:t>虚拟</a:t>
            </a:r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300" dirty="0">
                <a:latin typeface="楷体_GB2312" pitchFamily="49" charset="-122"/>
                <a:ea typeface="楷体_GB2312" pitchFamily="49" charset="-122"/>
              </a:rPr>
              <a:t>Virtual </a:t>
            </a:r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）代理：根据需要创建一个资源消耗较大的对象。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此对象只在需要时才会被真正创建。延迟对它的访问。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3300" dirty="0">
                <a:ea typeface="楷体_GB2312" pitchFamily="49" charset="-122"/>
              </a:rPr>
              <a:t>[</a:t>
            </a:r>
            <a:r>
              <a:rPr lang="zh-CN" altLang="en-US" sz="3300" dirty="0">
                <a:ea typeface="楷体_GB2312" pitchFamily="49" charset="-122"/>
              </a:rPr>
              <a:t>例</a:t>
            </a:r>
            <a:r>
              <a:rPr lang="en-US" altLang="zh-CN" sz="3300" dirty="0">
                <a:ea typeface="楷体_GB2312" pitchFamily="49" charset="-122"/>
              </a:rPr>
              <a:t>]</a:t>
            </a:r>
            <a:r>
              <a:rPr lang="zh-CN" altLang="en-US" sz="3300" dirty="0">
                <a:ea typeface="楷体_GB2312" pitchFamily="49" charset="-122"/>
              </a:rPr>
              <a:t>：加载图像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3300" dirty="0">
                <a:solidFill>
                  <a:srgbClr val="48F50B"/>
                </a:solidFill>
              </a:rPr>
              <a:t>虚拟代理对象可以代替真实对象接受请求。一旦接到请求，代理对象马上打出一段</a:t>
            </a:r>
            <a:r>
              <a:rPr lang="zh-CN" altLang="en-US" sz="3300" dirty="0">
                <a:solidFill>
                  <a:srgbClr val="48F50B"/>
                </a:solidFill>
                <a:latin typeface="宋体"/>
              </a:rPr>
              <a:t>“</a:t>
            </a:r>
            <a:r>
              <a:rPr lang="zh-CN" altLang="en-US" sz="3300" dirty="0">
                <a:solidFill>
                  <a:srgbClr val="48F50B"/>
                </a:solidFill>
              </a:rPr>
              <a:t>正在加载</a:t>
            </a:r>
            <a:r>
              <a:rPr lang="zh-CN" altLang="en-US" sz="3300" dirty="0">
                <a:solidFill>
                  <a:srgbClr val="48F50B"/>
                </a:solidFill>
                <a:latin typeface="宋体"/>
              </a:rPr>
              <a:t>”</a:t>
            </a:r>
            <a:r>
              <a:rPr lang="zh-CN" altLang="en-US" sz="3300" dirty="0">
                <a:solidFill>
                  <a:srgbClr val="48F50B"/>
                </a:solidFill>
              </a:rPr>
              <a:t>的信息，并在适当的时候加载真实主体对象，也就是模块或者图像。</a:t>
            </a:r>
          </a:p>
        </p:txBody>
      </p:sp>
    </p:spTree>
    <p:extLst>
      <p:ext uri="{BB962C8B-B14F-4D97-AF65-F5344CB8AC3E}">
        <p14:creationId xmlns:p14="http://schemas.microsoft.com/office/powerpoint/2010/main" val="32206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405458"/>
            <a:ext cx="10785056" cy="4573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734" y="1252383"/>
            <a:ext cx="10859217" cy="3995075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：可以在文档中嵌入图形对象的文档编辑器。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图形对象（如大型光栅图像）：</a:t>
            </a: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创建开销大。</a:t>
            </a: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在文档中并非所有对象都同时可见。没有必要同时创建</a:t>
            </a: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应根据需要进行创建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问题：不使编辑器的实现复杂化，如不影响绘制和格式化的代码。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解决方案：使用图像对象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替代真正的图像。</a:t>
            </a: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在需要时负责实例化该图像对象。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2593499" y="2862926"/>
            <a:ext cx="12204700" cy="3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3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1845618"/>
            <a:ext cx="11965267" cy="385851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26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333449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42" y="1413570"/>
            <a:ext cx="10344331" cy="3326583"/>
          </a:xfrm>
        </p:spPr>
        <p:txBody>
          <a:bodyPr/>
          <a:lstStyle/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当文档编辑器需显示该图像时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激活图像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的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Draw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操作，图像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创建真正的图像。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创建图像后，产生一个指向该图像的引用。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将随后的请求转发给该图像对象。</a:t>
            </a:r>
          </a:p>
          <a:p>
            <a:pPr>
              <a:buFont typeface="Wingdings" pitchFamily="2" charset="2"/>
              <a:buNone/>
            </a:pPr>
            <a:r>
              <a:rPr lang="en-US" altLang="zh-CN" sz="1800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1800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假设图像存储在独立的文件中。可把文件名作为对实际对象的引用。</a:t>
            </a:r>
            <a:r>
              <a:rPr lang="en-US" altLang="zh-CN" sz="1800" dirty="0">
                <a:solidFill>
                  <a:schemeClr val="accent1"/>
                </a:solidFill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存储图像的长宽尺寸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(extent)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。无须真正实例化该图像即可响应程序对图像尺寸的请求</a:t>
            </a:r>
          </a:p>
        </p:txBody>
      </p:sp>
    </p:spTree>
    <p:extLst>
      <p:ext uri="{BB962C8B-B14F-4D97-AF65-F5344CB8AC3E}">
        <p14:creationId xmlns:p14="http://schemas.microsoft.com/office/powerpoint/2010/main" val="34685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68" y="333450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pic>
        <p:nvPicPr>
          <p:cNvPr id="220163" name="Picture 3" descr="proxy-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64" y="1624389"/>
            <a:ext cx="10272289" cy="472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4" name="AutoShape 4"/>
          <p:cNvSpPr>
            <a:spLocks noChangeArrowheads="1"/>
          </p:cNvSpPr>
          <p:nvPr/>
        </p:nvSpPr>
        <p:spPr bwMode="auto">
          <a:xfrm>
            <a:off x="7729643" y="1600571"/>
            <a:ext cx="2339234" cy="1067047"/>
          </a:xfrm>
          <a:prstGeom prst="wedgeRectCallout">
            <a:avLst>
              <a:gd name="adj1" fmla="val -107519"/>
              <a:gd name="adj2" fmla="val -13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zh-CN" altLang="en-US" sz="1900">
                <a:solidFill>
                  <a:schemeClr val="bg2"/>
                </a:solidFill>
              </a:rPr>
              <a:t>文档编辑器通过抽象的 </a:t>
            </a:r>
            <a:r>
              <a:rPr kumimoji="1" lang="en-US" altLang="zh-CN" sz="1900">
                <a:solidFill>
                  <a:schemeClr val="bg2"/>
                </a:solidFill>
              </a:rPr>
              <a:t>Graphic</a:t>
            </a:r>
            <a:r>
              <a:rPr kumimoji="1" lang="zh-CN" altLang="en-US" sz="1900">
                <a:solidFill>
                  <a:schemeClr val="bg2"/>
                </a:solidFill>
              </a:rPr>
              <a:t>类定义的接口访问嵌入的图像</a:t>
            </a:r>
          </a:p>
        </p:txBody>
      </p:sp>
      <p:sp>
        <p:nvSpPr>
          <p:cNvPr id="220165" name="AutoShape 5"/>
          <p:cNvSpPr>
            <a:spLocks noChangeArrowheads="1"/>
          </p:cNvSpPr>
          <p:nvPr/>
        </p:nvSpPr>
        <p:spPr bwMode="auto">
          <a:xfrm>
            <a:off x="508529" y="762176"/>
            <a:ext cx="3966528" cy="685959"/>
          </a:xfrm>
          <a:prstGeom prst="wedgeRectCallout">
            <a:avLst>
              <a:gd name="adj1" fmla="val 60148"/>
              <a:gd name="adj2" fmla="val 4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en-US" altLang="zh-CN" sz="1900">
                <a:solidFill>
                  <a:schemeClr val="bg2"/>
                </a:solidFill>
              </a:rPr>
              <a:t>ImageProxy</a:t>
            </a:r>
            <a:r>
              <a:rPr kumimoji="1" lang="zh-CN" altLang="en-US" sz="1900">
                <a:solidFill>
                  <a:schemeClr val="bg2"/>
                </a:solidFill>
              </a:rPr>
              <a:t>是那些根据需要创建的图像的类</a:t>
            </a:r>
            <a:r>
              <a:rPr kumimoji="1" lang="en-US" altLang="zh-CN" sz="190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20166" name="AutoShape 6"/>
          <p:cNvSpPr>
            <a:spLocks noChangeArrowheads="1"/>
          </p:cNvSpPr>
          <p:nvPr/>
        </p:nvSpPr>
        <p:spPr bwMode="auto">
          <a:xfrm>
            <a:off x="6915996" y="2667617"/>
            <a:ext cx="3966528" cy="685959"/>
          </a:xfrm>
          <a:prstGeom prst="wedgeRoundRectCallout">
            <a:avLst>
              <a:gd name="adj1" fmla="val 37338"/>
              <a:gd name="adj2" fmla="val 181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zh-CN" altLang="en-US" sz="1900">
                <a:solidFill>
                  <a:schemeClr val="bg2"/>
                </a:solidFill>
              </a:rPr>
              <a:t>该文件名被作为一个参数传递给</a:t>
            </a:r>
            <a:r>
              <a:rPr kumimoji="1" lang="en-US" altLang="zh-CN" sz="1900">
                <a:solidFill>
                  <a:schemeClr val="bg2"/>
                </a:solidFill>
              </a:rPr>
              <a:t>ImageProxy</a:t>
            </a:r>
            <a:r>
              <a:rPr kumimoji="1" lang="zh-CN" altLang="en-US" sz="1900">
                <a:solidFill>
                  <a:schemeClr val="bg2"/>
                </a:solidFill>
              </a:rPr>
              <a:t>的构造器。</a:t>
            </a:r>
          </a:p>
        </p:txBody>
      </p:sp>
      <p:sp>
        <p:nvSpPr>
          <p:cNvPr id="220167" name="AutoShape 7"/>
          <p:cNvSpPr>
            <a:spLocks noChangeArrowheads="1"/>
          </p:cNvSpPr>
          <p:nvPr/>
        </p:nvSpPr>
        <p:spPr bwMode="auto">
          <a:xfrm>
            <a:off x="6390516" y="5301890"/>
            <a:ext cx="4189010" cy="1213131"/>
          </a:xfrm>
          <a:prstGeom prst="wedgeRoundRectCallout">
            <a:avLst>
              <a:gd name="adj1" fmla="val -61685"/>
              <a:gd name="adj2" fmla="val -2068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en-US" altLang="zh-CN" sz="1900">
                <a:solidFill>
                  <a:schemeClr val="bg2"/>
                </a:solidFill>
              </a:rPr>
              <a:t>ImageProxy</a:t>
            </a:r>
            <a:r>
              <a:rPr kumimoji="1" lang="zh-CN" altLang="en-US" sz="1900">
                <a:solidFill>
                  <a:schemeClr val="bg2"/>
                </a:solidFill>
              </a:rPr>
              <a:t>保存了文件名作为指向磁盘上的图像文件的指针。直到代理实例化真正的图像时，这个指针才有效。</a:t>
            </a:r>
          </a:p>
        </p:txBody>
      </p:sp>
      <p:sp>
        <p:nvSpPr>
          <p:cNvPr id="220168" name="AutoShape 8"/>
          <p:cNvSpPr>
            <a:spLocks noChangeArrowheads="1"/>
          </p:cNvSpPr>
          <p:nvPr/>
        </p:nvSpPr>
        <p:spPr bwMode="auto">
          <a:xfrm>
            <a:off x="610235" y="4877929"/>
            <a:ext cx="4169939" cy="1289348"/>
          </a:xfrm>
          <a:prstGeom prst="wedgeRoundRectCallout">
            <a:avLst>
              <a:gd name="adj1" fmla="val 60315"/>
              <a:gd name="adj2" fmla="val -45199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en-US" altLang="zh-CN" sz="1900">
                <a:solidFill>
                  <a:schemeClr val="bg2"/>
                </a:solidFill>
              </a:rPr>
              <a:t>GetExtent</a:t>
            </a:r>
            <a:r>
              <a:rPr kumimoji="1" lang="zh-CN" altLang="en-US" sz="1900">
                <a:solidFill>
                  <a:schemeClr val="bg2"/>
                </a:solidFill>
              </a:rPr>
              <a:t>操作只有在图像被实例化后才向它传递请求，否则，</a:t>
            </a:r>
            <a:r>
              <a:rPr kumimoji="1" lang="en-US" altLang="zh-CN" sz="1900">
                <a:solidFill>
                  <a:schemeClr val="bg2"/>
                </a:solidFill>
              </a:rPr>
              <a:t>ImageProxy</a:t>
            </a:r>
            <a:r>
              <a:rPr kumimoji="1" lang="zh-CN" altLang="en-US" sz="1900">
                <a:solidFill>
                  <a:schemeClr val="bg2"/>
                </a:solidFill>
              </a:rPr>
              <a:t>返回它存储的图象尺寸。</a:t>
            </a:r>
          </a:p>
          <a:p>
            <a:pPr algn="ctr"/>
            <a:endParaRPr kumimoji="1" lang="en-US" altLang="zh-CN" sz="2400"/>
          </a:p>
        </p:txBody>
      </p:sp>
      <p:sp>
        <p:nvSpPr>
          <p:cNvPr id="220169" name="AutoShape 9"/>
          <p:cNvSpPr>
            <a:spLocks noChangeArrowheads="1"/>
          </p:cNvSpPr>
          <p:nvPr/>
        </p:nvSpPr>
        <p:spPr bwMode="auto">
          <a:xfrm>
            <a:off x="527601" y="2637449"/>
            <a:ext cx="3555466" cy="863800"/>
          </a:xfrm>
          <a:prstGeom prst="wedgeRoundRectCallout">
            <a:avLst>
              <a:gd name="adj1" fmla="val 46185"/>
              <a:gd name="adj2" fmla="val 18290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en-US" altLang="zh-CN" sz="1900">
                <a:solidFill>
                  <a:schemeClr val="bg2"/>
                </a:solidFill>
              </a:rPr>
              <a:t>Draw</a:t>
            </a:r>
            <a:r>
              <a:rPr kumimoji="1" lang="zh-CN" altLang="en-US" sz="1900">
                <a:solidFill>
                  <a:schemeClr val="bg2"/>
                </a:solidFill>
              </a:rPr>
              <a:t>操作必须保证在向这个图像转发请求之前，它已经被实例化了。</a:t>
            </a:r>
          </a:p>
        </p:txBody>
      </p:sp>
      <p:sp>
        <p:nvSpPr>
          <p:cNvPr id="220170" name="AutoShape 10"/>
          <p:cNvSpPr>
            <a:spLocks noChangeArrowheads="1"/>
          </p:cNvSpPr>
          <p:nvPr/>
        </p:nvSpPr>
        <p:spPr bwMode="auto">
          <a:xfrm>
            <a:off x="6390516" y="3285299"/>
            <a:ext cx="2307452" cy="649437"/>
          </a:xfrm>
          <a:prstGeom prst="wedgeRoundRectCallout">
            <a:avLst>
              <a:gd name="adj1" fmla="val -72315"/>
              <a:gd name="adj2" fmla="val 35171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r>
              <a:rPr kumimoji="1" lang="zh-CN" altLang="en-US">
                <a:solidFill>
                  <a:schemeClr val="bg2"/>
                </a:solidFill>
              </a:rPr>
              <a:t>存储了这个图像的边框</a:t>
            </a:r>
            <a:endParaRPr kumimoji="1" lang="zh-CN" altLang="en-US" b="1"/>
          </a:p>
        </p:txBody>
      </p:sp>
    </p:spTree>
    <p:extLst>
      <p:ext uri="{BB962C8B-B14F-4D97-AF65-F5344CB8AC3E}">
        <p14:creationId xmlns:p14="http://schemas.microsoft.com/office/powerpoint/2010/main" val="1019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0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2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0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animBg="1" autoUpdateAnimBg="0"/>
      <p:bldP spid="220165" grpId="0" animBg="1" autoUpdateAnimBg="0"/>
      <p:bldP spid="220166" grpId="0" animBg="1" autoUpdateAnimBg="0"/>
      <p:bldP spid="220167" grpId="0" animBg="1" autoUpdateAnimBg="0"/>
      <p:bldP spid="220168" grpId="0" animBg="1" autoUpdateAnimBg="0"/>
      <p:bldP spid="220169" grpId="0" animBg="1"/>
      <p:bldP spid="2201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322556"/>
            <a:ext cx="10785056" cy="65896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227" y="1197546"/>
            <a:ext cx="10859217" cy="244849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代理的例子 ：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Windows 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的快捷方式 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可以使对象同时出现在多个地方而不必修改原对象。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对快捷方式的调用完全与对原对象的调用一样。</a:t>
            </a:r>
          </a:p>
          <a:p>
            <a:pPr>
              <a:lnSpc>
                <a:spcPct val="100000"/>
              </a:lnSpc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快捷方式对客户端完全透明。</a:t>
            </a:r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名为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link1 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的快捷方式是一个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explorer.exe 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的文件的代理。当启动这个快捷方式时，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link1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会把用户的调用传递给它所代理的 </a:t>
            </a: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explorer. exe 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文件。</a:t>
            </a:r>
          </a:p>
        </p:txBody>
      </p:sp>
      <p:pic>
        <p:nvPicPr>
          <p:cNvPr id="223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6" y="3429794"/>
            <a:ext cx="10956684" cy="26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94" y="1197546"/>
            <a:ext cx="1596372" cy="136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261442"/>
            <a:ext cx="10785056" cy="83839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外观模式（</a:t>
            </a:r>
            <a:r>
              <a:rPr lang="en-US" altLang="zh-CN" dirty="0"/>
              <a:t>Facade </a:t>
            </a:r>
            <a:r>
              <a:rPr lang="zh-CN" altLang="en-US" dirty="0"/>
              <a:t>）</a:t>
            </a:r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26" y="1341562"/>
            <a:ext cx="11147382" cy="3383745"/>
          </a:xfrm>
        </p:spPr>
        <p:txBody>
          <a:bodyPr/>
          <a:lstStyle/>
          <a:p>
            <a:pPr marL="0" indent="0" algn="just">
              <a:buNone/>
            </a:pPr>
            <a:r>
              <a:rPr lang="zh-CN" altLang="en-US" sz="3300" dirty="0" smtClean="0">
                <a:latin typeface="楷体_GB2312" pitchFamily="49" charset="-122"/>
                <a:ea typeface="楷体_GB2312" pitchFamily="49" charset="-122"/>
              </a:rPr>
              <a:t>目的</a:t>
            </a:r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marL="0" indent="0" algn="just"/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给子系统中的一组接口提供一个统一的界面。</a:t>
            </a:r>
          </a:p>
          <a:p>
            <a:pPr marL="0" indent="0" algn="just"/>
            <a:r>
              <a:rPr lang="zh-CN" altLang="en-US" sz="3300" dirty="0">
                <a:latin typeface="楷体_GB2312" pitchFamily="49" charset="-122"/>
                <a:ea typeface="楷体_GB2312" pitchFamily="49" charset="-122"/>
              </a:rPr>
              <a:t>定义一个高层接口，使子系统更易使用。</a:t>
            </a:r>
          </a:p>
          <a:p>
            <a:pPr marL="0" indent="0" algn="just">
              <a:buNone/>
            </a:pPr>
            <a:endParaRPr lang="en-US" altLang="zh-CN" sz="3300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73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405457"/>
            <a:ext cx="8279325" cy="57606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9742" y="1197546"/>
            <a:ext cx="10373995" cy="304871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）结构</a:t>
            </a:r>
          </a:p>
        </p:txBody>
      </p:sp>
      <p:pic>
        <p:nvPicPr>
          <p:cNvPr id="221188" name="Picture 4" descr="proxy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16" y="1829224"/>
            <a:ext cx="8238173" cy="25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Rectangle 5"/>
          <p:cNvSpPr>
            <a:spLocks noChangeArrowheads="1"/>
          </p:cNvSpPr>
          <p:nvPr/>
        </p:nvSpPr>
        <p:spPr bwMode="auto">
          <a:xfrm>
            <a:off x="1118764" y="4573058"/>
            <a:ext cx="10373995" cy="30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/>
          <a:lstStyle/>
          <a:p>
            <a:pPr marL="408497" indent="-408497"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kumimoji="1" lang="zh-CN" altLang="en-US" sz="2400"/>
              <a:t>运行时可能的代理结构对象图：</a:t>
            </a:r>
          </a:p>
        </p:txBody>
      </p:sp>
      <p:pic>
        <p:nvPicPr>
          <p:cNvPr id="221190" name="Picture 6" descr="proxy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9" y="5182800"/>
            <a:ext cx="7750832" cy="114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750" y="405458"/>
            <a:ext cx="10785056" cy="4573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代理模式（</a:t>
            </a:r>
            <a:r>
              <a:rPr lang="en-US" altLang="zh-CN"/>
              <a:t>Proxy</a:t>
            </a:r>
            <a:r>
              <a:rPr lang="zh-CN" altLang="en-US"/>
              <a:t>）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5766" y="1197546"/>
            <a:ext cx="10801200" cy="5112934"/>
          </a:xfrm>
        </p:spPr>
        <p:txBody>
          <a:bodyPr/>
          <a:lstStyle/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(1)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参与者职责</a:t>
            </a:r>
          </a:p>
          <a:p>
            <a:pPr marL="312047" indent="-312047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抽象主体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Subject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(Graphic) </a:t>
            </a:r>
          </a:p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定义真正主体和代理的共同的接口，从而代理可以用在真正主体出现的任何地方。</a:t>
            </a:r>
          </a:p>
          <a:p>
            <a:pPr marL="312047" indent="-312047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代理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(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ImageProxy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)</a:t>
            </a: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内部一含有对真实主体的引用，使代理得以在任何时候访问真正的主体。</a:t>
            </a:r>
          </a:p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提供一个与主体的接口相同的接口，使代理可以代替真正的主体。</a:t>
            </a:r>
          </a:p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控制对真正主体的访问，可以负责产生和删除它。</a:t>
            </a:r>
          </a:p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其他依赖于代理的类型的责任。通常是将客户端调用传递给真实的主体之前或者之后，都要执行的操作。</a:t>
            </a:r>
          </a:p>
          <a:p>
            <a:pPr marL="312047" indent="-312047" algn="just">
              <a:lnSpc>
                <a:spcPct val="10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真正主体</a:t>
            </a:r>
            <a:r>
              <a:rPr lang="en-US" altLang="zh-CN" sz="2400" b="1" dirty="0" err="1">
                <a:latin typeface="楷体_GB2312" pitchFamily="49" charset="-122"/>
                <a:ea typeface="楷体_GB2312" pitchFamily="49" charset="-122"/>
              </a:rPr>
              <a:t>RealSubject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 (Image) </a:t>
            </a:r>
          </a:p>
          <a:p>
            <a:pPr marL="312047" indent="-312047" algn="just">
              <a:lnSpc>
                <a:spcPct val="100000"/>
              </a:lnSpc>
              <a:buNone/>
            </a:pPr>
            <a:r>
              <a:rPr lang="en-US" altLang="zh-CN" sz="2400" dirty="0">
                <a:latin typeface="Courier New"/>
                <a:ea typeface="楷体_GB2312" pitchFamily="49" charset="-122"/>
              </a:rPr>
              <a:t>——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定义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Proxy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代表的真正对象。</a:t>
            </a:r>
          </a:p>
        </p:txBody>
      </p:sp>
    </p:spTree>
    <p:extLst>
      <p:ext uri="{BB962C8B-B14F-4D97-AF65-F5344CB8AC3E}">
        <p14:creationId xmlns:p14="http://schemas.microsoft.com/office/powerpoint/2010/main" val="23853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代理模式（</a:t>
            </a:r>
            <a:r>
              <a:rPr lang="en-US" altLang="zh-CN"/>
              <a:t>Proxy</a:t>
            </a:r>
            <a:r>
              <a:rPr lang="zh-CN" altLang="en-US"/>
              <a:t>）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3758" y="1485578"/>
            <a:ext cx="10373995" cy="4392488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）协作</a:t>
            </a:r>
          </a:p>
          <a:p>
            <a:pPr algn="just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 在合适的时候将请求传递给</a:t>
            </a:r>
            <a:r>
              <a:rPr lang="en-US" altLang="zh-CN" sz="2800" dirty="0" err="1">
                <a:latin typeface="楷体_GB2312" pitchFamily="49" charset="-122"/>
                <a:ea typeface="楷体_GB2312" pitchFamily="49" charset="-122"/>
              </a:rPr>
              <a:t>RealSubject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，这个时刻依赖于代理的类型。</a:t>
            </a:r>
          </a:p>
          <a:p>
            <a:pPr algn="just">
              <a:buFont typeface="Wingdings" pitchFamily="2" charset="2"/>
              <a:buNone/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）使用条件</a:t>
            </a:r>
          </a:p>
          <a:p>
            <a:pPr algn="just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代理可用于所有需要多样化和精细的引用，</a:t>
            </a:r>
          </a:p>
          <a:p>
            <a:pPr algn="just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无法用于简单地用一个指针指向对象来解决问题的场合。</a:t>
            </a:r>
          </a:p>
        </p:txBody>
      </p:sp>
    </p:spTree>
    <p:extLst>
      <p:ext uri="{BB962C8B-B14F-4D97-AF65-F5344CB8AC3E}">
        <p14:creationId xmlns:p14="http://schemas.microsoft.com/office/powerpoint/2010/main" val="271495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868" y="1660999"/>
            <a:ext cx="10859216" cy="2286529"/>
          </a:xfrm>
        </p:spPr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后果：</a:t>
            </a:r>
          </a:p>
          <a:p>
            <a:pPr algn="just"/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    代理模式在访问一个对象时引入了一个间接层。</a:t>
            </a:r>
          </a:p>
          <a:p>
            <a:pPr algn="just"/>
            <a:r>
              <a:rPr lang="zh-CN" altLang="en-US" sz="2900" dirty="0">
                <a:latin typeface="楷体_GB2312" pitchFamily="49" charset="-122"/>
                <a:ea typeface="楷体_GB2312" pitchFamily="49" charset="-122"/>
              </a:rPr>
              <a:t>    这个附加间接层在不同的代理类型下有不同作用。</a:t>
            </a:r>
          </a:p>
        </p:txBody>
      </p:sp>
    </p:spTree>
    <p:extLst>
      <p:ext uri="{BB962C8B-B14F-4D97-AF65-F5344CB8AC3E}">
        <p14:creationId xmlns:p14="http://schemas.microsoft.com/office/powerpoint/2010/main" val="23250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代理模式（</a:t>
            </a:r>
            <a:r>
              <a:rPr lang="en-US" altLang="zh-CN" dirty="0"/>
              <a:t>Proxy</a:t>
            </a:r>
            <a:r>
              <a:rPr lang="zh-CN" altLang="en-US" dirty="0"/>
              <a:t>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动态代理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42" y="1465344"/>
            <a:ext cx="6336704" cy="448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5" y="1465344"/>
            <a:ext cx="229073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98694" y="522999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hlinkClick r:id="rId4" action="ppaction://hlinkfile"/>
              </a:rPr>
              <a:t>代码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085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8746702" y="6432453"/>
            <a:ext cx="2847763" cy="36521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277B87E-B5C5-40CB-9E3E-78438E974F9E}" type="slidenum">
              <a:rPr lang="zh-CN" altLang="en-US"/>
              <a:pPr>
                <a:defRPr/>
              </a:pPr>
              <a:t>45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外观模式（</a:t>
            </a:r>
            <a:r>
              <a:rPr lang="en-US" altLang="zh-CN"/>
              <a:t>Facade </a:t>
            </a:r>
            <a:r>
              <a:rPr lang="zh-CN" altLang="en-US"/>
              <a:t>）</a:t>
            </a:r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26" y="1485578"/>
            <a:ext cx="11052034" cy="4115753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一个系统分解为几个子系统。希望尽量减少子系统之间的通信和相互依赖性，降低复杂度。</a:t>
            </a:r>
          </a:p>
          <a:p>
            <a:pPr algn="just">
              <a:lnSpc>
                <a:spcPct val="80000"/>
              </a:lnSpc>
            </a:pPr>
            <a:r>
              <a:rPr lang="zh-CN" altLang="en-US" sz="2400" dirty="0">
                <a:ea typeface="楷体_GB2312" pitchFamily="49" charset="-122"/>
              </a:rPr>
              <a:t>使用一个子系统的客户端往往只关注一些特定的功能，而需要同时与子系统许多对象打交道。</a:t>
            </a: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方法：引入外观对象，给子系统提供一个唯一的、简单的界面。</a:t>
            </a:r>
          </a:p>
        </p:txBody>
      </p:sp>
    </p:spTree>
    <p:extLst>
      <p:ext uri="{BB962C8B-B14F-4D97-AF65-F5344CB8AC3E}">
        <p14:creationId xmlns:p14="http://schemas.microsoft.com/office/powerpoint/2010/main" val="8010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9742" y="261442"/>
            <a:ext cx="10187534" cy="68595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外观模式（</a:t>
            </a:r>
            <a:r>
              <a:rPr lang="en-US" altLang="zh-CN" dirty="0"/>
              <a:t>Facade </a:t>
            </a:r>
            <a:r>
              <a:rPr lang="zh-CN" altLang="en-US" dirty="0"/>
              <a:t>）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782" y="1268707"/>
            <a:ext cx="11535137" cy="4754076"/>
          </a:xfrm>
        </p:spPr>
        <p:txBody>
          <a:bodyPr/>
          <a:lstStyle/>
          <a:p>
            <a:pPr marL="0" indent="446321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[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例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：应用系统访问一个编译子系统。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编译子系统：包含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Scanner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Parser, 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ProgramNode</a:t>
            </a:r>
            <a:r>
              <a:rPr lang="en-US" altLang="zh-CN" sz="2400" dirty="0">
                <a:latin typeface="楷体_GB2312" pitchFamily="49" charset="-122"/>
                <a:ea typeface="楷体_GB2312" pitchFamily="49" charset="-122"/>
              </a:rPr>
              <a:t>, 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BytecodeStream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和 </a:t>
            </a:r>
            <a:r>
              <a:rPr lang="en-US" altLang="zh-CN" sz="2400" dirty="0" err="1">
                <a:latin typeface="楷体_GB2312" pitchFamily="49" charset="-122"/>
                <a:ea typeface="楷体_GB2312" pitchFamily="49" charset="-122"/>
              </a:rPr>
              <a:t>ProgramNodeBuilder</a:t>
            </a: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等类。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一般客户不关心词法分析、代码生成等低级接口问题。低级接口使工作复杂化。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要求提供一个编译代码高级接口，隔离客户与低级接口类。起到门户（或外观）作用。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建立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Compiler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类：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给编译器定义一个统一的简单接口。</a:t>
            </a:r>
          </a:p>
          <a:p>
            <a:pPr marL="0" indent="446321" algn="just">
              <a:lnSpc>
                <a:spcPct val="110000"/>
              </a:lnSpc>
              <a:spcBef>
                <a:spcPct val="0"/>
              </a:spcBef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粘合编译器的各个类，但不全部隐藏少数必要的低级功能 。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2943113" y="2405620"/>
            <a:ext cx="12204700" cy="38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3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 dirty="0"/>
              <a:t>结构性模式</a:t>
            </a:r>
            <a:r>
              <a:rPr lang="en-US" altLang="zh-CN" dirty="0"/>
              <a:t>——</a:t>
            </a:r>
            <a:r>
              <a:rPr lang="zh-CN" altLang="en-US" dirty="0"/>
              <a:t>外观模式（</a:t>
            </a:r>
            <a:r>
              <a:rPr lang="en-US" altLang="zh-CN" dirty="0"/>
              <a:t>Facade </a:t>
            </a:r>
            <a:r>
              <a:rPr lang="zh-CN" altLang="en-US" dirty="0"/>
              <a:t>）</a:t>
            </a:r>
          </a:p>
        </p:txBody>
      </p:sp>
      <p:pic>
        <p:nvPicPr>
          <p:cNvPr id="781315" name="Picture 3" descr="facad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468554"/>
            <a:ext cx="11340200" cy="43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1316" name="Text Box 4"/>
          <p:cNvSpPr txBox="1">
            <a:spLocks noChangeArrowheads="1"/>
          </p:cNvSpPr>
          <p:nvPr/>
        </p:nvSpPr>
        <p:spPr bwMode="auto">
          <a:xfrm>
            <a:off x="5237850" y="2350044"/>
            <a:ext cx="2034117" cy="47932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400">
                <a:solidFill>
                  <a:schemeClr val="bg2"/>
                </a:solidFill>
              </a:rPr>
              <a:t>客户类</a:t>
            </a:r>
          </a:p>
        </p:txBody>
      </p:sp>
      <p:sp>
        <p:nvSpPr>
          <p:cNvPr id="781317" name="Text Box 5"/>
          <p:cNvSpPr txBox="1">
            <a:spLocks noChangeArrowheads="1"/>
          </p:cNvSpPr>
          <p:nvPr/>
        </p:nvSpPr>
        <p:spPr bwMode="auto">
          <a:xfrm>
            <a:off x="5237851" y="5662336"/>
            <a:ext cx="2237528" cy="3869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932" tIns="54466" rIns="108932" bIns="54466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>
                <a:solidFill>
                  <a:schemeClr val="bg2"/>
                </a:solidFill>
              </a:rPr>
              <a:t>子系统类</a:t>
            </a:r>
          </a:p>
        </p:txBody>
      </p:sp>
    </p:spTree>
    <p:extLst>
      <p:ext uri="{BB962C8B-B14F-4D97-AF65-F5344CB8AC3E}">
        <p14:creationId xmlns:p14="http://schemas.microsoft.com/office/powerpoint/2010/main" val="2286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外观模式（</a:t>
            </a:r>
            <a:r>
              <a:rPr lang="en-US" altLang="zh-CN"/>
              <a:t>Facade </a:t>
            </a:r>
            <a:r>
              <a:rPr lang="zh-CN" altLang="en-US"/>
              <a:t>）</a:t>
            </a: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26" y="1341562"/>
            <a:ext cx="5672220" cy="4752528"/>
          </a:xfrm>
        </p:spPr>
        <p:txBody>
          <a:bodyPr/>
          <a:lstStyle/>
          <a:p>
            <a:r>
              <a:rPr lang="zh-CN" altLang="en-US" sz="2800" dirty="0">
                <a:ea typeface="楷体_GB2312" pitchFamily="49" charset="-122"/>
              </a:rPr>
              <a:t>医院作为一个子系统，可以划分为挂号、门诊、划价、化验、收费、取药等。</a:t>
            </a:r>
          </a:p>
          <a:p>
            <a:r>
              <a:rPr lang="zh-CN" altLang="en-US" sz="2800" dirty="0">
                <a:ea typeface="楷体_GB2312" pitchFamily="49" charset="-122"/>
              </a:rPr>
              <a:t>看病的病人要与这些部门打交道，不是一件容易的事情。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solidFill>
                  <a:srgbClr val="48F50B"/>
                </a:solidFill>
              </a:rPr>
              <a:t>首先病人必须先挂号，然后门诊。如果医生要求化验，病人必须首先划价，然后缴款，才能到化验部门做化验。化验后，再回到门诊室。</a:t>
            </a:r>
          </a:p>
        </p:txBody>
      </p:sp>
      <p:pic>
        <p:nvPicPr>
          <p:cNvPr id="78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406" y="1773610"/>
            <a:ext cx="4998419" cy="432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8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108932" tIns="54466" rIns="108932" bIns="54466" numCol="1" anchor="ctr" anchorCtr="0" compatLnSpc="1">
            <a:prstTxWarp prst="textNoShape">
              <a:avLst/>
            </a:prstTxWarp>
          </a:bodyPr>
          <a:lstStyle/>
          <a:p>
            <a:r>
              <a:rPr lang="zh-CN" altLang="en-US"/>
              <a:t>结构性模式</a:t>
            </a:r>
            <a:r>
              <a:rPr lang="en-US" altLang="zh-CN"/>
              <a:t>——</a:t>
            </a:r>
            <a:r>
              <a:rPr lang="zh-CN" altLang="en-US"/>
              <a:t>外观模式（</a:t>
            </a:r>
            <a:r>
              <a:rPr lang="en-US" altLang="zh-CN"/>
              <a:t>Facade </a:t>
            </a:r>
            <a:r>
              <a:rPr lang="zh-CN" altLang="en-US"/>
              <a:t>）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710" y="1845102"/>
            <a:ext cx="4900949" cy="309634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sz="2900" dirty="0">
                <a:ea typeface="楷体_GB2312" pitchFamily="49" charset="-122"/>
              </a:rPr>
              <a:t>引进外观模式，可以设置一个接待员的位置，由接待员负贵代为挂号、划价，缴费、取药等。病人只接触接待员，由接待员负责与医院的各个部门打交道。</a:t>
            </a:r>
          </a:p>
        </p:txBody>
      </p:sp>
      <p:pic>
        <p:nvPicPr>
          <p:cNvPr id="783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16" y="1485578"/>
            <a:ext cx="6246433" cy="47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8180</TotalTime>
  <Words>3259</Words>
  <Application>Microsoft Office PowerPoint</Application>
  <PresentationFormat>自定义</PresentationFormat>
  <Paragraphs>288</Paragraphs>
  <Slides>45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46" baseType="lpstr">
      <vt:lpstr>Office 主题</vt:lpstr>
      <vt:lpstr>深入浅出设计模式 第5周</vt:lpstr>
      <vt:lpstr>法律声明</vt:lpstr>
      <vt:lpstr>结构模式（下）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结构性模式——外观模式（Facade 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 轻量模式（Flyweight）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结构性模式——代理模式（Proxy）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黄志洪</dc:creator>
  <cp:lastModifiedBy>Microsoft</cp:lastModifiedBy>
  <cp:revision>845</cp:revision>
  <cp:lastPrinted>2012-03-16T05:44:49Z</cp:lastPrinted>
  <dcterms:modified xsi:type="dcterms:W3CDTF">2017-12-10T05:22:23Z</dcterms:modified>
</cp:coreProperties>
</file>