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handoutMasterIdLst>
    <p:handoutMasterId r:id="rId94"/>
  </p:handoutMasterIdLst>
  <p:sldIdLst>
    <p:sldId id="256" r:id="rId2"/>
    <p:sldId id="298"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439" r:id="rId76"/>
    <p:sldId id="440" r:id="rId77"/>
    <p:sldId id="441" r:id="rId78"/>
    <p:sldId id="442" r:id="rId79"/>
    <p:sldId id="443" r:id="rId80"/>
    <p:sldId id="444" r:id="rId81"/>
    <p:sldId id="445" r:id="rId82"/>
    <p:sldId id="446" r:id="rId83"/>
    <p:sldId id="451" r:id="rId84"/>
    <p:sldId id="452" r:id="rId85"/>
    <p:sldId id="453" r:id="rId86"/>
    <p:sldId id="454" r:id="rId87"/>
    <p:sldId id="447" r:id="rId88"/>
    <p:sldId id="448" r:id="rId89"/>
    <p:sldId id="449" r:id="rId90"/>
    <p:sldId id="450" r:id="rId91"/>
    <p:sldId id="265" r:id="rId92"/>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72877" autoAdjust="0"/>
  </p:normalViewPr>
  <p:slideViewPr>
    <p:cSldViewPr>
      <p:cViewPr varScale="1">
        <p:scale>
          <a:sx n="70" d="100"/>
          <a:sy n="70" d="100"/>
        </p:scale>
        <p:origin x="-970" y="-77"/>
      </p:cViewPr>
      <p:guideLst>
        <p:guide orient="horz" pos="2161"/>
        <p:guide pos="3844"/>
      </p:guideLst>
    </p:cSldViewPr>
  </p:slideViewPr>
  <p:notesTextViewPr>
    <p:cViewPr>
      <p:scale>
        <a:sx n="100" d="100"/>
        <a:sy n="100" d="100"/>
      </p:scale>
      <p:origin x="0" y="0"/>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2017/11/14 Tuesday</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2017/11/14 Tuesday</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userDrawn="1"/>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userDrawn="1"/>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userDrawn="1"/>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userDrawn="1"/>
        </p:nvPicPr>
        <p:blipFill>
          <a:blip r:embed="rId8"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a:t>
            </a:r>
            <a:r>
              <a:rPr lang="zh-CN" altLang="en-US" dirty="0" smtClean="0"/>
              <a:t>第</a:t>
            </a:r>
            <a:r>
              <a:rPr lang="en-US" altLang="zh-CN" dirty="0" smtClean="0"/>
              <a:t>4</a:t>
            </a:r>
            <a:r>
              <a:rPr lang="zh-CN" altLang="en-US" dirty="0" smtClean="0"/>
              <a:t>周</a:t>
            </a:r>
            <a:endParaRPr lang="zh-CN" altLang="en-US" dirty="0" smtClean="0"/>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sp>
        <p:nvSpPr>
          <p:cNvPr id="681987" name="Rectangle 3"/>
          <p:cNvSpPr>
            <a:spLocks noGrp="1" noChangeArrowheads="1"/>
          </p:cNvSpPr>
          <p:nvPr>
            <p:ph type="body" idx="1"/>
          </p:nvPr>
        </p:nvSpPr>
        <p:spPr/>
        <p:txBody>
          <a:bodyPr/>
          <a:lstStyle/>
          <a:p>
            <a:pPr>
              <a:lnSpc>
                <a:spcPct val="100000"/>
              </a:lnSpc>
              <a:spcBef>
                <a:spcPct val="0"/>
              </a:spcBef>
              <a:buClrTx/>
              <a:buSzTx/>
              <a:buFontTx/>
              <a:buBlip>
                <a:blip r:embed="rId2"/>
              </a:buBlip>
            </a:pPr>
            <a:r>
              <a:rPr lang="en-US" altLang="zh-CN" sz="2900">
                <a:latin typeface="楷体_GB2312" pitchFamily="49" charset="-122"/>
                <a:ea typeface="楷体_GB2312" pitchFamily="49" charset="-122"/>
              </a:rPr>
              <a:t>Adaptee </a:t>
            </a:r>
            <a:r>
              <a:rPr lang="zh-CN" altLang="en-US" sz="2900">
                <a:latin typeface="楷体_GB2312" pitchFamily="49" charset="-122"/>
                <a:ea typeface="楷体_GB2312" pitchFamily="49" charset="-122"/>
              </a:rPr>
              <a:t>类并没有客户端使用的</a:t>
            </a:r>
            <a:r>
              <a:rPr lang="en-US" altLang="zh-CN" sz="2900">
                <a:latin typeface="楷体_GB2312" pitchFamily="49" charset="-122"/>
                <a:ea typeface="楷体_GB2312" pitchFamily="49" charset="-122"/>
              </a:rPr>
              <a:t>request()</a:t>
            </a:r>
            <a:r>
              <a:rPr lang="zh-CN" altLang="en-US" sz="2900">
                <a:latin typeface="楷体_GB2312" pitchFamily="49" charset="-122"/>
                <a:ea typeface="楷体_GB2312" pitchFamily="49" charset="-122"/>
              </a:rPr>
              <a:t>方法。</a:t>
            </a:r>
          </a:p>
          <a:p>
            <a:pPr>
              <a:lnSpc>
                <a:spcPct val="100000"/>
              </a:lnSpc>
              <a:spcBef>
                <a:spcPct val="0"/>
              </a:spcBef>
              <a:buClrTx/>
              <a:buSzTx/>
              <a:buFontTx/>
              <a:buBlip>
                <a:blip r:embed="rId2"/>
              </a:buBlip>
            </a:pPr>
            <a:r>
              <a:rPr lang="zh-CN" altLang="en-US" sz="2900">
                <a:latin typeface="楷体_GB2312" pitchFamily="49" charset="-122"/>
                <a:ea typeface="楷体_GB2312" pitchFamily="49" charset="-122"/>
              </a:rPr>
              <a:t>为使客户端能够使用</a:t>
            </a:r>
            <a:r>
              <a:rPr lang="en-US" altLang="zh-CN" sz="2900">
                <a:latin typeface="楷体_GB2312" pitchFamily="49" charset="-122"/>
                <a:ea typeface="楷体_GB2312" pitchFamily="49" charset="-122"/>
              </a:rPr>
              <a:t>Adaptee </a:t>
            </a:r>
            <a:r>
              <a:rPr lang="zh-CN" altLang="en-US" sz="2900">
                <a:latin typeface="楷体_GB2312" pitchFamily="49" charset="-122"/>
                <a:ea typeface="楷体_GB2312" pitchFamily="49" charset="-122"/>
              </a:rPr>
              <a:t>类，提供中间环节类 </a:t>
            </a:r>
            <a:r>
              <a:rPr lang="en-US" altLang="zh-CN" sz="2900">
                <a:latin typeface="楷体_GB2312" pitchFamily="49" charset="-122"/>
                <a:ea typeface="楷体_GB2312" pitchFamily="49" charset="-122"/>
              </a:rPr>
              <a:t>Adapter </a:t>
            </a:r>
            <a:r>
              <a:rPr lang="zh-CN" altLang="en-US" sz="2900">
                <a:latin typeface="楷体_GB2312" pitchFamily="49" charset="-122"/>
                <a:ea typeface="楷体_GB2312" pitchFamily="49" charset="-122"/>
              </a:rPr>
              <a:t>。</a:t>
            </a:r>
          </a:p>
          <a:p>
            <a:pPr>
              <a:lnSpc>
                <a:spcPct val="100000"/>
              </a:lnSpc>
              <a:spcBef>
                <a:spcPct val="0"/>
              </a:spcBef>
              <a:buClrTx/>
              <a:buSzTx/>
              <a:buFontTx/>
              <a:buBlip>
                <a:blip r:embed="rId2"/>
              </a:buBlip>
            </a:pPr>
            <a:r>
              <a:rPr lang="en-US" altLang="zh-CN" sz="2900">
                <a:latin typeface="楷体_GB2312" pitchFamily="49" charset="-122"/>
                <a:ea typeface="楷体_GB2312" pitchFamily="49" charset="-122"/>
              </a:rPr>
              <a:t>Adapter</a:t>
            </a:r>
            <a:r>
              <a:rPr lang="zh-CN" altLang="en-US" sz="2900">
                <a:latin typeface="楷体_GB2312" pitchFamily="49" charset="-122"/>
                <a:ea typeface="楷体_GB2312" pitchFamily="49" charset="-122"/>
              </a:rPr>
              <a:t>把 </a:t>
            </a:r>
            <a:r>
              <a:rPr lang="en-US" altLang="zh-CN" sz="2900">
                <a:latin typeface="楷体_GB2312" pitchFamily="49" charset="-122"/>
                <a:ea typeface="楷体_GB2312" pitchFamily="49" charset="-122"/>
              </a:rPr>
              <a:t>Adaptee </a:t>
            </a:r>
            <a:r>
              <a:rPr lang="zh-CN" altLang="en-US" sz="2900">
                <a:latin typeface="楷体_GB2312" pitchFamily="49" charset="-122"/>
                <a:ea typeface="楷体_GB2312" pitchFamily="49" charset="-122"/>
              </a:rPr>
              <a:t>的 </a:t>
            </a:r>
            <a:r>
              <a:rPr lang="en-US" altLang="zh-CN" sz="2900">
                <a:latin typeface="楷体_GB2312" pitchFamily="49" charset="-122"/>
                <a:ea typeface="楷体_GB2312" pitchFamily="49" charset="-122"/>
              </a:rPr>
              <a:t>API( Specific request)</a:t>
            </a:r>
            <a:r>
              <a:rPr lang="zh-CN" altLang="en-US" sz="2900">
                <a:latin typeface="楷体_GB2312" pitchFamily="49" charset="-122"/>
                <a:ea typeface="楷体_GB2312" pitchFamily="49" charset="-122"/>
              </a:rPr>
              <a:t>方法与</a:t>
            </a:r>
            <a:r>
              <a:rPr lang="en-US" altLang="zh-CN" sz="2900">
                <a:latin typeface="楷体_GB2312" pitchFamily="49" charset="-122"/>
                <a:ea typeface="楷体_GB2312" pitchFamily="49" charset="-122"/>
              </a:rPr>
              <a:t>Target</a:t>
            </a:r>
            <a:r>
              <a:rPr lang="zh-CN" altLang="en-US" sz="2900">
                <a:latin typeface="楷体_GB2312" pitchFamily="49" charset="-122"/>
                <a:ea typeface="楷体_GB2312" pitchFamily="49" charset="-122"/>
              </a:rPr>
              <a:t>类的</a:t>
            </a:r>
            <a:r>
              <a:rPr lang="en-US" altLang="zh-CN" sz="2900">
                <a:latin typeface="楷体_GB2312" pitchFamily="49" charset="-122"/>
                <a:ea typeface="楷体_GB2312" pitchFamily="49" charset="-122"/>
              </a:rPr>
              <a:t>API (request)</a:t>
            </a:r>
            <a:r>
              <a:rPr lang="zh-CN" altLang="en-US" sz="2900">
                <a:latin typeface="楷体_GB2312" pitchFamily="49" charset="-122"/>
                <a:ea typeface="楷体_GB2312" pitchFamily="49" charset="-122"/>
              </a:rPr>
              <a:t>衔接起来。</a:t>
            </a:r>
          </a:p>
          <a:p>
            <a:pPr>
              <a:lnSpc>
                <a:spcPct val="100000"/>
              </a:lnSpc>
              <a:spcBef>
                <a:spcPct val="0"/>
              </a:spcBef>
              <a:buClrTx/>
              <a:buSzTx/>
              <a:buFontTx/>
              <a:buBlip>
                <a:blip r:embed="rId2"/>
              </a:buBlip>
            </a:pPr>
            <a:r>
              <a:rPr kumimoji="1" lang="zh-CN" altLang="en-US" sz="2900">
                <a:latin typeface="楷体_GB2312" pitchFamily="49" charset="-122"/>
                <a:ea typeface="楷体_GB2312" pitchFamily="49" charset="-122"/>
              </a:rPr>
              <a:t>继承</a:t>
            </a:r>
            <a:r>
              <a:rPr kumimoji="1" lang="en-US" altLang="zh-CN" sz="2900">
                <a:latin typeface="楷体_GB2312" pitchFamily="49" charset="-122"/>
                <a:ea typeface="楷体_GB2312" pitchFamily="49" charset="-122"/>
              </a:rPr>
              <a:t>Shape </a:t>
            </a:r>
            <a:r>
              <a:rPr kumimoji="1" lang="zh-CN" altLang="en-US" sz="2900">
                <a:latin typeface="楷体_GB2312" pitchFamily="49" charset="-122"/>
                <a:ea typeface="楷体_GB2312" pitchFamily="49" charset="-122"/>
              </a:rPr>
              <a:t>（</a:t>
            </a:r>
            <a:r>
              <a:rPr lang="en-US" altLang="zh-CN" sz="2900">
                <a:latin typeface="楷体_GB2312" pitchFamily="49" charset="-122"/>
                <a:ea typeface="楷体_GB2312" pitchFamily="49" charset="-122"/>
              </a:rPr>
              <a:t>Target</a:t>
            </a:r>
            <a:r>
              <a:rPr lang="zh-CN" altLang="en-US" sz="2900">
                <a:latin typeface="楷体_GB2312" pitchFamily="49" charset="-122"/>
                <a:ea typeface="楷体_GB2312" pitchFamily="49" charset="-122"/>
              </a:rPr>
              <a:t>类）</a:t>
            </a:r>
            <a:r>
              <a:rPr kumimoji="1" lang="zh-CN" altLang="en-US" sz="2900">
                <a:latin typeface="楷体_GB2312" pitchFamily="49" charset="-122"/>
                <a:ea typeface="楷体_GB2312" pitchFamily="49" charset="-122"/>
              </a:rPr>
              <a:t>的接口和</a:t>
            </a:r>
            <a:r>
              <a:rPr kumimoji="1" lang="en-US" altLang="zh-CN" sz="2900">
                <a:latin typeface="楷体_GB2312" pitchFamily="49" charset="-122"/>
                <a:ea typeface="楷体_GB2312" pitchFamily="49" charset="-122"/>
              </a:rPr>
              <a:t>TextView </a:t>
            </a:r>
            <a:r>
              <a:rPr kumimoji="1" lang="zh-CN" altLang="en-US" sz="2900">
                <a:latin typeface="楷体_GB2312" pitchFamily="49" charset="-122"/>
                <a:ea typeface="楷体_GB2312" pitchFamily="49" charset="-122"/>
              </a:rPr>
              <a:t>（</a:t>
            </a:r>
            <a:r>
              <a:rPr lang="en-US" altLang="zh-CN" sz="2900">
                <a:latin typeface="楷体_GB2312" pitchFamily="49" charset="-122"/>
                <a:ea typeface="楷体_GB2312" pitchFamily="49" charset="-122"/>
              </a:rPr>
              <a:t>Adaptee</a:t>
            </a:r>
            <a:r>
              <a:rPr lang="zh-CN" altLang="en-US" sz="2900">
                <a:latin typeface="楷体_GB2312" pitchFamily="49" charset="-122"/>
                <a:ea typeface="楷体_GB2312" pitchFamily="49" charset="-122"/>
              </a:rPr>
              <a:t>）</a:t>
            </a:r>
            <a:r>
              <a:rPr kumimoji="1" lang="zh-CN" altLang="en-US" sz="2900">
                <a:latin typeface="楷体_GB2312" pitchFamily="49" charset="-122"/>
                <a:ea typeface="楷体_GB2312" pitchFamily="49" charset="-122"/>
              </a:rPr>
              <a:t>的实现</a:t>
            </a:r>
            <a:r>
              <a:rPr kumimoji="1" lang="en-US" altLang="zh-CN" sz="2900">
                <a:latin typeface="Arial"/>
                <a:ea typeface="楷体_GB2312" pitchFamily="49" charset="-122"/>
              </a:rPr>
              <a:t>——</a:t>
            </a:r>
            <a:r>
              <a:rPr kumimoji="1" lang="zh-CN" altLang="en-US" sz="2900">
                <a:latin typeface="楷体_GB2312" pitchFamily="49" charset="-122"/>
                <a:ea typeface="楷体_GB2312" pitchFamily="49" charset="-122"/>
              </a:rPr>
              <a:t>多重继承；</a:t>
            </a:r>
          </a:p>
          <a:p>
            <a:pPr>
              <a:lnSpc>
                <a:spcPct val="80000"/>
              </a:lnSpc>
              <a:buSzTx/>
            </a:pPr>
            <a:r>
              <a:rPr lang="en-US" altLang="zh-CN" sz="2900">
                <a:latin typeface="楷体_GB2312" pitchFamily="49" charset="-122"/>
                <a:ea typeface="楷体_GB2312" pitchFamily="49" charset="-122"/>
              </a:rPr>
              <a:t>Adapter</a:t>
            </a:r>
            <a:r>
              <a:rPr lang="zh-CN" altLang="en-US" sz="2900">
                <a:latin typeface="楷体_GB2312" pitchFamily="49" charset="-122"/>
                <a:ea typeface="楷体_GB2312" pitchFamily="49" charset="-122"/>
              </a:rPr>
              <a:t>和</a:t>
            </a:r>
            <a:r>
              <a:rPr lang="en-US" altLang="zh-CN" sz="2900">
                <a:latin typeface="楷体_GB2312" pitchFamily="49" charset="-122"/>
                <a:ea typeface="楷体_GB2312" pitchFamily="49" charset="-122"/>
              </a:rPr>
              <a:t>Adaptee</a:t>
            </a:r>
            <a:r>
              <a:rPr lang="zh-CN" altLang="en-US" sz="2900">
                <a:latin typeface="楷体_GB2312" pitchFamily="49" charset="-122"/>
                <a:ea typeface="楷体_GB2312" pitchFamily="49" charset="-122"/>
              </a:rPr>
              <a:t>是继承关系，这决定了这个适配器模式是类的模式。</a:t>
            </a:r>
          </a:p>
        </p:txBody>
      </p:sp>
    </p:spTree>
    <p:extLst>
      <p:ext uri="{BB962C8B-B14F-4D97-AF65-F5344CB8AC3E}">
        <p14:creationId xmlns:p14="http://schemas.microsoft.com/office/powerpoint/2010/main" val="261620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pic>
        <p:nvPicPr>
          <p:cNvPr id="7229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7692" r="4396" b="52562"/>
          <a:stretch>
            <a:fillRect/>
          </a:stretch>
        </p:blipFill>
        <p:spPr bwMode="auto">
          <a:xfrm>
            <a:off x="508529" y="1600571"/>
            <a:ext cx="11289348" cy="4944620"/>
          </a:xfrm>
          <a:prstGeom prst="rect">
            <a:avLst/>
          </a:prstGeom>
          <a:noFill/>
          <a:extLst>
            <a:ext uri="{909E8E84-426E-40DD-AFC4-6F175D3DCCD1}">
              <a14:hiddenFill xmlns:a14="http://schemas.microsoft.com/office/drawing/2010/main">
                <a:solidFill>
                  <a:srgbClr val="FFFFFF"/>
                </a:solidFill>
              </a14:hiddenFill>
            </a:ext>
          </a:extLst>
        </p:spPr>
      </p:pic>
      <p:sp>
        <p:nvSpPr>
          <p:cNvPr id="722948" name="AutoShape 4"/>
          <p:cNvSpPr>
            <a:spLocks noChangeArrowheads="1"/>
          </p:cNvSpPr>
          <p:nvPr/>
        </p:nvSpPr>
        <p:spPr bwMode="auto">
          <a:xfrm>
            <a:off x="4780174" y="838394"/>
            <a:ext cx="2339234" cy="457306"/>
          </a:xfrm>
          <a:prstGeom prst="wedgeRoundRectCallout">
            <a:avLst>
              <a:gd name="adj1" fmla="val -45926"/>
              <a:gd name="adj2" fmla="val 21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sz="2900">
                <a:solidFill>
                  <a:schemeClr val="bg2"/>
                </a:solidFill>
              </a:rPr>
              <a:t>Shape</a:t>
            </a:r>
          </a:p>
        </p:txBody>
      </p:sp>
      <p:sp>
        <p:nvSpPr>
          <p:cNvPr id="722949" name="AutoShape 5"/>
          <p:cNvSpPr>
            <a:spLocks noChangeArrowheads="1"/>
          </p:cNvSpPr>
          <p:nvPr/>
        </p:nvSpPr>
        <p:spPr bwMode="auto">
          <a:xfrm>
            <a:off x="8644996" y="990829"/>
            <a:ext cx="2339234" cy="457306"/>
          </a:xfrm>
          <a:prstGeom prst="wedgeRoundRectCallout">
            <a:avLst>
              <a:gd name="adj1" fmla="val -45926"/>
              <a:gd name="adj2" fmla="val 21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sz="2900">
                <a:solidFill>
                  <a:schemeClr val="bg2"/>
                </a:solidFill>
              </a:rPr>
              <a:t>TextView</a:t>
            </a:r>
          </a:p>
        </p:txBody>
      </p:sp>
      <p:sp>
        <p:nvSpPr>
          <p:cNvPr id="722950" name="AutoShape 6"/>
          <p:cNvSpPr>
            <a:spLocks noChangeArrowheads="1"/>
          </p:cNvSpPr>
          <p:nvPr/>
        </p:nvSpPr>
        <p:spPr bwMode="auto">
          <a:xfrm>
            <a:off x="8644996" y="3582229"/>
            <a:ext cx="2339234" cy="457306"/>
          </a:xfrm>
          <a:prstGeom prst="wedgeRoundRectCallout">
            <a:avLst>
              <a:gd name="adj1" fmla="val -97009"/>
              <a:gd name="adj2" fmla="val 1833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sz="2900">
                <a:solidFill>
                  <a:schemeClr val="bg2"/>
                </a:solidFill>
              </a:rPr>
              <a:t>TextShape</a:t>
            </a:r>
          </a:p>
        </p:txBody>
      </p:sp>
      <p:sp>
        <p:nvSpPr>
          <p:cNvPr id="722951" name="AutoShape 7"/>
          <p:cNvSpPr>
            <a:spLocks noChangeArrowheads="1"/>
          </p:cNvSpPr>
          <p:nvPr/>
        </p:nvSpPr>
        <p:spPr bwMode="auto">
          <a:xfrm>
            <a:off x="720417" y="4725494"/>
            <a:ext cx="3843633" cy="1152792"/>
          </a:xfrm>
          <a:prstGeom prst="wedgeRoundRectCallout">
            <a:avLst>
              <a:gd name="adj1" fmla="val 74750"/>
              <a:gd name="adj2" fmla="val -138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a:solidFill>
                  <a:schemeClr val="bg2"/>
                </a:solidFill>
              </a:rPr>
              <a:t>继承</a:t>
            </a:r>
            <a:r>
              <a:rPr kumimoji="1" lang="en-US" altLang="zh-CN">
                <a:solidFill>
                  <a:schemeClr val="bg2"/>
                </a:solidFill>
              </a:rPr>
              <a:t>Shape </a:t>
            </a:r>
            <a:r>
              <a:rPr kumimoji="1" lang="zh-CN" altLang="en-US">
                <a:solidFill>
                  <a:schemeClr val="bg2"/>
                </a:solidFill>
              </a:rPr>
              <a:t>（</a:t>
            </a:r>
            <a:r>
              <a:rPr lang="en-US" altLang="zh-CN">
                <a:solidFill>
                  <a:schemeClr val="bg2"/>
                </a:solidFill>
              </a:rPr>
              <a:t>Target</a:t>
            </a:r>
            <a:r>
              <a:rPr lang="zh-CN" altLang="en-US">
                <a:solidFill>
                  <a:schemeClr val="bg2"/>
                </a:solidFill>
              </a:rPr>
              <a:t>类）</a:t>
            </a:r>
            <a:r>
              <a:rPr kumimoji="1" lang="zh-CN" altLang="en-US">
                <a:solidFill>
                  <a:schemeClr val="bg2"/>
                </a:solidFill>
              </a:rPr>
              <a:t>的接口和</a:t>
            </a:r>
            <a:r>
              <a:rPr kumimoji="1" lang="en-US" altLang="zh-CN">
                <a:solidFill>
                  <a:schemeClr val="bg2"/>
                </a:solidFill>
              </a:rPr>
              <a:t>TextView </a:t>
            </a:r>
            <a:r>
              <a:rPr kumimoji="1" lang="zh-CN" altLang="en-US">
                <a:solidFill>
                  <a:schemeClr val="bg2"/>
                </a:solidFill>
              </a:rPr>
              <a:t>（</a:t>
            </a:r>
            <a:r>
              <a:rPr lang="en-US" altLang="zh-CN">
                <a:solidFill>
                  <a:schemeClr val="bg2"/>
                </a:solidFill>
              </a:rPr>
              <a:t>Adaptee</a:t>
            </a:r>
            <a:r>
              <a:rPr lang="zh-CN" altLang="en-US">
                <a:solidFill>
                  <a:schemeClr val="bg2"/>
                </a:solidFill>
              </a:rPr>
              <a:t>）</a:t>
            </a:r>
            <a:r>
              <a:rPr kumimoji="1" lang="zh-CN" altLang="en-US">
                <a:solidFill>
                  <a:schemeClr val="bg2"/>
                </a:solidFill>
              </a:rPr>
              <a:t>的实现</a:t>
            </a:r>
          </a:p>
        </p:txBody>
      </p:sp>
    </p:spTree>
    <p:extLst>
      <p:ext uri="{BB962C8B-B14F-4D97-AF65-F5344CB8AC3E}">
        <p14:creationId xmlns:p14="http://schemas.microsoft.com/office/powerpoint/2010/main" val="43797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11115" y="609741"/>
            <a:ext cx="10785056" cy="533524"/>
          </a:xfrm>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sp>
        <p:nvSpPr>
          <p:cNvPr id="161795" name="Rectangle 3"/>
          <p:cNvSpPr>
            <a:spLocks noGrp="1" noChangeArrowheads="1"/>
          </p:cNvSpPr>
          <p:nvPr>
            <p:ph type="body" idx="1"/>
          </p:nvPr>
        </p:nvSpPr>
        <p:spPr>
          <a:xfrm>
            <a:off x="432250" y="1753006"/>
            <a:ext cx="11147384" cy="3887100"/>
          </a:xfrm>
        </p:spPr>
        <p:txBody>
          <a:bodyPr/>
          <a:lstStyle/>
          <a:p>
            <a:pPr algn="just">
              <a:buFont typeface="Wingdings" pitchFamily="2" charset="2"/>
              <a:buNone/>
            </a:pPr>
            <a:r>
              <a:rPr lang="zh-CN" altLang="en-US" sz="2400">
                <a:latin typeface="楷体_GB2312" pitchFamily="49" charset="-122"/>
                <a:ea typeface="楷体_GB2312" pitchFamily="49" charset="-122"/>
              </a:rPr>
              <a:t>处理办法二：</a:t>
            </a:r>
          </a:p>
          <a:p>
            <a:pPr algn="just">
              <a:buFont typeface="Wingdings" pitchFamily="2" charset="2"/>
              <a:buNone/>
            </a:pPr>
            <a:r>
              <a:rPr lang="zh-CN" altLang="en-US" sz="2400">
                <a:latin typeface="楷体_GB2312" pitchFamily="49" charset="-122"/>
                <a:ea typeface="楷体_GB2312" pitchFamily="49" charset="-122"/>
              </a:rPr>
              <a:t>在</a:t>
            </a:r>
            <a:r>
              <a:rPr lang="en-US" altLang="zh-CN" sz="2400">
                <a:latin typeface="楷体_GB2312" pitchFamily="49" charset="-122"/>
                <a:ea typeface="楷体_GB2312" pitchFamily="49" charset="-122"/>
              </a:rPr>
              <a:t>TextShape</a:t>
            </a:r>
            <a:r>
              <a:rPr lang="zh-CN" altLang="en-US" sz="2400">
                <a:latin typeface="楷体_GB2312" pitchFamily="49" charset="-122"/>
                <a:ea typeface="楷体_GB2312" pitchFamily="49" charset="-122"/>
              </a:rPr>
              <a:t>中组合一个</a:t>
            </a:r>
            <a:r>
              <a:rPr lang="en-US" altLang="zh-CN" sz="2400">
                <a:latin typeface="楷体_GB2312" pitchFamily="49" charset="-122"/>
                <a:ea typeface="楷体_GB2312" pitchFamily="49" charset="-122"/>
              </a:rPr>
              <a:t>TextView</a:t>
            </a:r>
            <a:r>
              <a:rPr lang="zh-CN" altLang="en-US" sz="2400">
                <a:latin typeface="楷体_GB2312" pitchFamily="49" charset="-122"/>
                <a:ea typeface="楷体_GB2312" pitchFamily="49" charset="-122"/>
              </a:rPr>
              <a:t>实例，用</a:t>
            </a:r>
            <a:r>
              <a:rPr lang="en-US" altLang="zh-CN" sz="2400">
                <a:latin typeface="楷体_GB2312" pitchFamily="49" charset="-122"/>
                <a:ea typeface="楷体_GB2312" pitchFamily="49" charset="-122"/>
              </a:rPr>
              <a:t>TextView</a:t>
            </a:r>
            <a:r>
              <a:rPr lang="zh-CN" altLang="en-US" sz="2400">
                <a:latin typeface="楷体_GB2312" pitchFamily="49" charset="-122"/>
                <a:ea typeface="楷体_GB2312" pitchFamily="49" charset="-122"/>
              </a:rPr>
              <a:t>的接口实现</a:t>
            </a:r>
            <a:r>
              <a:rPr lang="en-US" altLang="zh-CN" sz="2400">
                <a:latin typeface="楷体_GB2312" pitchFamily="49" charset="-122"/>
                <a:ea typeface="楷体_GB2312" pitchFamily="49" charset="-122"/>
              </a:rPr>
              <a:t>TextShape</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对象合成 。</a:t>
            </a:r>
          </a:p>
          <a:p>
            <a:pPr algn="just">
              <a:buFont typeface="Wingdings" pitchFamily="2" charset="2"/>
              <a:buNone/>
            </a:pPr>
            <a:endParaRPr lang="zh-CN" altLang="en-US" sz="2400">
              <a:latin typeface="楷体_GB2312" pitchFamily="49" charset="-122"/>
              <a:ea typeface="楷体_GB2312" pitchFamily="49" charset="-122"/>
            </a:endParaRPr>
          </a:p>
          <a:p>
            <a:pPr algn="just">
              <a:buFont typeface="Wingdings" pitchFamily="2" charset="2"/>
              <a:buNone/>
            </a:pPr>
            <a:r>
              <a:rPr lang="en-US" altLang="zh-CN" sz="2400">
                <a:latin typeface="Courier New"/>
                <a:ea typeface="楷体_GB2312" pitchFamily="49" charset="-122"/>
              </a:rPr>
              <a:t>————</a:t>
            </a:r>
            <a:r>
              <a:rPr lang="zh-CN" altLang="en-US" sz="2400">
                <a:latin typeface="楷体_GB2312" pitchFamily="49" charset="-122"/>
                <a:ea typeface="楷体_GB2312" pitchFamily="49" charset="-122"/>
              </a:rPr>
              <a:t>二者综合即是</a:t>
            </a:r>
            <a:r>
              <a:rPr lang="en-US" altLang="zh-CN" sz="2400">
                <a:latin typeface="楷体_GB2312" pitchFamily="49" charset="-122"/>
                <a:ea typeface="楷体_GB2312" pitchFamily="49" charset="-122"/>
              </a:rPr>
              <a:t>Adapter</a:t>
            </a:r>
            <a:r>
              <a:rPr lang="zh-CN" altLang="en-US" sz="2400">
                <a:latin typeface="楷体_GB2312" pitchFamily="49" charset="-122"/>
                <a:ea typeface="楷体_GB2312" pitchFamily="49" charset="-122"/>
              </a:rPr>
              <a:t>模式。</a:t>
            </a:r>
          </a:p>
        </p:txBody>
      </p:sp>
      <p:sp>
        <p:nvSpPr>
          <p:cNvPr id="161796" name="Rectangle 4"/>
          <p:cNvSpPr>
            <a:spLocks noChangeArrowheads="1"/>
          </p:cNvSpPr>
          <p:nvPr/>
        </p:nvSpPr>
        <p:spPr bwMode="auto">
          <a:xfrm>
            <a:off x="2898616" y="2534237"/>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spTree>
    <p:extLst>
      <p:ext uri="{BB962C8B-B14F-4D97-AF65-F5344CB8AC3E}">
        <p14:creationId xmlns:p14="http://schemas.microsoft.com/office/powerpoint/2010/main" val="147948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sp>
        <p:nvSpPr>
          <p:cNvPr id="164867" name="Rectangle 3"/>
          <p:cNvSpPr>
            <a:spLocks noChangeArrowheads="1"/>
          </p:cNvSpPr>
          <p:nvPr/>
        </p:nvSpPr>
        <p:spPr bwMode="auto">
          <a:xfrm>
            <a:off x="3286370" y="2539001"/>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pic>
        <p:nvPicPr>
          <p:cNvPr id="1648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7016" t="47438" r="4938" b="5380"/>
          <a:stretch>
            <a:fillRect/>
          </a:stretch>
        </p:blipFill>
        <p:spPr bwMode="auto">
          <a:xfrm>
            <a:off x="508529" y="1756182"/>
            <a:ext cx="10882524" cy="4569883"/>
          </a:xfrm>
          <a:prstGeom prst="rect">
            <a:avLst/>
          </a:prstGeom>
          <a:noFill/>
          <a:extLst>
            <a:ext uri="{909E8E84-426E-40DD-AFC4-6F175D3DCCD1}">
              <a14:hiddenFill xmlns:a14="http://schemas.microsoft.com/office/drawing/2010/main">
                <a:solidFill>
                  <a:srgbClr val="FFFFFF"/>
                </a:solidFill>
              </a14:hiddenFill>
            </a:ext>
          </a:extLst>
        </p:spPr>
      </p:pic>
      <p:sp>
        <p:nvSpPr>
          <p:cNvPr id="164869" name="Rectangle 5"/>
          <p:cNvSpPr>
            <a:spLocks noChangeArrowheads="1"/>
          </p:cNvSpPr>
          <p:nvPr/>
        </p:nvSpPr>
        <p:spPr bwMode="auto">
          <a:xfrm>
            <a:off x="8746701" y="1905442"/>
            <a:ext cx="2148405" cy="6178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spAutoFit/>
          </a:bodyPr>
          <a:lstStyle/>
          <a:p>
            <a:pPr>
              <a:buClr>
                <a:schemeClr val="accent2"/>
              </a:buClr>
              <a:buSzPct val="80000"/>
              <a:buFont typeface="Wingdings" pitchFamily="2" charset="2"/>
              <a:buNone/>
            </a:pPr>
            <a:r>
              <a:rPr kumimoji="1" lang="zh-CN" altLang="en-US" sz="3300">
                <a:solidFill>
                  <a:schemeClr val="bg2"/>
                </a:solidFill>
              </a:rPr>
              <a:t>（</a:t>
            </a:r>
            <a:r>
              <a:rPr kumimoji="1" lang="en-US" altLang="zh-CN" sz="3300">
                <a:solidFill>
                  <a:schemeClr val="bg2"/>
                </a:solidFill>
              </a:rPr>
              <a:t>2</a:t>
            </a:r>
            <a:r>
              <a:rPr kumimoji="1" lang="zh-CN" altLang="en-US" sz="3300">
                <a:solidFill>
                  <a:schemeClr val="bg2"/>
                </a:solidFill>
              </a:rPr>
              <a:t>）结构</a:t>
            </a:r>
          </a:p>
        </p:txBody>
      </p:sp>
      <p:sp>
        <p:nvSpPr>
          <p:cNvPr id="164870" name="AutoShape 6"/>
          <p:cNvSpPr>
            <a:spLocks noChangeArrowheads="1"/>
          </p:cNvSpPr>
          <p:nvPr/>
        </p:nvSpPr>
        <p:spPr bwMode="auto">
          <a:xfrm>
            <a:off x="527600" y="3429795"/>
            <a:ext cx="3748283" cy="1224246"/>
          </a:xfrm>
          <a:prstGeom prst="wedgeRoundRectCallout">
            <a:avLst>
              <a:gd name="adj1" fmla="val 37449"/>
              <a:gd name="adj2" fmla="val 7736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在</a:t>
            </a:r>
            <a:r>
              <a:rPr kumimoji="1" lang="en-US" altLang="zh-CN" sz="1900">
                <a:solidFill>
                  <a:schemeClr val="bg2"/>
                </a:solidFill>
              </a:rPr>
              <a:t>TextShape</a:t>
            </a:r>
            <a:r>
              <a:rPr kumimoji="1" lang="zh-CN" altLang="en-US" sz="1900">
                <a:solidFill>
                  <a:schemeClr val="bg2"/>
                </a:solidFill>
              </a:rPr>
              <a:t>中组合一个</a:t>
            </a:r>
            <a:r>
              <a:rPr kumimoji="1" lang="en-US" altLang="zh-CN" sz="1900">
                <a:solidFill>
                  <a:schemeClr val="bg2"/>
                </a:solidFill>
              </a:rPr>
              <a:t>TextView</a:t>
            </a:r>
            <a:r>
              <a:rPr kumimoji="1" lang="zh-CN" altLang="en-US" sz="1900">
                <a:solidFill>
                  <a:schemeClr val="bg2"/>
                </a:solidFill>
              </a:rPr>
              <a:t>实例，用</a:t>
            </a:r>
            <a:r>
              <a:rPr kumimoji="1" lang="en-US" altLang="zh-CN" sz="1900">
                <a:solidFill>
                  <a:schemeClr val="bg2"/>
                </a:solidFill>
              </a:rPr>
              <a:t>TextView</a:t>
            </a:r>
            <a:r>
              <a:rPr kumimoji="1" lang="zh-CN" altLang="en-US" sz="1900">
                <a:solidFill>
                  <a:schemeClr val="bg2"/>
                </a:solidFill>
              </a:rPr>
              <a:t>的接口实现</a:t>
            </a:r>
            <a:r>
              <a:rPr kumimoji="1" lang="en-US" altLang="zh-CN" sz="1900">
                <a:solidFill>
                  <a:schemeClr val="bg2"/>
                </a:solidFill>
              </a:rPr>
              <a:t>TextShape</a:t>
            </a:r>
            <a:r>
              <a:rPr kumimoji="1" lang="en-US" altLang="zh-CN" sz="1900">
                <a:solidFill>
                  <a:schemeClr val="bg2"/>
                </a:solidFill>
                <a:latin typeface="Courier New"/>
              </a:rPr>
              <a:t>——</a:t>
            </a:r>
            <a:r>
              <a:rPr kumimoji="1" lang="zh-CN" altLang="en-US" sz="1900">
                <a:solidFill>
                  <a:schemeClr val="bg2"/>
                </a:solidFill>
              </a:rPr>
              <a:t>对象合成 。</a:t>
            </a:r>
          </a:p>
        </p:txBody>
      </p:sp>
    </p:spTree>
    <p:extLst>
      <p:ext uri="{BB962C8B-B14F-4D97-AF65-F5344CB8AC3E}">
        <p14:creationId xmlns:p14="http://schemas.microsoft.com/office/powerpoint/2010/main" val="7342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sp>
        <p:nvSpPr>
          <p:cNvPr id="684035" name="Rectangle 3"/>
          <p:cNvSpPr>
            <a:spLocks noGrp="1" noChangeArrowheads="1"/>
          </p:cNvSpPr>
          <p:nvPr>
            <p:ph type="body" idx="1"/>
          </p:nvPr>
        </p:nvSpPr>
        <p:spPr/>
        <p:txBody>
          <a:bodyPr/>
          <a:lstStyle/>
          <a:p>
            <a:pPr>
              <a:lnSpc>
                <a:spcPct val="100000"/>
              </a:lnSpc>
              <a:spcBef>
                <a:spcPct val="0"/>
              </a:spcBef>
              <a:buClrTx/>
              <a:buSzTx/>
              <a:buFontTx/>
              <a:buBlip>
                <a:blip r:embed="rId2"/>
              </a:buBlip>
            </a:pPr>
            <a:r>
              <a:rPr lang="en-US" altLang="zh-CN" sz="3200" dirty="0" err="1">
                <a:latin typeface="楷体_GB2312" pitchFamily="49" charset="-122"/>
                <a:ea typeface="楷体_GB2312" pitchFamily="49" charset="-122"/>
              </a:rPr>
              <a:t>Adaptee</a:t>
            </a:r>
            <a:r>
              <a:rPr lang="en-US" altLang="zh-CN" sz="3200" dirty="0">
                <a:latin typeface="楷体_GB2312" pitchFamily="49" charset="-122"/>
                <a:ea typeface="楷体_GB2312" pitchFamily="49" charset="-122"/>
              </a:rPr>
              <a:t> </a:t>
            </a:r>
            <a:r>
              <a:rPr lang="zh-CN" altLang="en-US" sz="3200" dirty="0">
                <a:latin typeface="楷体_GB2312" pitchFamily="49" charset="-122"/>
                <a:ea typeface="楷体_GB2312" pitchFamily="49" charset="-122"/>
              </a:rPr>
              <a:t>类并没有</a:t>
            </a:r>
            <a:r>
              <a:rPr lang="en-US" altLang="zh-CN" sz="3200" dirty="0">
                <a:latin typeface="楷体_GB2312" pitchFamily="49" charset="-122"/>
                <a:ea typeface="楷体_GB2312" pitchFamily="49" charset="-122"/>
              </a:rPr>
              <a:t>request()</a:t>
            </a:r>
            <a:r>
              <a:rPr lang="zh-CN" altLang="en-US" sz="3200" dirty="0">
                <a:latin typeface="楷体_GB2312" pitchFamily="49" charset="-122"/>
                <a:ea typeface="楷体_GB2312" pitchFamily="49" charset="-122"/>
              </a:rPr>
              <a:t>方法</a:t>
            </a:r>
          </a:p>
          <a:p>
            <a:pPr>
              <a:lnSpc>
                <a:spcPct val="100000"/>
              </a:lnSpc>
              <a:spcBef>
                <a:spcPct val="0"/>
              </a:spcBef>
              <a:buClrTx/>
              <a:buSzTx/>
              <a:buFontTx/>
              <a:buBlip>
                <a:blip r:embed="rId2"/>
              </a:buBlip>
            </a:pPr>
            <a:r>
              <a:rPr lang="zh-CN" altLang="en-US" sz="3200" dirty="0">
                <a:latin typeface="楷体_GB2312" pitchFamily="49" charset="-122"/>
                <a:ea typeface="楷体_GB2312" pitchFamily="49" charset="-122"/>
              </a:rPr>
              <a:t>客户端则期待这个方法。</a:t>
            </a:r>
          </a:p>
          <a:p>
            <a:pPr>
              <a:lnSpc>
                <a:spcPct val="100000"/>
              </a:lnSpc>
              <a:spcBef>
                <a:spcPct val="0"/>
              </a:spcBef>
              <a:buClrTx/>
              <a:buSzTx/>
              <a:buFontTx/>
              <a:buBlip>
                <a:blip r:embed="rId2"/>
              </a:buBlip>
            </a:pPr>
            <a:r>
              <a:rPr lang="zh-CN" altLang="en-US" sz="3200" dirty="0">
                <a:latin typeface="楷体_GB2312" pitchFamily="49" charset="-122"/>
                <a:ea typeface="楷体_GB2312" pitchFamily="49" charset="-122"/>
              </a:rPr>
              <a:t>为使客户端能够使用</a:t>
            </a:r>
            <a:r>
              <a:rPr lang="en-US" altLang="zh-CN" sz="3200" dirty="0" err="1">
                <a:latin typeface="楷体_GB2312" pitchFamily="49" charset="-122"/>
                <a:ea typeface="楷体_GB2312" pitchFamily="49" charset="-122"/>
              </a:rPr>
              <a:t>Adaptee</a:t>
            </a:r>
            <a:r>
              <a:rPr lang="en-US" altLang="zh-CN" sz="3200" dirty="0">
                <a:latin typeface="楷体_GB2312" pitchFamily="49" charset="-122"/>
                <a:ea typeface="楷体_GB2312" pitchFamily="49" charset="-122"/>
              </a:rPr>
              <a:t> </a:t>
            </a:r>
            <a:r>
              <a:rPr lang="zh-CN" altLang="en-US" sz="3200" dirty="0">
                <a:latin typeface="楷体_GB2312" pitchFamily="49" charset="-122"/>
                <a:ea typeface="楷体_GB2312" pitchFamily="49" charset="-122"/>
              </a:rPr>
              <a:t>类，提供包装类 </a:t>
            </a:r>
            <a:r>
              <a:rPr lang="en-US" altLang="zh-CN" sz="3200" dirty="0">
                <a:latin typeface="楷体_GB2312" pitchFamily="49" charset="-122"/>
                <a:ea typeface="楷体_GB2312" pitchFamily="49" charset="-122"/>
              </a:rPr>
              <a:t>Adapter </a:t>
            </a:r>
            <a:r>
              <a:rPr lang="zh-CN" altLang="en-US" sz="3200" dirty="0">
                <a:latin typeface="楷体_GB2312" pitchFamily="49" charset="-122"/>
                <a:ea typeface="楷体_GB2312" pitchFamily="49" charset="-122"/>
              </a:rPr>
              <a:t>，包装了一个</a:t>
            </a:r>
            <a:r>
              <a:rPr lang="en-US" altLang="zh-CN" sz="3200" dirty="0" err="1">
                <a:latin typeface="楷体_GB2312" pitchFamily="49" charset="-122"/>
                <a:ea typeface="楷体_GB2312" pitchFamily="49" charset="-122"/>
              </a:rPr>
              <a:t>Adaptee</a:t>
            </a:r>
            <a:r>
              <a:rPr lang="zh-CN" altLang="en-US" sz="3200" dirty="0">
                <a:latin typeface="楷体_GB2312" pitchFamily="49" charset="-122"/>
                <a:ea typeface="楷体_GB2312" pitchFamily="49" charset="-122"/>
              </a:rPr>
              <a:t>实例。</a:t>
            </a:r>
          </a:p>
          <a:p>
            <a:pPr>
              <a:lnSpc>
                <a:spcPct val="100000"/>
              </a:lnSpc>
              <a:spcBef>
                <a:spcPct val="0"/>
              </a:spcBef>
              <a:buClrTx/>
              <a:buSzTx/>
              <a:buFontTx/>
              <a:buBlip>
                <a:blip r:embed="rId2"/>
              </a:buBlip>
            </a:pPr>
            <a:r>
              <a:rPr lang="zh-CN" altLang="en-US" sz="3200" dirty="0">
                <a:latin typeface="楷体_GB2312" pitchFamily="49" charset="-122"/>
                <a:ea typeface="楷体_GB2312" pitchFamily="49" charset="-122"/>
              </a:rPr>
              <a:t>把 </a:t>
            </a:r>
            <a:r>
              <a:rPr lang="en-US" altLang="zh-CN" sz="3200" dirty="0" err="1">
                <a:latin typeface="楷体_GB2312" pitchFamily="49" charset="-122"/>
                <a:ea typeface="楷体_GB2312" pitchFamily="49" charset="-122"/>
              </a:rPr>
              <a:t>Adaptee</a:t>
            </a:r>
            <a:r>
              <a:rPr lang="en-US" altLang="zh-CN" sz="3200" dirty="0">
                <a:latin typeface="楷体_GB2312" pitchFamily="49" charset="-122"/>
                <a:ea typeface="楷体_GB2312" pitchFamily="49" charset="-122"/>
              </a:rPr>
              <a:t> </a:t>
            </a:r>
            <a:r>
              <a:rPr lang="zh-CN" altLang="en-US" sz="3200" dirty="0">
                <a:latin typeface="楷体_GB2312" pitchFamily="49" charset="-122"/>
                <a:ea typeface="楷体_GB2312" pitchFamily="49" charset="-122"/>
              </a:rPr>
              <a:t>的 </a:t>
            </a:r>
            <a:r>
              <a:rPr lang="en-US" altLang="zh-CN" sz="3200" dirty="0">
                <a:latin typeface="楷体_GB2312" pitchFamily="49" charset="-122"/>
                <a:ea typeface="楷体_GB2312" pitchFamily="49" charset="-122"/>
              </a:rPr>
              <a:t>API</a:t>
            </a:r>
            <a:r>
              <a:rPr lang="zh-CN" altLang="en-US" sz="3200" dirty="0">
                <a:latin typeface="楷体_GB2312" pitchFamily="49" charset="-122"/>
                <a:ea typeface="楷体_GB2312" pitchFamily="49" charset="-122"/>
              </a:rPr>
              <a:t>与</a:t>
            </a:r>
            <a:r>
              <a:rPr lang="en-US" altLang="zh-CN" sz="3200" dirty="0">
                <a:latin typeface="楷体_GB2312" pitchFamily="49" charset="-122"/>
                <a:ea typeface="楷体_GB2312" pitchFamily="49" charset="-122"/>
              </a:rPr>
              <a:t>Target</a:t>
            </a:r>
            <a:r>
              <a:rPr lang="zh-CN" altLang="en-US" sz="3200" dirty="0">
                <a:latin typeface="楷体_GB2312" pitchFamily="49" charset="-122"/>
                <a:ea typeface="楷体_GB2312" pitchFamily="49" charset="-122"/>
              </a:rPr>
              <a:t>类的</a:t>
            </a:r>
            <a:r>
              <a:rPr lang="en-US" altLang="zh-CN" sz="3200" dirty="0">
                <a:latin typeface="楷体_GB2312" pitchFamily="49" charset="-122"/>
                <a:ea typeface="楷体_GB2312" pitchFamily="49" charset="-122"/>
              </a:rPr>
              <a:t>API</a:t>
            </a:r>
            <a:r>
              <a:rPr lang="zh-CN" altLang="en-US" sz="3200" dirty="0">
                <a:latin typeface="楷体_GB2312" pitchFamily="49" charset="-122"/>
                <a:ea typeface="楷体_GB2312" pitchFamily="49" charset="-122"/>
              </a:rPr>
              <a:t>衔接起来。</a:t>
            </a:r>
            <a:endParaRPr kumimoji="1" lang="zh-CN" altLang="en-US" sz="3200" dirty="0">
              <a:latin typeface="楷体_GB2312" pitchFamily="49" charset="-122"/>
              <a:ea typeface="楷体_GB2312" pitchFamily="49" charset="-122"/>
            </a:endParaRPr>
          </a:p>
          <a:p>
            <a:pPr>
              <a:buSzTx/>
            </a:pPr>
            <a:r>
              <a:rPr lang="en-US" altLang="zh-CN" sz="3200" dirty="0">
                <a:latin typeface="楷体_GB2312" pitchFamily="49" charset="-122"/>
                <a:ea typeface="楷体_GB2312" pitchFamily="49" charset="-122"/>
              </a:rPr>
              <a:t>Adapter</a:t>
            </a:r>
            <a:r>
              <a:rPr lang="zh-CN" altLang="en-US" sz="3200" dirty="0">
                <a:latin typeface="楷体_GB2312" pitchFamily="49" charset="-122"/>
                <a:ea typeface="楷体_GB2312" pitchFamily="49" charset="-122"/>
              </a:rPr>
              <a:t>和</a:t>
            </a:r>
            <a:r>
              <a:rPr lang="en-US" altLang="zh-CN" sz="3200" dirty="0" err="1">
                <a:latin typeface="楷体_GB2312" pitchFamily="49" charset="-122"/>
                <a:ea typeface="楷体_GB2312" pitchFamily="49" charset="-122"/>
              </a:rPr>
              <a:t>Adaptee</a:t>
            </a:r>
            <a:r>
              <a:rPr lang="zh-CN" altLang="en-US" sz="3200" dirty="0">
                <a:latin typeface="楷体_GB2312" pitchFamily="49" charset="-122"/>
                <a:ea typeface="楷体_GB2312" pitchFamily="49" charset="-122"/>
              </a:rPr>
              <a:t>是委派关系，这决定了这个适配器模式是对象的模式。</a:t>
            </a:r>
          </a:p>
        </p:txBody>
      </p:sp>
    </p:spTree>
    <p:extLst>
      <p:ext uri="{BB962C8B-B14F-4D97-AF65-F5344CB8AC3E}">
        <p14:creationId xmlns:p14="http://schemas.microsoft.com/office/powerpoint/2010/main" val="111499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pic>
        <p:nvPicPr>
          <p:cNvPr id="162819" name="Picture 3" descr="adapt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41" y="1981659"/>
            <a:ext cx="10780818" cy="4396806"/>
          </a:xfrm>
          <a:prstGeom prst="rect">
            <a:avLst/>
          </a:prstGeom>
          <a:noFill/>
          <a:extLst>
            <a:ext uri="{909E8E84-426E-40DD-AFC4-6F175D3DCCD1}">
              <a14:hiddenFill xmlns:a14="http://schemas.microsoft.com/office/drawing/2010/main">
                <a:solidFill>
                  <a:srgbClr val="FFFFFF"/>
                </a:solidFill>
              </a14:hiddenFill>
            </a:ext>
          </a:extLst>
        </p:spPr>
      </p:pic>
      <p:sp>
        <p:nvSpPr>
          <p:cNvPr id="162820" name="AutoShape 4"/>
          <p:cNvSpPr>
            <a:spLocks noChangeArrowheads="1"/>
          </p:cNvSpPr>
          <p:nvPr/>
        </p:nvSpPr>
        <p:spPr bwMode="auto">
          <a:xfrm>
            <a:off x="5186997" y="1257591"/>
            <a:ext cx="3966528" cy="1020075"/>
          </a:xfrm>
          <a:prstGeom prst="wedgeRoundRectCallout">
            <a:avLst>
              <a:gd name="adj1" fmla="val -57767"/>
              <a:gd name="adj2" fmla="val 845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lnSpc>
                <a:spcPct val="90000"/>
              </a:lnSpc>
              <a:spcBef>
                <a:spcPct val="20000"/>
              </a:spcBef>
              <a:buClr>
                <a:schemeClr val="accent2"/>
              </a:buClr>
              <a:buSzPct val="80000"/>
              <a:buFont typeface="Wingdings" pitchFamily="2" charset="2"/>
              <a:buNone/>
            </a:pPr>
            <a:r>
              <a:rPr kumimoji="1" lang="zh-CN" altLang="en-US" sz="1900" dirty="0">
                <a:solidFill>
                  <a:schemeClr val="bg2"/>
                </a:solidFill>
              </a:rPr>
              <a:t>图形对象的接口：由称为</a:t>
            </a:r>
            <a:r>
              <a:rPr kumimoji="1" lang="en-US" altLang="zh-CN" sz="1900" dirty="0">
                <a:solidFill>
                  <a:schemeClr val="bg2"/>
                </a:solidFill>
              </a:rPr>
              <a:t>Shape</a:t>
            </a:r>
            <a:r>
              <a:rPr kumimoji="1" lang="zh-CN" altLang="en-US" sz="1900" dirty="0">
                <a:solidFill>
                  <a:schemeClr val="bg2"/>
                </a:solidFill>
              </a:rPr>
              <a:t>（形）的抽象类定义。编辑器给每一个图形元素定义</a:t>
            </a:r>
            <a:r>
              <a:rPr kumimoji="1" lang="en-US" altLang="zh-CN" sz="1900" dirty="0">
                <a:solidFill>
                  <a:schemeClr val="bg2"/>
                </a:solidFill>
              </a:rPr>
              <a:t>Shape</a:t>
            </a:r>
            <a:r>
              <a:rPr kumimoji="1" lang="zh-CN" altLang="en-US" sz="1900" dirty="0">
                <a:solidFill>
                  <a:schemeClr val="bg2"/>
                </a:solidFill>
              </a:rPr>
              <a:t>的一个子类。</a:t>
            </a:r>
          </a:p>
          <a:p>
            <a:pPr algn="ctr"/>
            <a:endParaRPr kumimoji="1" lang="en-US" altLang="zh-CN" sz="1900" dirty="0">
              <a:solidFill>
                <a:schemeClr val="bg2"/>
              </a:solidFill>
            </a:endParaRPr>
          </a:p>
        </p:txBody>
      </p:sp>
      <p:sp>
        <p:nvSpPr>
          <p:cNvPr id="162821" name="AutoShape 5"/>
          <p:cNvSpPr>
            <a:spLocks noChangeArrowheads="1"/>
          </p:cNvSpPr>
          <p:nvPr/>
        </p:nvSpPr>
        <p:spPr bwMode="auto">
          <a:xfrm>
            <a:off x="720417" y="3201141"/>
            <a:ext cx="2786317" cy="949545"/>
          </a:xfrm>
          <a:prstGeom prst="wedgeRoundRectCallout">
            <a:avLst>
              <a:gd name="adj1" fmla="val 74713"/>
              <a:gd name="adj2" fmla="val 446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编辑器给每一个图形元素定义</a:t>
            </a:r>
            <a:r>
              <a:rPr kumimoji="1" lang="en-US" altLang="zh-CN" sz="1900">
                <a:solidFill>
                  <a:schemeClr val="bg2"/>
                </a:solidFill>
              </a:rPr>
              <a:t>Shape</a:t>
            </a:r>
            <a:r>
              <a:rPr kumimoji="1" lang="zh-CN" altLang="en-US" sz="1900">
                <a:solidFill>
                  <a:schemeClr val="bg2"/>
                </a:solidFill>
              </a:rPr>
              <a:t>的一个子类。</a:t>
            </a:r>
          </a:p>
        </p:txBody>
      </p:sp>
      <p:sp>
        <p:nvSpPr>
          <p:cNvPr id="162822" name="AutoShape 6"/>
          <p:cNvSpPr>
            <a:spLocks noChangeArrowheads="1"/>
          </p:cNvSpPr>
          <p:nvPr/>
        </p:nvSpPr>
        <p:spPr bwMode="auto">
          <a:xfrm>
            <a:off x="720416" y="5446386"/>
            <a:ext cx="3152881" cy="914612"/>
          </a:xfrm>
          <a:prstGeom prst="wedgeRoundRectCallout">
            <a:avLst>
              <a:gd name="adj1" fmla="val 84745"/>
              <a:gd name="adj2" fmla="val -16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lnSpc>
                <a:spcPct val="90000"/>
              </a:lnSpc>
              <a:spcBef>
                <a:spcPct val="20000"/>
              </a:spcBef>
              <a:buClr>
                <a:schemeClr val="accent2"/>
              </a:buClr>
              <a:buSzPct val="80000"/>
              <a:buFont typeface="Wingdings" pitchFamily="2" charset="2"/>
              <a:buNone/>
            </a:pPr>
            <a:r>
              <a:rPr kumimoji="1" lang="zh-CN" altLang="en-US" sz="1900" dirty="0">
                <a:solidFill>
                  <a:schemeClr val="bg2"/>
                </a:solidFill>
              </a:rPr>
              <a:t>对于文本编辑器：</a:t>
            </a:r>
          </a:p>
          <a:p>
            <a:pPr algn="just">
              <a:lnSpc>
                <a:spcPct val="90000"/>
              </a:lnSpc>
              <a:spcBef>
                <a:spcPct val="20000"/>
              </a:spcBef>
              <a:buClr>
                <a:schemeClr val="accent2"/>
              </a:buClr>
              <a:buSzPct val="80000"/>
              <a:buFont typeface="Wingdings" pitchFamily="2" charset="2"/>
              <a:buNone/>
            </a:pPr>
            <a:r>
              <a:rPr kumimoji="1" lang="zh-CN" altLang="en-US" sz="1900" dirty="0">
                <a:solidFill>
                  <a:schemeClr val="bg2"/>
                </a:solidFill>
              </a:rPr>
              <a:t>需要</a:t>
            </a:r>
            <a:r>
              <a:rPr kumimoji="1" lang="en-US" altLang="zh-CN" sz="1900" dirty="0">
                <a:solidFill>
                  <a:schemeClr val="bg2"/>
                </a:solidFill>
              </a:rPr>
              <a:t>Shape</a:t>
            </a:r>
            <a:r>
              <a:rPr kumimoji="1" lang="zh-CN" altLang="en-US" sz="1900" dirty="0">
                <a:solidFill>
                  <a:schemeClr val="bg2"/>
                </a:solidFill>
              </a:rPr>
              <a:t>子类</a:t>
            </a:r>
            <a:r>
              <a:rPr kumimoji="1" lang="en-US" altLang="zh-CN" sz="1900" dirty="0" err="1">
                <a:solidFill>
                  <a:schemeClr val="bg2"/>
                </a:solidFill>
              </a:rPr>
              <a:t>TextShape</a:t>
            </a:r>
            <a:endParaRPr kumimoji="1" lang="en-US" altLang="zh-CN" sz="1900" dirty="0">
              <a:solidFill>
                <a:schemeClr val="bg2"/>
              </a:solidFill>
            </a:endParaRPr>
          </a:p>
        </p:txBody>
      </p:sp>
      <p:sp>
        <p:nvSpPr>
          <p:cNvPr id="162823" name="AutoShape 7"/>
          <p:cNvSpPr>
            <a:spLocks noChangeArrowheads="1"/>
          </p:cNvSpPr>
          <p:nvPr/>
        </p:nvSpPr>
        <p:spPr bwMode="auto">
          <a:xfrm>
            <a:off x="8238173" y="3582230"/>
            <a:ext cx="3457998" cy="762176"/>
          </a:xfrm>
          <a:prstGeom prst="wedgeRoundRectCallout">
            <a:avLst>
              <a:gd name="adj1" fmla="val 11398"/>
              <a:gd name="adj2" fmla="val -1745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zh-CN" altLang="en-US" sz="1900">
                <a:solidFill>
                  <a:schemeClr val="bg2"/>
                </a:solidFill>
              </a:rPr>
              <a:t>重用</a:t>
            </a:r>
            <a:r>
              <a:rPr kumimoji="1" lang="en-US" altLang="zh-CN" sz="1900">
                <a:solidFill>
                  <a:schemeClr val="bg2"/>
                </a:solidFill>
              </a:rPr>
              <a:t>TextView </a:t>
            </a:r>
            <a:r>
              <a:rPr kumimoji="1" lang="zh-CN" altLang="en-US" sz="1900">
                <a:solidFill>
                  <a:schemeClr val="bg2"/>
                </a:solidFill>
              </a:rPr>
              <a:t>类实现</a:t>
            </a:r>
            <a:r>
              <a:rPr kumimoji="1" lang="en-US" altLang="zh-CN" sz="1900">
                <a:solidFill>
                  <a:schemeClr val="bg2"/>
                </a:solidFill>
              </a:rPr>
              <a:t>TextShape</a:t>
            </a:r>
            <a:r>
              <a:rPr kumimoji="1" lang="zh-CN" altLang="en-US" sz="1900">
                <a:solidFill>
                  <a:schemeClr val="bg2"/>
                </a:solidFill>
              </a:rPr>
              <a:t>，但</a:t>
            </a:r>
            <a:r>
              <a:rPr kumimoji="1" lang="en-US" altLang="zh-CN" sz="1900">
                <a:solidFill>
                  <a:schemeClr val="bg2"/>
                </a:solidFill>
              </a:rPr>
              <a:t>TextView</a:t>
            </a:r>
            <a:r>
              <a:rPr kumimoji="1" lang="zh-CN" altLang="en-US" sz="1900">
                <a:solidFill>
                  <a:schemeClr val="bg2"/>
                </a:solidFill>
              </a:rPr>
              <a:t>不是</a:t>
            </a:r>
            <a:r>
              <a:rPr kumimoji="1" lang="en-US" altLang="zh-CN" sz="1900">
                <a:solidFill>
                  <a:schemeClr val="bg2"/>
                </a:solidFill>
              </a:rPr>
              <a:t>Shape</a:t>
            </a:r>
            <a:r>
              <a:rPr kumimoji="1" lang="zh-CN" altLang="en-US" sz="1900">
                <a:solidFill>
                  <a:schemeClr val="bg2"/>
                </a:solidFill>
              </a:rPr>
              <a:t>的子类。</a:t>
            </a:r>
          </a:p>
          <a:p>
            <a:endParaRPr kumimoji="1" lang="en-US" altLang="zh-CN" sz="1900">
              <a:solidFill>
                <a:schemeClr val="bg2"/>
              </a:solidFill>
            </a:endParaRPr>
          </a:p>
        </p:txBody>
      </p:sp>
    </p:spTree>
    <p:extLst>
      <p:ext uri="{BB962C8B-B14F-4D97-AF65-F5344CB8AC3E}">
        <p14:creationId xmlns:p14="http://schemas.microsoft.com/office/powerpoint/2010/main" val="1610617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slide(fromBottom)">
                                      <p:cBhvr>
                                        <p:cTn id="7" dur="500"/>
                                        <p:tgtEl>
                                          <p:spTgt spid="162820"/>
                                        </p:tgtEl>
                                      </p:cBhvr>
                                    </p:animEffect>
                                  </p:childTnLst>
                                  <p:subTnLst>
                                    <p:set>
                                      <p:cBhvr override="childStyle">
                                        <p:cTn dur="1" fill="hold" display="0" masterRel="nextClick" afterEffect="1"/>
                                        <p:tgtEl>
                                          <p:spTgt spid="162820"/>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slide(fromBottom)">
                                      <p:cBhvr>
                                        <p:cTn id="12" dur="500"/>
                                        <p:tgtEl>
                                          <p:spTgt spid="162821"/>
                                        </p:tgtEl>
                                      </p:cBhvr>
                                    </p:animEffect>
                                  </p:childTnLst>
                                  <p:subTnLst>
                                    <p:set>
                                      <p:cBhvr override="childStyle">
                                        <p:cTn dur="1" fill="hold" display="0" masterRel="nextClick" afterEffect="1"/>
                                        <p:tgtEl>
                                          <p:spTgt spid="162821"/>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2822"/>
                                        </p:tgtEl>
                                        <p:attrNameLst>
                                          <p:attrName>style.visibility</p:attrName>
                                        </p:attrNameLst>
                                      </p:cBhvr>
                                      <p:to>
                                        <p:strVal val="visible"/>
                                      </p:to>
                                    </p:set>
                                    <p:animEffect transition="in" filter="slide(fromBottom)">
                                      <p:cBhvr>
                                        <p:cTn id="17" dur="500"/>
                                        <p:tgtEl>
                                          <p:spTgt spid="162822"/>
                                        </p:tgtEl>
                                      </p:cBhvr>
                                    </p:animEffect>
                                  </p:childTnLst>
                                  <p:subTnLst>
                                    <p:set>
                                      <p:cBhvr override="childStyle">
                                        <p:cTn dur="1" fill="hold" display="0" masterRel="nextClick" afterEffect="1"/>
                                        <p:tgtEl>
                                          <p:spTgt spid="16282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2823"/>
                                        </p:tgtEl>
                                        <p:attrNameLst>
                                          <p:attrName>style.visibility</p:attrName>
                                        </p:attrNameLst>
                                      </p:cBhvr>
                                      <p:to>
                                        <p:strVal val="visible"/>
                                      </p:to>
                                    </p:set>
                                    <p:animEffect transition="in" filter="slide(fromBottom)">
                                      <p:cBhvr>
                                        <p:cTn id="22" dur="500"/>
                                        <p:tgtEl>
                                          <p:spTgt spid="162823"/>
                                        </p:tgtEl>
                                      </p:cBhvr>
                                    </p:animEffect>
                                  </p:childTnLst>
                                  <p:subTnLst>
                                    <p:set>
                                      <p:cBhvr override="childStyle">
                                        <p:cTn dur="1" fill="hold" display="0" masterRel="nextClick" afterEffect="1"/>
                                        <p:tgtEl>
                                          <p:spTgt spid="1628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autoUpdateAnimBg="0"/>
      <p:bldP spid="162821" grpId="0" animBg="1" autoUpdateAnimBg="0"/>
      <p:bldP spid="162822" grpId="0" animBg="1" autoUpdateAnimBg="0"/>
      <p:bldP spid="16282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sp>
        <p:nvSpPr>
          <p:cNvPr id="165891" name="Rectangle 3"/>
          <p:cNvSpPr>
            <a:spLocks noGrp="1" noChangeArrowheads="1"/>
          </p:cNvSpPr>
          <p:nvPr>
            <p:ph type="body" idx="1"/>
          </p:nvPr>
        </p:nvSpPr>
        <p:spPr>
          <a:xfrm>
            <a:off x="701750" y="1341562"/>
            <a:ext cx="10373995" cy="4680520"/>
          </a:xfrm>
        </p:spPr>
        <p:txBody>
          <a:bodyPr/>
          <a:lstStyle/>
          <a:p>
            <a:pPr algn="just">
              <a:buFont typeface="Wingdings" pitchFamily="2" charset="2"/>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3</a:t>
            </a:r>
            <a:r>
              <a:rPr lang="zh-CN" altLang="en-US" sz="1600" dirty="0">
                <a:latin typeface="楷体_GB2312" pitchFamily="49" charset="-122"/>
                <a:ea typeface="楷体_GB2312" pitchFamily="49" charset="-122"/>
              </a:rPr>
              <a:t>）参与者职责</a:t>
            </a:r>
          </a:p>
          <a:p>
            <a:pPr algn="just">
              <a:buFont typeface="Wingdings" pitchFamily="2" charset="2"/>
              <a:buNone/>
            </a:pPr>
            <a:r>
              <a:rPr lang="zh-CN" altLang="en-US" sz="1600" dirty="0">
                <a:latin typeface="楷体_GB2312" pitchFamily="49" charset="-122"/>
                <a:ea typeface="楷体_GB2312" pitchFamily="49" charset="-122"/>
              </a:rPr>
              <a:t>      目标（</a:t>
            </a:r>
            <a:r>
              <a:rPr lang="en-US" altLang="zh-CN" sz="1600" dirty="0">
                <a:latin typeface="楷体_GB2312" pitchFamily="49" charset="-122"/>
                <a:ea typeface="楷体_GB2312" pitchFamily="49" charset="-122"/>
              </a:rPr>
              <a:t>Target</a:t>
            </a: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(Shape) </a:t>
            </a:r>
          </a:p>
          <a:p>
            <a:pPr algn="just">
              <a:buFont typeface="Wingdings" pitchFamily="2" charset="2"/>
              <a:buNone/>
            </a:pPr>
            <a:r>
              <a:rPr lang="en-US" altLang="zh-CN"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定义客户使用的依赖于领域的接口。</a:t>
            </a:r>
          </a:p>
          <a:p>
            <a:pPr algn="just">
              <a:buFont typeface="Wingdings" pitchFamily="2" charset="2"/>
              <a:buNone/>
            </a:pPr>
            <a:r>
              <a:rPr lang="zh-CN" altLang="en-US"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客户（</a:t>
            </a:r>
            <a:r>
              <a:rPr lang="en-US" altLang="zh-CN" sz="1600" dirty="0">
                <a:latin typeface="楷体_GB2312" pitchFamily="49" charset="-122"/>
                <a:ea typeface="楷体_GB2312" pitchFamily="49" charset="-122"/>
              </a:rPr>
              <a:t>Client</a:t>
            </a: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a:t>
            </a:r>
            <a:r>
              <a:rPr lang="en-US" altLang="zh-CN" sz="1600" dirty="0" err="1">
                <a:latin typeface="楷体_GB2312" pitchFamily="49" charset="-122"/>
                <a:ea typeface="楷体_GB2312" pitchFamily="49" charset="-122"/>
              </a:rPr>
              <a:t>DrawingEditor</a:t>
            </a:r>
            <a:r>
              <a:rPr lang="en-US" altLang="zh-CN" sz="1600" dirty="0">
                <a:latin typeface="楷体_GB2312" pitchFamily="49" charset="-122"/>
                <a:ea typeface="楷体_GB2312" pitchFamily="49" charset="-122"/>
              </a:rPr>
              <a:t>) </a:t>
            </a:r>
          </a:p>
          <a:p>
            <a:pPr algn="just">
              <a:buFont typeface="Wingdings" pitchFamily="2" charset="2"/>
              <a:buNone/>
            </a:pPr>
            <a:r>
              <a:rPr lang="en-US" altLang="zh-CN"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与有</a:t>
            </a:r>
            <a:r>
              <a:rPr lang="en-US" altLang="zh-CN" sz="1600" dirty="0">
                <a:latin typeface="楷体_GB2312" pitchFamily="49" charset="-122"/>
                <a:ea typeface="楷体_GB2312" pitchFamily="49" charset="-122"/>
              </a:rPr>
              <a:t>Target</a:t>
            </a:r>
            <a:r>
              <a:rPr lang="zh-CN" altLang="en-US" sz="1600" dirty="0">
                <a:latin typeface="楷体_GB2312" pitchFamily="49" charset="-122"/>
                <a:ea typeface="楷体_GB2312" pitchFamily="49" charset="-122"/>
              </a:rPr>
              <a:t>接口的对象合作。</a:t>
            </a:r>
          </a:p>
          <a:p>
            <a:pPr algn="just">
              <a:buFont typeface="Wingdings" pitchFamily="2" charset="2"/>
              <a:buNone/>
            </a:pPr>
            <a:r>
              <a:rPr lang="zh-CN" altLang="en-US"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被匹配者（</a:t>
            </a:r>
            <a:r>
              <a:rPr lang="en-US" altLang="zh-CN" sz="1600" dirty="0" err="1">
                <a:latin typeface="楷体_GB2312" pitchFamily="49" charset="-122"/>
                <a:ea typeface="楷体_GB2312" pitchFamily="49" charset="-122"/>
              </a:rPr>
              <a:t>Adaptee</a:t>
            </a: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a:t>
            </a:r>
            <a:r>
              <a:rPr lang="en-US" altLang="zh-CN" sz="1600" dirty="0" err="1">
                <a:latin typeface="楷体_GB2312" pitchFamily="49" charset="-122"/>
                <a:ea typeface="楷体_GB2312" pitchFamily="49" charset="-122"/>
              </a:rPr>
              <a:t>TextView</a:t>
            </a:r>
            <a:r>
              <a:rPr lang="en-US" altLang="zh-CN" sz="1600" dirty="0">
                <a:latin typeface="楷体_GB2312" pitchFamily="49" charset="-122"/>
                <a:ea typeface="楷体_GB2312" pitchFamily="49" charset="-122"/>
              </a:rPr>
              <a:t>) </a:t>
            </a:r>
          </a:p>
          <a:p>
            <a:pPr algn="just">
              <a:buFont typeface="Wingdings" pitchFamily="2" charset="2"/>
              <a:buNone/>
            </a:pPr>
            <a:r>
              <a:rPr lang="en-US" altLang="zh-CN"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定义一个被用来匹配的已存在的接口。</a:t>
            </a:r>
          </a:p>
          <a:p>
            <a:pPr algn="just">
              <a:buFont typeface="Wingdings" pitchFamily="2" charset="2"/>
              <a:buNone/>
            </a:pPr>
            <a:r>
              <a:rPr lang="zh-CN" altLang="en-US"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适配器（</a:t>
            </a:r>
            <a:r>
              <a:rPr lang="en-US" altLang="zh-CN" sz="1600" dirty="0">
                <a:latin typeface="楷体_GB2312" pitchFamily="49" charset="-122"/>
                <a:ea typeface="楷体_GB2312" pitchFamily="49" charset="-122"/>
              </a:rPr>
              <a:t>Adapter</a:t>
            </a: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a:t>
            </a:r>
            <a:r>
              <a:rPr lang="en-US" altLang="zh-CN" sz="1600" dirty="0" err="1">
                <a:latin typeface="楷体_GB2312" pitchFamily="49" charset="-122"/>
                <a:ea typeface="楷体_GB2312" pitchFamily="49" charset="-122"/>
              </a:rPr>
              <a:t>TextShape</a:t>
            </a:r>
            <a:r>
              <a:rPr lang="en-US" altLang="zh-CN" sz="1600" dirty="0">
                <a:latin typeface="楷体_GB2312" pitchFamily="49" charset="-122"/>
                <a:ea typeface="楷体_GB2312" pitchFamily="49" charset="-122"/>
              </a:rPr>
              <a:t>) </a:t>
            </a:r>
          </a:p>
          <a:p>
            <a:pPr algn="just">
              <a:buFont typeface="Wingdings" pitchFamily="2" charset="2"/>
              <a:buNone/>
            </a:pPr>
            <a:r>
              <a:rPr lang="en-US" altLang="zh-CN"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把</a:t>
            </a:r>
            <a:r>
              <a:rPr lang="en-US" altLang="zh-CN" sz="1600" dirty="0" err="1">
                <a:latin typeface="楷体_GB2312" pitchFamily="49" charset="-122"/>
                <a:ea typeface="楷体_GB2312" pitchFamily="49" charset="-122"/>
              </a:rPr>
              <a:t>Adaptee</a:t>
            </a:r>
            <a:r>
              <a:rPr lang="zh-CN" altLang="en-US" sz="1600" dirty="0">
                <a:latin typeface="楷体_GB2312" pitchFamily="49" charset="-122"/>
                <a:ea typeface="楷体_GB2312" pitchFamily="49" charset="-122"/>
              </a:rPr>
              <a:t>的接口与</a:t>
            </a:r>
            <a:r>
              <a:rPr lang="en-US" altLang="zh-CN" sz="1600" dirty="0">
                <a:latin typeface="楷体_GB2312" pitchFamily="49" charset="-122"/>
                <a:ea typeface="楷体_GB2312" pitchFamily="49" charset="-122"/>
              </a:rPr>
              <a:t>Target</a:t>
            </a:r>
            <a:r>
              <a:rPr lang="zh-CN" altLang="en-US" sz="1600" dirty="0">
                <a:latin typeface="楷体_GB2312" pitchFamily="49" charset="-122"/>
                <a:ea typeface="楷体_GB2312" pitchFamily="49" charset="-122"/>
              </a:rPr>
              <a:t>接口匹配。</a:t>
            </a:r>
          </a:p>
          <a:p>
            <a:pPr algn="just">
              <a:buFont typeface="Wingdings" pitchFamily="2" charset="2"/>
              <a:buNone/>
            </a:pPr>
            <a:r>
              <a:rPr lang="zh-CN" altLang="en-US" sz="1600" dirty="0">
                <a:latin typeface="楷体_GB2312" pitchFamily="49" charset="-122"/>
                <a:ea typeface="楷体_GB2312" pitchFamily="49" charset="-122"/>
              </a:rPr>
              <a:t>（</a:t>
            </a:r>
            <a:r>
              <a:rPr lang="en-US" altLang="zh-CN" sz="1600" dirty="0">
                <a:latin typeface="楷体_GB2312" pitchFamily="49" charset="-122"/>
                <a:ea typeface="楷体_GB2312" pitchFamily="49" charset="-122"/>
              </a:rPr>
              <a:t>4</a:t>
            </a:r>
            <a:r>
              <a:rPr lang="zh-CN" altLang="en-US" sz="1600" dirty="0">
                <a:latin typeface="楷体_GB2312" pitchFamily="49" charset="-122"/>
                <a:ea typeface="楷体_GB2312" pitchFamily="49" charset="-122"/>
              </a:rPr>
              <a:t>）协作</a:t>
            </a:r>
          </a:p>
          <a:p>
            <a:pPr algn="just">
              <a:buFont typeface="Wingdings" pitchFamily="2" charset="2"/>
              <a:buNone/>
            </a:pPr>
            <a:r>
              <a:rPr lang="zh-CN" altLang="en-US" sz="1600" dirty="0">
                <a:latin typeface="楷体_GB2312" pitchFamily="49" charset="-122"/>
                <a:ea typeface="楷体_GB2312" pitchFamily="49" charset="-122"/>
              </a:rPr>
              <a:t>    </a:t>
            </a:r>
            <a:r>
              <a:rPr lang="en-US" altLang="zh-CN" sz="1600" dirty="0">
                <a:latin typeface="Courier New"/>
                <a:ea typeface="楷体_GB2312" pitchFamily="49" charset="-122"/>
              </a:rPr>
              <a:t>·</a:t>
            </a:r>
            <a:r>
              <a:rPr lang="zh-CN" altLang="en-US" sz="1600" dirty="0">
                <a:latin typeface="楷体_GB2312" pitchFamily="49" charset="-122"/>
                <a:ea typeface="楷体_GB2312" pitchFamily="49" charset="-122"/>
              </a:rPr>
              <a:t>客户调用适配器对象的操作。接着，适配器调用被匹配者中处理相应请求的操作。</a:t>
            </a:r>
          </a:p>
        </p:txBody>
      </p:sp>
    </p:spTree>
    <p:extLst>
      <p:ext uri="{BB962C8B-B14F-4D97-AF65-F5344CB8AC3E}">
        <p14:creationId xmlns:p14="http://schemas.microsoft.com/office/powerpoint/2010/main" val="162488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zh-CN" altLang="en-US" sz="3300" dirty="0"/>
              <a:t>结构性模式</a:t>
            </a:r>
            <a:r>
              <a:rPr lang="en-US" altLang="zh-CN" sz="3300" dirty="0"/>
              <a:t>——</a:t>
            </a:r>
            <a:r>
              <a:rPr lang="zh-CN" altLang="en-US" sz="3300" dirty="0"/>
              <a:t>适配器模式（</a:t>
            </a:r>
            <a:r>
              <a:rPr lang="en-US" altLang="zh-CN" sz="3300" dirty="0"/>
              <a:t>Adapter </a:t>
            </a:r>
            <a:r>
              <a:rPr lang="zh-CN" altLang="en-US" sz="3300" dirty="0"/>
              <a:t>）</a:t>
            </a:r>
          </a:p>
        </p:txBody>
      </p:sp>
      <p:sp>
        <p:nvSpPr>
          <p:cNvPr id="166915" name="Rectangle 3"/>
          <p:cNvSpPr>
            <a:spLocks noGrp="1" noChangeArrowheads="1"/>
          </p:cNvSpPr>
          <p:nvPr>
            <p:ph type="body" idx="1"/>
          </p:nvPr>
        </p:nvSpPr>
        <p:spPr>
          <a:xfrm>
            <a:off x="629742" y="1341562"/>
            <a:ext cx="10373995" cy="4536504"/>
          </a:xfrm>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5</a:t>
            </a:r>
            <a:r>
              <a:rPr lang="zh-CN" altLang="en-US" sz="2900" dirty="0">
                <a:latin typeface="楷体_GB2312" pitchFamily="49" charset="-122"/>
                <a:ea typeface="楷体_GB2312" pitchFamily="49" charset="-122"/>
              </a:rPr>
              <a:t>）使用条件</a:t>
            </a:r>
          </a:p>
          <a:p>
            <a:pPr algn="just">
              <a:lnSpc>
                <a:spcPct val="100000"/>
              </a:lnSpc>
              <a:buFont typeface="Wingdings" pitchFamily="2" charset="2"/>
              <a:buNone/>
            </a:pP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希望使用一个</a:t>
            </a:r>
            <a:r>
              <a:rPr lang="zh-CN" altLang="en-US" sz="2900" dirty="0"/>
              <a:t>现有</a:t>
            </a:r>
            <a:r>
              <a:rPr lang="zh-CN" altLang="en-US" sz="2900" dirty="0">
                <a:latin typeface="楷体_GB2312" pitchFamily="49" charset="-122"/>
                <a:ea typeface="楷体_GB2312" pitchFamily="49" charset="-122"/>
              </a:rPr>
              <a:t>已存在的类，它的接口又与希望的接口不匹配    </a:t>
            </a:r>
          </a:p>
          <a:p>
            <a:pPr algn="just">
              <a:lnSpc>
                <a:spcPct val="100000"/>
              </a:lnSpc>
              <a:buFont typeface="Wingdings" pitchFamily="2" charset="2"/>
              <a:buNone/>
            </a:pP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要产生一个可重用的类，它要与无关或不可预见的类合作。</a:t>
            </a:r>
          </a:p>
          <a:p>
            <a:pPr algn="just">
              <a:lnSpc>
                <a:spcPct val="100000"/>
              </a:lnSpc>
              <a:buFont typeface="Wingdings" pitchFamily="2" charset="2"/>
              <a:buNone/>
            </a:pP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（只能使用对象适配器）要用几个已经存在的子类，但又不能用它们的子类来匹配接口    </a:t>
            </a:r>
          </a:p>
        </p:txBody>
      </p:sp>
    </p:spTree>
    <p:extLst>
      <p:ext uri="{BB962C8B-B14F-4D97-AF65-F5344CB8AC3E}">
        <p14:creationId xmlns:p14="http://schemas.microsoft.com/office/powerpoint/2010/main" val="366490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r>
              <a:rPr lang="zh-CN" altLang="en-US" sz="3300" dirty="0"/>
              <a:t>结构性模式</a:t>
            </a:r>
            <a:r>
              <a:rPr lang="en-US" altLang="zh-CN" sz="3300" dirty="0"/>
              <a:t>——</a:t>
            </a:r>
            <a:r>
              <a:rPr lang="zh-CN" altLang="en-US" sz="3300" dirty="0"/>
              <a:t>适配器模式（</a:t>
            </a:r>
            <a:r>
              <a:rPr lang="en-US" altLang="zh-CN" sz="3300" dirty="0"/>
              <a:t>Adapter </a:t>
            </a:r>
            <a:r>
              <a:rPr lang="zh-CN" altLang="en-US" sz="3300" dirty="0"/>
              <a:t>）</a:t>
            </a:r>
          </a:p>
        </p:txBody>
      </p:sp>
      <p:sp>
        <p:nvSpPr>
          <p:cNvPr id="723971" name="Rectangle 3"/>
          <p:cNvSpPr>
            <a:spLocks noGrp="1" noChangeArrowheads="1"/>
          </p:cNvSpPr>
          <p:nvPr>
            <p:ph type="body" idx="1"/>
          </p:nvPr>
        </p:nvSpPr>
        <p:spPr>
          <a:xfrm>
            <a:off x="845766" y="1989634"/>
            <a:ext cx="10757510" cy="2953434"/>
          </a:xfrm>
        </p:spPr>
        <p:txBody>
          <a:bodyPr/>
          <a:lstStyle/>
          <a:p>
            <a:pPr algn="just">
              <a:lnSpc>
                <a:spcPct val="80000"/>
              </a:lnSpc>
              <a:buFont typeface="Wingdings" pitchFamily="2" charset="2"/>
              <a:buNone/>
            </a:pPr>
            <a:r>
              <a:rPr lang="zh-CN" altLang="en-US" sz="2900" b="1" dirty="0">
                <a:latin typeface="楷体_GB2312" pitchFamily="49" charset="-122"/>
                <a:ea typeface="楷体_GB2312" pitchFamily="49" charset="-122"/>
              </a:rPr>
              <a:t>后果：</a:t>
            </a:r>
          </a:p>
          <a:p>
            <a:pPr>
              <a:lnSpc>
                <a:spcPct val="80000"/>
              </a:lnSpc>
              <a:buFont typeface="Wingdings" pitchFamily="2" charset="2"/>
              <a:buNone/>
            </a:pPr>
            <a:r>
              <a:rPr lang="zh-CN" altLang="en-US" sz="2900" dirty="0">
                <a:latin typeface="楷体_GB2312" pitchFamily="49" charset="-122"/>
                <a:ea typeface="楷体_GB2312" pitchFamily="49" charset="-122"/>
              </a:rPr>
              <a:t>    类适配器： </a:t>
            </a:r>
          </a:p>
          <a:p>
            <a:pPr algn="just">
              <a:lnSpc>
                <a:spcPct val="8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让 </a:t>
            </a:r>
            <a:r>
              <a:rPr lang="en-US" altLang="zh-CN" sz="2900" dirty="0">
                <a:latin typeface="楷体_GB2312" pitchFamily="49" charset="-122"/>
                <a:ea typeface="楷体_GB2312" pitchFamily="49" charset="-122"/>
              </a:rPr>
              <a:t>Adapter</a:t>
            </a:r>
            <a:r>
              <a:rPr lang="zh-CN" altLang="en-US" sz="2900" b="1" dirty="0">
                <a:solidFill>
                  <a:schemeClr val="accent1"/>
                </a:solidFill>
                <a:latin typeface="楷体_GB2312" pitchFamily="49" charset="-122"/>
                <a:ea typeface="楷体_GB2312" pitchFamily="49" charset="-122"/>
              </a:rPr>
              <a:t>覆盖</a:t>
            </a:r>
            <a:r>
              <a:rPr lang="zh-CN" altLang="en-US"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Adaptee</a:t>
            </a:r>
            <a:r>
              <a:rPr lang="zh-CN" altLang="en-US" sz="2900" dirty="0">
                <a:latin typeface="楷体_GB2312" pitchFamily="49" charset="-122"/>
                <a:ea typeface="楷体_GB2312" pitchFamily="49" charset="-122"/>
              </a:rPr>
              <a:t>的行为。</a:t>
            </a:r>
          </a:p>
          <a:p>
            <a:pPr algn="just">
              <a:lnSpc>
                <a:spcPct val="8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只引入一个对象。</a:t>
            </a:r>
          </a:p>
          <a:p>
            <a:pPr algn="just">
              <a:lnSpc>
                <a:spcPct val="80000"/>
              </a:lnSpc>
              <a:buFont typeface="Wingdings" pitchFamily="2" charset="2"/>
              <a:buNone/>
            </a:pPr>
            <a:r>
              <a:rPr lang="zh-CN" altLang="en-US" sz="2900" dirty="0">
                <a:latin typeface="楷体_GB2312" pitchFamily="49" charset="-122"/>
                <a:ea typeface="楷体_GB2312" pitchFamily="49" charset="-122"/>
              </a:rPr>
              <a:t>    对象适配器：</a:t>
            </a:r>
          </a:p>
          <a:p>
            <a:pPr algn="just">
              <a:lnSpc>
                <a:spcPct val="8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允许一个适配器与多个</a:t>
            </a:r>
            <a:r>
              <a:rPr lang="en-US" altLang="zh-CN" sz="2900" dirty="0" err="1">
                <a:latin typeface="楷体_GB2312" pitchFamily="49" charset="-122"/>
                <a:ea typeface="楷体_GB2312" pitchFamily="49" charset="-122"/>
              </a:rPr>
              <a:t>Adaptee</a:t>
            </a:r>
            <a:r>
              <a:rPr lang="zh-CN" altLang="en-US" sz="2900" b="1" dirty="0">
                <a:solidFill>
                  <a:schemeClr val="accent1"/>
                </a:solidFill>
                <a:latin typeface="楷体_GB2312" pitchFamily="49" charset="-122"/>
                <a:ea typeface="楷体_GB2312" pitchFamily="49" charset="-122"/>
              </a:rPr>
              <a:t>一起工作</a:t>
            </a:r>
            <a:r>
              <a:rPr lang="zh-CN" altLang="en-US" sz="2900" dirty="0">
                <a:latin typeface="楷体_GB2312" pitchFamily="49" charset="-122"/>
                <a:ea typeface="楷体_GB2312" pitchFamily="49" charset="-122"/>
              </a:rPr>
              <a:t>。</a:t>
            </a:r>
          </a:p>
          <a:p>
            <a:pPr algn="just">
              <a:lnSpc>
                <a:spcPct val="8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很难覆盖被适配者的行为。</a:t>
            </a:r>
            <a:endParaRPr lang="zh-CN" altLang="en-US" sz="2900" dirty="0"/>
          </a:p>
        </p:txBody>
      </p:sp>
    </p:spTree>
    <p:extLst>
      <p:ext uri="{BB962C8B-B14F-4D97-AF65-F5344CB8AC3E}">
        <p14:creationId xmlns:p14="http://schemas.microsoft.com/office/powerpoint/2010/main" val="2456520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sp>
        <p:nvSpPr>
          <p:cNvPr id="167939" name="Rectangle 3"/>
          <p:cNvSpPr>
            <a:spLocks noGrp="1" noChangeArrowheads="1"/>
          </p:cNvSpPr>
          <p:nvPr>
            <p:ph type="body" idx="1"/>
          </p:nvPr>
        </p:nvSpPr>
        <p:spPr>
          <a:xfrm>
            <a:off x="701750" y="1269554"/>
            <a:ext cx="10373995" cy="4681034"/>
          </a:xfrm>
        </p:spPr>
        <p:txBody>
          <a:bodyPr/>
          <a:lstStyle/>
          <a:p>
            <a:pPr marL="0" indent="0" algn="just">
              <a:lnSpc>
                <a:spcPct val="100000"/>
              </a:lnSpc>
              <a:buNone/>
            </a:pPr>
            <a:r>
              <a:rPr lang="zh-CN" altLang="en-US" sz="1800" dirty="0">
                <a:latin typeface="楷体_GB2312" pitchFamily="49" charset="-122"/>
                <a:ea typeface="楷体_GB2312" pitchFamily="49" charset="-122"/>
              </a:rPr>
              <a:t>别名：</a:t>
            </a:r>
          </a:p>
          <a:p>
            <a:pPr marL="0" indent="0" algn="just">
              <a:lnSpc>
                <a:spcPct val="100000"/>
              </a:lnSpc>
              <a:buNone/>
            </a:pPr>
            <a:r>
              <a:rPr lang="zh-CN" altLang="en-US" sz="1800" dirty="0">
                <a:latin typeface="楷体_GB2312" pitchFamily="49" charset="-122"/>
                <a:ea typeface="楷体_GB2312" pitchFamily="49" charset="-122"/>
              </a:rPr>
              <a:t>柄体模式（</a:t>
            </a:r>
            <a:r>
              <a:rPr lang="en-US" altLang="zh-CN" sz="1800" dirty="0">
                <a:latin typeface="楷体_GB2312" pitchFamily="49" charset="-122"/>
                <a:ea typeface="楷体_GB2312" pitchFamily="49" charset="-122"/>
              </a:rPr>
              <a:t>Handle</a:t>
            </a:r>
            <a:r>
              <a:rPr lang="zh-CN" altLang="en-US" sz="1800" dirty="0">
                <a:latin typeface="楷体_GB2312" pitchFamily="49" charset="-122"/>
                <a:ea typeface="楷体_GB2312" pitchFamily="49" charset="-122"/>
              </a:rPr>
              <a:t>／</a:t>
            </a:r>
            <a:r>
              <a:rPr lang="en-US" altLang="zh-CN" sz="1800" dirty="0">
                <a:latin typeface="楷体_GB2312" pitchFamily="49" charset="-122"/>
                <a:ea typeface="楷体_GB2312" pitchFamily="49" charset="-122"/>
              </a:rPr>
              <a:t>Body</a:t>
            </a:r>
            <a:r>
              <a:rPr lang="zh-CN" altLang="en-US" sz="1800" dirty="0">
                <a:latin typeface="楷体_GB2312" pitchFamily="49" charset="-122"/>
                <a:ea typeface="楷体_GB2312" pitchFamily="49" charset="-122"/>
              </a:rPr>
              <a:t>）</a:t>
            </a:r>
          </a:p>
          <a:p>
            <a:pPr marL="0" indent="0" algn="just">
              <a:lnSpc>
                <a:spcPct val="100000"/>
              </a:lnSpc>
              <a:buNone/>
            </a:pPr>
            <a:r>
              <a:rPr lang="zh-CN" altLang="en-US" sz="1800" dirty="0">
                <a:latin typeface="楷体_GB2312" pitchFamily="49" charset="-122"/>
                <a:ea typeface="楷体_GB2312" pitchFamily="49" charset="-122"/>
              </a:rPr>
              <a:t>纲目模式</a:t>
            </a:r>
          </a:p>
          <a:p>
            <a:pPr marL="0" indent="0" algn="just">
              <a:lnSpc>
                <a:spcPct val="100000"/>
              </a:lnSpc>
              <a:buNone/>
            </a:pPr>
            <a:endParaRPr lang="zh-CN" altLang="en-US" sz="1800" dirty="0">
              <a:latin typeface="楷体_GB2312" pitchFamily="49" charset="-122"/>
              <a:ea typeface="楷体_GB2312" pitchFamily="49" charset="-122"/>
            </a:endParaRPr>
          </a:p>
          <a:p>
            <a:pPr marL="0" indent="0" algn="just">
              <a:lnSpc>
                <a:spcPct val="100000"/>
              </a:lnSpc>
              <a:buNone/>
            </a:pPr>
            <a:r>
              <a:rPr lang="zh-CN" altLang="en-US" sz="1800" dirty="0">
                <a:latin typeface="楷体_GB2312" pitchFamily="49" charset="-122"/>
                <a:ea typeface="楷体_GB2312" pitchFamily="49" charset="-122"/>
              </a:rPr>
              <a:t>目的思路</a:t>
            </a:r>
            <a:r>
              <a:rPr lang="en-US" altLang="zh-CN" sz="1800" dirty="0">
                <a:latin typeface="楷体_GB2312" pitchFamily="49" charset="-122"/>
                <a:ea typeface="楷体_GB2312" pitchFamily="49" charset="-122"/>
              </a:rPr>
              <a:t>:</a:t>
            </a:r>
          </a:p>
          <a:p>
            <a:pPr marL="0" indent="0" algn="just">
              <a:lnSpc>
                <a:spcPct val="100000"/>
              </a:lnSpc>
              <a:buNone/>
            </a:pPr>
            <a:r>
              <a:rPr lang="zh-CN" altLang="en-US" sz="1800" dirty="0">
                <a:latin typeface="楷体_GB2312" pitchFamily="49" charset="-122"/>
                <a:ea typeface="楷体_GB2312" pitchFamily="49" charset="-122"/>
              </a:rPr>
              <a:t>将抽象化与实现化脱耦，使二者可以独立地变化。</a:t>
            </a:r>
          </a:p>
          <a:p>
            <a:pPr marL="0" indent="0" algn="just">
              <a:lnSpc>
                <a:spcPct val="100000"/>
              </a:lnSpc>
              <a:buNone/>
            </a:pPr>
            <a:endParaRPr lang="zh-CN" altLang="en-US" sz="1800" dirty="0">
              <a:latin typeface="楷体_GB2312" pitchFamily="49" charset="-122"/>
              <a:ea typeface="楷体_GB2312" pitchFamily="49" charset="-122"/>
            </a:endParaRPr>
          </a:p>
          <a:p>
            <a:pPr marL="0" indent="0" algn="just">
              <a:lnSpc>
                <a:spcPct val="100000"/>
              </a:lnSpc>
            </a:pPr>
            <a:r>
              <a:rPr lang="zh-CN" altLang="en-US" sz="1800" dirty="0">
                <a:latin typeface="楷体_GB2312" pitchFamily="49" charset="-122"/>
                <a:ea typeface="楷体_GB2312" pitchFamily="49" charset="-122"/>
              </a:rPr>
              <a:t>抽象化（</a:t>
            </a:r>
            <a:r>
              <a:rPr lang="en-US" altLang="zh-CN" sz="1800" dirty="0">
                <a:latin typeface="楷体_GB2312" pitchFamily="49" charset="-122"/>
                <a:ea typeface="楷体_GB2312" pitchFamily="49" charset="-122"/>
              </a:rPr>
              <a:t>abstraction)</a:t>
            </a:r>
          </a:p>
          <a:p>
            <a:pPr marL="0" indent="0">
              <a:lnSpc>
                <a:spcPct val="100000"/>
              </a:lnSpc>
              <a:buNone/>
            </a:pPr>
            <a:r>
              <a:rPr lang="zh-CN" altLang="en-US" sz="1800" dirty="0">
                <a:latin typeface="楷体_GB2312" pitchFamily="49" charset="-122"/>
                <a:ea typeface="楷体_GB2312" pitchFamily="49" charset="-122"/>
              </a:rPr>
              <a:t>存在于多个实体中的共同的概念性联系。</a:t>
            </a:r>
          </a:p>
          <a:p>
            <a:pPr marL="0" indent="0">
              <a:lnSpc>
                <a:spcPct val="100000"/>
              </a:lnSpc>
              <a:buNone/>
            </a:pPr>
            <a:endParaRPr lang="zh-CN" altLang="en-US" sz="1800" dirty="0">
              <a:latin typeface="楷体_GB2312" pitchFamily="49" charset="-122"/>
              <a:ea typeface="楷体_GB2312" pitchFamily="49" charset="-122"/>
            </a:endParaRPr>
          </a:p>
          <a:p>
            <a:pPr marL="0" indent="0">
              <a:lnSpc>
                <a:spcPct val="100000"/>
              </a:lnSpc>
              <a:buFont typeface="Wingdings" pitchFamily="2" charset="2"/>
              <a:buChar char="Ø"/>
            </a:pPr>
            <a:r>
              <a:rPr lang="zh-CN" altLang="en-US" sz="1800" dirty="0">
                <a:latin typeface="楷体_GB2312" pitchFamily="49" charset="-122"/>
                <a:ea typeface="楷体_GB2312" pitchFamily="49" charset="-122"/>
              </a:rPr>
              <a:t>具有相同的概念性联系的对象</a:t>
            </a:r>
            <a:r>
              <a:rPr lang="en-US" altLang="zh-CN" sz="1800" dirty="0">
                <a:latin typeface="Arial"/>
                <a:ea typeface="楷体_GB2312" pitchFamily="49" charset="-122"/>
              </a:rPr>
              <a:t>——</a:t>
            </a:r>
            <a:r>
              <a:rPr lang="zh-CN" altLang="en-US" sz="1800" dirty="0">
                <a:latin typeface="楷体_GB2312" pitchFamily="49" charset="-122"/>
                <a:ea typeface="楷体_GB2312" pitchFamily="49" charset="-122"/>
              </a:rPr>
              <a:t>类。</a:t>
            </a:r>
          </a:p>
          <a:p>
            <a:pPr marL="0" indent="0">
              <a:lnSpc>
                <a:spcPct val="100000"/>
              </a:lnSpc>
              <a:buFont typeface="Wingdings" pitchFamily="2" charset="2"/>
              <a:buChar char="Ø"/>
            </a:pPr>
            <a:r>
              <a:rPr lang="zh-CN" altLang="en-US" sz="1800" dirty="0">
                <a:latin typeface="楷体_GB2312" pitchFamily="49" charset="-122"/>
                <a:ea typeface="楷体_GB2312" pitchFamily="49" charset="-122"/>
              </a:rPr>
              <a:t>具有相同的概念性联系的类</a:t>
            </a:r>
          </a:p>
          <a:p>
            <a:pPr marL="0" indent="0">
              <a:lnSpc>
                <a:spcPct val="100000"/>
              </a:lnSpc>
              <a:buNone/>
            </a:pPr>
            <a:r>
              <a:rPr lang="zh-CN" altLang="en-US" sz="1800" dirty="0">
                <a:latin typeface="楷体_GB2312" pitchFamily="49" charset="-122"/>
                <a:ea typeface="楷体_GB2312" pitchFamily="49" charset="-122"/>
              </a:rPr>
              <a:t>  </a:t>
            </a:r>
            <a:r>
              <a:rPr lang="en-US" altLang="zh-CN" sz="1800" dirty="0">
                <a:latin typeface="Arial"/>
                <a:ea typeface="楷体_GB2312" pitchFamily="49" charset="-122"/>
              </a:rPr>
              <a:t>——</a:t>
            </a:r>
            <a:r>
              <a:rPr lang="zh-CN" altLang="en-US" sz="1800" dirty="0">
                <a:latin typeface="楷体_GB2312" pitchFamily="49" charset="-122"/>
                <a:ea typeface="楷体_GB2312" pitchFamily="49" charset="-122"/>
              </a:rPr>
              <a:t>抽象类</a:t>
            </a:r>
          </a:p>
          <a:p>
            <a:pPr marL="0" indent="0">
              <a:lnSpc>
                <a:spcPct val="100000"/>
              </a:lnSpc>
              <a:buNone/>
            </a:pPr>
            <a:r>
              <a:rPr lang="zh-CN" altLang="en-US" sz="1800" dirty="0">
                <a:latin typeface="楷体_GB2312" pitchFamily="49" charset="-122"/>
                <a:ea typeface="楷体_GB2312" pitchFamily="49" charset="-122"/>
              </a:rPr>
              <a:t>  </a:t>
            </a:r>
            <a:r>
              <a:rPr lang="en-US" altLang="zh-CN" sz="1800" dirty="0">
                <a:latin typeface="Arial"/>
                <a:ea typeface="楷体_GB2312" pitchFamily="49" charset="-122"/>
              </a:rPr>
              <a:t>——</a:t>
            </a:r>
            <a:r>
              <a:rPr lang="zh-CN" altLang="en-US" sz="1800" dirty="0">
                <a:latin typeface="楷体_GB2312" pitchFamily="49" charset="-122"/>
                <a:ea typeface="楷体_GB2312" pitchFamily="49" charset="-122"/>
              </a:rPr>
              <a:t>包括抽象类和具体子类的等级结构</a:t>
            </a:r>
          </a:p>
        </p:txBody>
      </p:sp>
    </p:spTree>
    <p:extLst>
      <p:ext uri="{BB962C8B-B14F-4D97-AF65-F5344CB8AC3E}">
        <p14:creationId xmlns:p14="http://schemas.microsoft.com/office/powerpoint/2010/main" val="399609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629742" y="333450"/>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sp>
        <p:nvSpPr>
          <p:cNvPr id="687107" name="Rectangle 3"/>
          <p:cNvSpPr>
            <a:spLocks noGrp="1" noChangeArrowheads="1"/>
          </p:cNvSpPr>
          <p:nvPr>
            <p:ph type="body" idx="1"/>
          </p:nvPr>
        </p:nvSpPr>
        <p:spPr>
          <a:xfrm>
            <a:off x="557734" y="1557586"/>
            <a:ext cx="10373995" cy="3456788"/>
          </a:xfrm>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实现化</a:t>
            </a:r>
            <a:r>
              <a:rPr lang="en-US" altLang="zh-CN" sz="2900" dirty="0">
                <a:latin typeface="楷体_GB2312" pitchFamily="49" charset="-122"/>
                <a:ea typeface="楷体_GB2312" pitchFamily="49" charset="-122"/>
              </a:rPr>
              <a:t>( Implementation)</a:t>
            </a:r>
          </a:p>
          <a:p>
            <a:pPr>
              <a:lnSpc>
                <a:spcPct val="100000"/>
              </a:lnSpc>
              <a:buFont typeface="Wingdings" pitchFamily="2" charset="2"/>
              <a:buNone/>
            </a:pPr>
            <a:r>
              <a:rPr lang="zh-CN" altLang="en-US" sz="2900" dirty="0">
                <a:latin typeface="楷体_GB2312" pitchFamily="49" charset="-122"/>
                <a:ea typeface="楷体_GB2312" pitchFamily="49" charset="-122"/>
              </a:rPr>
              <a:t>抽象化给出的具体实现。</a:t>
            </a:r>
          </a:p>
          <a:p>
            <a:pPr>
              <a:lnSpc>
                <a:spcPct val="100000"/>
              </a:lnSpc>
            </a:pPr>
            <a:r>
              <a:rPr lang="zh-CN" altLang="en-US" sz="2900" dirty="0">
                <a:latin typeface="楷体_GB2312" pitchFamily="49" charset="-122"/>
                <a:ea typeface="楷体_GB2312" pitchFamily="49" charset="-122"/>
              </a:rPr>
              <a:t>类的实现化</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类的实例</a:t>
            </a:r>
          </a:p>
          <a:p>
            <a:pPr>
              <a:lnSpc>
                <a:spcPct val="100000"/>
              </a:lnSpc>
            </a:pPr>
            <a:r>
              <a:rPr lang="zh-CN" altLang="en-US" sz="2900" dirty="0">
                <a:latin typeface="楷体_GB2312" pitchFamily="49" charset="-122"/>
                <a:ea typeface="楷体_GB2312" pitchFamily="49" charset="-122"/>
              </a:rPr>
              <a:t>抽象超类的实现化</a:t>
            </a:r>
          </a:p>
          <a:p>
            <a:pPr>
              <a:lnSpc>
                <a:spcPct val="100000"/>
              </a:lnSpc>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具体子类。</a:t>
            </a:r>
          </a:p>
          <a:p>
            <a:pPr>
              <a:lnSpc>
                <a:spcPct val="100000"/>
              </a:lnSpc>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由抽象类和具体类组成的与抽象化等级结构相平行的等级结构。</a:t>
            </a:r>
          </a:p>
        </p:txBody>
      </p:sp>
    </p:spTree>
    <p:extLst>
      <p:ext uri="{BB962C8B-B14F-4D97-AF65-F5344CB8AC3E}">
        <p14:creationId xmlns:p14="http://schemas.microsoft.com/office/powerpoint/2010/main" val="416752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sp>
        <p:nvSpPr>
          <p:cNvPr id="688131" name="Rectangle 3"/>
          <p:cNvSpPr>
            <a:spLocks noGrp="1" noChangeArrowheads="1"/>
          </p:cNvSpPr>
          <p:nvPr>
            <p:ph type="body" idx="1"/>
          </p:nvPr>
        </p:nvSpPr>
        <p:spPr>
          <a:xfrm>
            <a:off x="629742" y="1629594"/>
            <a:ext cx="10668519" cy="3820409"/>
          </a:xfrm>
        </p:spPr>
        <p:txBody>
          <a:bodyPr/>
          <a:lstStyle/>
          <a:p>
            <a:pPr>
              <a:lnSpc>
                <a:spcPct val="100000"/>
              </a:lnSpc>
              <a:buFont typeface="Wingdings" pitchFamily="2" charset="2"/>
              <a:buNone/>
            </a:pPr>
            <a:r>
              <a:rPr lang="zh-CN" altLang="en-US" sz="2800" dirty="0">
                <a:solidFill>
                  <a:srgbClr val="48F50B"/>
                </a:solidFill>
                <a:latin typeface="宋体" pitchFamily="2" charset="-122"/>
              </a:rPr>
              <a:t>脱耦</a:t>
            </a:r>
          </a:p>
          <a:p>
            <a:pPr>
              <a:lnSpc>
                <a:spcPct val="100000"/>
              </a:lnSpc>
              <a:buFont typeface="Wingdings" pitchFamily="2" charset="2"/>
              <a:buNone/>
            </a:pPr>
            <a:r>
              <a:rPr lang="zh-CN" altLang="en-US" sz="2800" dirty="0">
                <a:latin typeface="楷体_GB2312" pitchFamily="49" charset="-122"/>
              </a:rPr>
              <a:t>耦合</a:t>
            </a:r>
            <a:r>
              <a:rPr lang="en-US" altLang="zh-CN" sz="2800" dirty="0">
                <a:latin typeface="宋体"/>
              </a:rPr>
              <a:t>——</a:t>
            </a:r>
            <a:r>
              <a:rPr lang="zh-CN" altLang="en-US" sz="2800" dirty="0">
                <a:latin typeface="楷体_GB2312" pitchFamily="49" charset="-122"/>
              </a:rPr>
              <a:t>两个实体的行为的某种强关联。</a:t>
            </a:r>
          </a:p>
          <a:p>
            <a:pPr>
              <a:lnSpc>
                <a:spcPct val="100000"/>
              </a:lnSpc>
              <a:buFont typeface="Wingdings" pitchFamily="2" charset="2"/>
              <a:buNone/>
            </a:pPr>
            <a:r>
              <a:rPr lang="zh-CN" altLang="en-US" sz="2800" dirty="0">
                <a:latin typeface="楷体_GB2312" pitchFamily="49" charset="-122"/>
              </a:rPr>
              <a:t>将实现和抽象捆绑，难以独立修改、扩展及重用</a:t>
            </a:r>
          </a:p>
          <a:p>
            <a:pPr>
              <a:lnSpc>
                <a:spcPct val="100000"/>
              </a:lnSpc>
              <a:buFont typeface="Wingdings" pitchFamily="2" charset="2"/>
              <a:buNone/>
            </a:pPr>
            <a:r>
              <a:rPr lang="zh-CN" altLang="en-US" sz="2800" dirty="0">
                <a:latin typeface="楷体_GB2312" pitchFamily="49" charset="-122"/>
              </a:rPr>
              <a:t>脱耦</a:t>
            </a:r>
            <a:r>
              <a:rPr lang="en-US" altLang="zh-CN" sz="2800" dirty="0">
                <a:latin typeface="宋体"/>
              </a:rPr>
              <a:t>——</a:t>
            </a:r>
            <a:r>
              <a:rPr lang="zh-CN" altLang="en-US" sz="2800" dirty="0">
                <a:latin typeface="楷体_GB2312" pitchFamily="49" charset="-122"/>
              </a:rPr>
              <a:t>去除两个实体的行为的强关联。</a:t>
            </a:r>
          </a:p>
        </p:txBody>
      </p:sp>
    </p:spTree>
    <p:extLst>
      <p:ext uri="{BB962C8B-B14F-4D97-AF65-F5344CB8AC3E}">
        <p14:creationId xmlns:p14="http://schemas.microsoft.com/office/powerpoint/2010/main" val="294194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sp>
        <p:nvSpPr>
          <p:cNvPr id="690179" name="Rectangle 3"/>
          <p:cNvSpPr>
            <a:spLocks noGrp="1" noChangeArrowheads="1"/>
          </p:cNvSpPr>
          <p:nvPr>
            <p:ph type="body" idx="1"/>
          </p:nvPr>
        </p:nvSpPr>
        <p:spPr/>
        <p:txBody>
          <a:bodyPr/>
          <a:lstStyle/>
          <a:p>
            <a:pPr>
              <a:lnSpc>
                <a:spcPct val="100000"/>
              </a:lnSpc>
            </a:pPr>
            <a:r>
              <a:rPr lang="zh-CN" altLang="en-US" sz="2800" dirty="0"/>
              <a:t>强关联：在编译时确定，无法动态改变的关联；</a:t>
            </a:r>
          </a:p>
          <a:p>
            <a:pPr>
              <a:lnSpc>
                <a:spcPct val="100000"/>
              </a:lnSpc>
            </a:pPr>
            <a:r>
              <a:rPr lang="zh-CN" altLang="en-US" sz="2800" dirty="0"/>
              <a:t>弱关联，可以动态地确定且可动态地改变的关联。</a:t>
            </a:r>
          </a:p>
          <a:p>
            <a:pPr>
              <a:lnSpc>
                <a:spcPct val="100000"/>
              </a:lnSpc>
              <a:buFont typeface="Wingdings" pitchFamily="2" charset="2"/>
              <a:buNone/>
            </a:pPr>
            <a:r>
              <a:rPr lang="zh-CN" altLang="en-US" sz="2800" dirty="0"/>
              <a:t>继承关系</a:t>
            </a:r>
            <a:r>
              <a:rPr lang="en-US" altLang="zh-CN" sz="2800" dirty="0">
                <a:latin typeface="宋体"/>
              </a:rPr>
              <a:t>——</a:t>
            </a:r>
            <a:r>
              <a:rPr lang="zh-CN" altLang="en-US" sz="2800" dirty="0"/>
              <a:t>强关联</a:t>
            </a:r>
          </a:p>
          <a:p>
            <a:pPr>
              <a:lnSpc>
                <a:spcPct val="100000"/>
              </a:lnSpc>
              <a:buFont typeface="Wingdings" pitchFamily="2" charset="2"/>
              <a:buNone/>
            </a:pPr>
            <a:r>
              <a:rPr lang="zh-CN" altLang="en-US" sz="2800" dirty="0"/>
              <a:t>聚合关系</a:t>
            </a:r>
            <a:r>
              <a:rPr lang="en-US" altLang="zh-CN" sz="2800" dirty="0">
                <a:latin typeface="宋体"/>
              </a:rPr>
              <a:t>——</a:t>
            </a:r>
            <a:r>
              <a:rPr lang="zh-CN" altLang="en-US" sz="2800" dirty="0"/>
              <a:t>弱关联</a:t>
            </a:r>
          </a:p>
          <a:p>
            <a:pPr>
              <a:lnSpc>
                <a:spcPct val="100000"/>
              </a:lnSpc>
              <a:buFont typeface="Wingdings" pitchFamily="2" charset="2"/>
              <a:buNone/>
            </a:pPr>
            <a:r>
              <a:rPr lang="zh-CN" altLang="en-US" sz="2800" dirty="0"/>
              <a:t>继承关系→聚合关系＝强关联→弱关联。</a:t>
            </a:r>
          </a:p>
        </p:txBody>
      </p:sp>
    </p:spTree>
    <p:extLst>
      <p:ext uri="{BB962C8B-B14F-4D97-AF65-F5344CB8AC3E}">
        <p14:creationId xmlns:p14="http://schemas.microsoft.com/office/powerpoint/2010/main" val="3569296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691203" name="Rectangle 3"/>
          <p:cNvSpPr>
            <a:spLocks noGrp="1" noChangeArrowheads="1"/>
          </p:cNvSpPr>
          <p:nvPr>
            <p:ph type="body" idx="1"/>
          </p:nvPr>
        </p:nvSpPr>
        <p:spPr>
          <a:xfrm>
            <a:off x="485726" y="1413570"/>
            <a:ext cx="10373995" cy="2232542"/>
          </a:xfrm>
        </p:spPr>
        <p:txBody>
          <a:bodyPr/>
          <a:lstStyle/>
          <a:p>
            <a:pPr>
              <a:buFont typeface="Wingdings" pitchFamily="2" charset="2"/>
              <a:buNone/>
            </a:pPr>
            <a:r>
              <a:rPr lang="zh-CN" altLang="en-US" sz="2400" dirty="0">
                <a:latin typeface="宋体" pitchFamily="2" charset="-122"/>
              </a:rPr>
              <a:t>桥模式的用意：</a:t>
            </a:r>
          </a:p>
          <a:p>
            <a:pPr>
              <a:buFont typeface="Wingdings" pitchFamily="2" charset="2"/>
              <a:buNone/>
            </a:pPr>
            <a:r>
              <a:rPr lang="zh-CN" altLang="en-US" sz="2400" dirty="0">
                <a:latin typeface="宋体" pitchFamily="2" charset="-122"/>
              </a:rPr>
              <a:t>在软件系统的抽象化和实现化之间用组合／聚合关系代替继承关系，从而使两者可以相对独立地变化（脱耦） 。</a:t>
            </a:r>
          </a:p>
        </p:txBody>
      </p:sp>
    </p:spTree>
    <p:extLst>
      <p:ext uri="{BB962C8B-B14F-4D97-AF65-F5344CB8AC3E}">
        <p14:creationId xmlns:p14="http://schemas.microsoft.com/office/powerpoint/2010/main" val="1146505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704515" name="Rectangle 3"/>
          <p:cNvSpPr>
            <a:spLocks noGrp="1" noChangeArrowheads="1"/>
          </p:cNvSpPr>
          <p:nvPr>
            <p:ph type="body" idx="1"/>
          </p:nvPr>
        </p:nvSpPr>
        <p:spPr/>
        <p:txBody>
          <a:bodyPr/>
          <a:lstStyle/>
          <a:p>
            <a:pPr>
              <a:buFont typeface="Wingdings" pitchFamily="2" charset="2"/>
              <a:buNone/>
            </a:pPr>
            <a:r>
              <a:rPr lang="zh-CN" altLang="en-US" sz="2800" dirty="0"/>
              <a:t>对变化的封装</a:t>
            </a:r>
          </a:p>
          <a:p>
            <a:r>
              <a:rPr lang="zh-CN" altLang="en-US" sz="2800" dirty="0"/>
              <a:t>找到系统的可变因素，将之封装起来，通常就叫做</a:t>
            </a:r>
            <a:r>
              <a:rPr lang="zh-CN" altLang="en-US" sz="2800" dirty="0">
                <a:latin typeface="Arial"/>
              </a:rPr>
              <a:t>“</a:t>
            </a:r>
            <a:r>
              <a:rPr lang="zh-CN" altLang="en-US" sz="2800" dirty="0"/>
              <a:t>对变化的封装</a:t>
            </a:r>
            <a:r>
              <a:rPr lang="zh-CN" altLang="en-US" sz="2800" dirty="0">
                <a:latin typeface="Arial"/>
              </a:rPr>
              <a:t>”</a:t>
            </a:r>
            <a:r>
              <a:rPr lang="zh-CN" altLang="en-US" sz="2800" dirty="0"/>
              <a:t>。对变化的封装是达到</a:t>
            </a:r>
            <a:r>
              <a:rPr lang="zh-CN" altLang="en-US" sz="2800" dirty="0">
                <a:latin typeface="Arial"/>
              </a:rPr>
              <a:t>”</a:t>
            </a:r>
            <a:r>
              <a:rPr lang="zh-CN" altLang="en-US" sz="2800" dirty="0"/>
              <a:t> 开</a:t>
            </a:r>
            <a:r>
              <a:rPr lang="en-US" altLang="zh-CN" sz="2800" dirty="0">
                <a:latin typeface="Arial"/>
              </a:rPr>
              <a:t>—</a:t>
            </a:r>
            <a:r>
              <a:rPr lang="zh-CN" altLang="en-US" sz="2800" dirty="0"/>
              <a:t>闭</a:t>
            </a:r>
            <a:r>
              <a:rPr lang="zh-CN" altLang="en-US" sz="2800" dirty="0">
                <a:latin typeface="Arial"/>
              </a:rPr>
              <a:t>”</a:t>
            </a:r>
            <a:r>
              <a:rPr lang="zh-CN" altLang="en-US" sz="2800" dirty="0"/>
              <a:t>原则的途径， 与 组合</a:t>
            </a:r>
            <a:r>
              <a:rPr lang="en-US" altLang="zh-CN" sz="2800" dirty="0"/>
              <a:t>/</a:t>
            </a:r>
            <a:r>
              <a:rPr lang="zh-CN" altLang="en-US" sz="2800" dirty="0"/>
              <a:t>聚合复用原则相辅相成的。</a:t>
            </a:r>
          </a:p>
        </p:txBody>
      </p:sp>
    </p:spTree>
    <p:extLst>
      <p:ext uri="{BB962C8B-B14F-4D97-AF65-F5344CB8AC3E}">
        <p14:creationId xmlns:p14="http://schemas.microsoft.com/office/powerpoint/2010/main" val="823727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705539" name="Rectangle 3"/>
          <p:cNvSpPr>
            <a:spLocks noGrp="1" noChangeArrowheads="1"/>
          </p:cNvSpPr>
          <p:nvPr>
            <p:ph type="body" idx="1"/>
          </p:nvPr>
        </p:nvSpPr>
        <p:spPr>
          <a:xfrm>
            <a:off x="845766" y="1413570"/>
            <a:ext cx="10373995" cy="655790"/>
          </a:xfrm>
        </p:spPr>
        <p:txBody>
          <a:bodyPr/>
          <a:lstStyle/>
          <a:p>
            <a:r>
              <a:rPr lang="zh-CN" altLang="en-US" dirty="0"/>
              <a:t>抽象化与实现化的最简单实现</a:t>
            </a:r>
          </a:p>
        </p:txBody>
      </p:sp>
      <p:pic>
        <p:nvPicPr>
          <p:cNvPr id="70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83" y="2637449"/>
            <a:ext cx="10573169" cy="211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5543" name="AutoShape 7"/>
          <p:cNvSpPr>
            <a:spLocks noChangeArrowheads="1"/>
          </p:cNvSpPr>
          <p:nvPr/>
        </p:nvSpPr>
        <p:spPr bwMode="auto">
          <a:xfrm>
            <a:off x="625068" y="5446387"/>
            <a:ext cx="4805601" cy="792346"/>
          </a:xfrm>
          <a:prstGeom prst="wedgeRoundRectCallout">
            <a:avLst>
              <a:gd name="adj1" fmla="val -19532"/>
              <a:gd name="adj2" fmla="val -1902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dirty="0"/>
              <a:t>抽象角色封装了抽象的商业逻辑，是系统中的不变部分。</a:t>
            </a:r>
          </a:p>
        </p:txBody>
      </p:sp>
      <p:sp>
        <p:nvSpPr>
          <p:cNvPr id="705544" name="AutoShape 8"/>
          <p:cNvSpPr>
            <a:spLocks noChangeArrowheads="1"/>
          </p:cNvSpPr>
          <p:nvPr/>
        </p:nvSpPr>
        <p:spPr bwMode="auto">
          <a:xfrm>
            <a:off x="6583335" y="5230437"/>
            <a:ext cx="4036450" cy="1008296"/>
          </a:xfrm>
          <a:prstGeom prst="wedgeRoundRectCallout">
            <a:avLst>
              <a:gd name="adj1" fmla="val 12468"/>
              <a:gd name="adj2" fmla="val -1517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t>实现角色封装了会变化的因素。允许实现化角色有多态性变化</a:t>
            </a:r>
          </a:p>
        </p:txBody>
      </p:sp>
    </p:spTree>
    <p:extLst>
      <p:ext uri="{BB962C8B-B14F-4D97-AF65-F5344CB8AC3E}">
        <p14:creationId xmlns:p14="http://schemas.microsoft.com/office/powerpoint/2010/main" val="60446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pic>
        <p:nvPicPr>
          <p:cNvPr id="70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733" y="2277002"/>
            <a:ext cx="8170369" cy="343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65" name="AutoShape 5"/>
          <p:cNvSpPr>
            <a:spLocks noChangeArrowheads="1"/>
          </p:cNvSpPr>
          <p:nvPr/>
        </p:nvSpPr>
        <p:spPr bwMode="auto">
          <a:xfrm>
            <a:off x="269702" y="3620338"/>
            <a:ext cx="2690967" cy="2089634"/>
          </a:xfrm>
          <a:prstGeom prst="wedgeRoundRectCallout">
            <a:avLst>
              <a:gd name="adj1" fmla="val 155131"/>
              <a:gd name="adj2" fmla="val -315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sz="2400" dirty="0"/>
              <a:t>客户端可以持有抽象化类型对象，而不在意对象的真实类型是那种实现</a:t>
            </a:r>
          </a:p>
        </p:txBody>
      </p:sp>
    </p:spTree>
    <p:extLst>
      <p:ext uri="{BB962C8B-B14F-4D97-AF65-F5344CB8AC3E}">
        <p14:creationId xmlns:p14="http://schemas.microsoft.com/office/powerpoint/2010/main" val="3883248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pic>
        <p:nvPicPr>
          <p:cNvPr id="70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400" y="2061052"/>
            <a:ext cx="8458535" cy="237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7589" name="AutoShape 5"/>
          <p:cNvSpPr>
            <a:spLocks noChangeArrowheads="1"/>
          </p:cNvSpPr>
          <p:nvPr/>
        </p:nvSpPr>
        <p:spPr bwMode="auto">
          <a:xfrm>
            <a:off x="701750" y="4438090"/>
            <a:ext cx="4900951" cy="1584692"/>
          </a:xfrm>
          <a:prstGeom prst="wedgeRoundRectCallout">
            <a:avLst>
              <a:gd name="adj1" fmla="val 51167"/>
              <a:gd name="adj2" fmla="val -7735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t>每一个继承关系都封装了一个变化因素，而一个继承关系不应当同时处理两个变化因素。因此，这种简单实现不能够处理抽象化与实现化都面临变化的情况。</a:t>
            </a:r>
          </a:p>
        </p:txBody>
      </p:sp>
    </p:spTree>
    <p:extLst>
      <p:ext uri="{BB962C8B-B14F-4D97-AF65-F5344CB8AC3E}">
        <p14:creationId xmlns:p14="http://schemas.microsoft.com/office/powerpoint/2010/main" val="505158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708611" name="Rectangle 3"/>
          <p:cNvSpPr>
            <a:spLocks noGrp="1" noChangeArrowheads="1"/>
          </p:cNvSpPr>
          <p:nvPr>
            <p:ph type="body" idx="1"/>
          </p:nvPr>
        </p:nvSpPr>
        <p:spPr>
          <a:xfrm>
            <a:off x="653083" y="1422656"/>
            <a:ext cx="10373995" cy="1592632"/>
          </a:xfrm>
        </p:spPr>
        <p:txBody>
          <a:bodyPr/>
          <a:lstStyle/>
          <a:p>
            <a:pPr>
              <a:lnSpc>
                <a:spcPct val="100000"/>
              </a:lnSpc>
            </a:pPr>
            <a:r>
              <a:rPr lang="zh-CN" altLang="en-US" sz="2400" dirty="0"/>
              <a:t>如果两个变化因素彼此独立，可以在不影响另一者的情况下独立演化。由于每一个变化因素都是可以通过静态关系表达的，因此分别使用继承关系实现。用两个等级结构分别封装自己的变化因素。</a:t>
            </a:r>
          </a:p>
        </p:txBody>
      </p:sp>
      <p:pic>
        <p:nvPicPr>
          <p:cNvPr id="70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34" y="3213770"/>
            <a:ext cx="10668517" cy="268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8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709635" name="Rectangle 3"/>
          <p:cNvSpPr>
            <a:spLocks noGrp="1" noChangeArrowheads="1"/>
          </p:cNvSpPr>
          <p:nvPr>
            <p:ph type="body" idx="1"/>
          </p:nvPr>
        </p:nvSpPr>
        <p:spPr>
          <a:xfrm>
            <a:off x="532274" y="1456110"/>
            <a:ext cx="10373995" cy="439840"/>
          </a:xfrm>
        </p:spPr>
        <p:txBody>
          <a:bodyPr/>
          <a:lstStyle/>
          <a:p>
            <a:pPr>
              <a:lnSpc>
                <a:spcPct val="80000"/>
              </a:lnSpc>
            </a:pPr>
            <a:r>
              <a:rPr lang="zh-CN" altLang="en-US" sz="2900"/>
              <a:t>如何处理抽象化与实现化之间的变化</a:t>
            </a:r>
          </a:p>
        </p:txBody>
      </p:sp>
      <p:pic>
        <p:nvPicPr>
          <p:cNvPr id="70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42" y="1989634"/>
            <a:ext cx="10475701" cy="18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9637" name="Text Box 5"/>
          <p:cNvSpPr txBox="1">
            <a:spLocks noChangeArrowheads="1"/>
          </p:cNvSpPr>
          <p:nvPr/>
        </p:nvSpPr>
        <p:spPr bwMode="auto">
          <a:xfrm>
            <a:off x="1014317" y="4077866"/>
            <a:ext cx="9706550" cy="195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lang="zh-CN" altLang="en-US" sz="2400" dirty="0"/>
              <a:t>多重继承关系问题：</a:t>
            </a:r>
          </a:p>
          <a:p>
            <a:pPr>
              <a:spcBef>
                <a:spcPct val="50000"/>
              </a:spcBef>
            </a:pPr>
            <a:r>
              <a:rPr lang="zh-CN" altLang="en-US" sz="2400" dirty="0"/>
              <a:t>多重继承关系设计不能在 某些语言实现；</a:t>
            </a:r>
          </a:p>
          <a:p>
            <a:pPr>
              <a:spcBef>
                <a:spcPct val="50000"/>
              </a:spcBef>
            </a:pPr>
            <a:r>
              <a:rPr lang="zh-CN" altLang="en-US" sz="2400" dirty="0"/>
              <a:t>破坏了</a:t>
            </a:r>
            <a:r>
              <a:rPr lang="zh-CN" altLang="en-US" sz="2400" dirty="0">
                <a:latin typeface="Arial"/>
              </a:rPr>
              <a:t>“</a:t>
            </a:r>
            <a:r>
              <a:rPr lang="zh-CN" altLang="en-US" sz="2400" dirty="0"/>
              <a:t>开</a:t>
            </a:r>
            <a:r>
              <a:rPr lang="en-US" altLang="zh-CN" sz="2400" dirty="0">
                <a:latin typeface="Arial"/>
              </a:rPr>
              <a:t>—</a:t>
            </a:r>
            <a:r>
              <a:rPr lang="zh-CN" altLang="en-US" sz="2400" dirty="0"/>
              <a:t>闭</a:t>
            </a:r>
            <a:r>
              <a:rPr lang="zh-CN" altLang="en-US" sz="2400" dirty="0">
                <a:latin typeface="Arial"/>
              </a:rPr>
              <a:t>”</a:t>
            </a:r>
            <a:r>
              <a:rPr lang="zh-CN" altLang="en-US" sz="2400" dirty="0"/>
              <a:t>原则：如出现新的抽象化角色或者新的具体实现化角色，要重新修改现有的系统中的静态关系。</a:t>
            </a:r>
          </a:p>
        </p:txBody>
      </p:sp>
    </p:spTree>
    <p:extLst>
      <p:ext uri="{BB962C8B-B14F-4D97-AF65-F5344CB8AC3E}">
        <p14:creationId xmlns:p14="http://schemas.microsoft.com/office/powerpoint/2010/main" val="110695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结构模式（上）</a:t>
            </a:r>
            <a:endParaRPr lang="zh-CN" altLang="en-US" dirty="0"/>
          </a:p>
        </p:txBody>
      </p:sp>
      <p:sp>
        <p:nvSpPr>
          <p:cNvPr id="3" name="内容占位符 2"/>
          <p:cNvSpPr>
            <a:spLocks noGrp="1"/>
          </p:cNvSpPr>
          <p:nvPr>
            <p:ph idx="1"/>
          </p:nvPr>
        </p:nvSpPr>
        <p:spPr/>
        <p:txBody>
          <a:bodyPr/>
          <a:lstStyle/>
          <a:p>
            <a:r>
              <a:rPr lang="zh-CN" altLang="en-US" dirty="0"/>
              <a:t>适配器</a:t>
            </a:r>
          </a:p>
          <a:p>
            <a:r>
              <a:rPr lang="zh-CN" altLang="en-US" dirty="0"/>
              <a:t>桥接</a:t>
            </a:r>
          </a:p>
          <a:p>
            <a:r>
              <a:rPr lang="zh-CN" altLang="en-US" dirty="0"/>
              <a:t>组合</a:t>
            </a:r>
          </a:p>
          <a:p>
            <a:r>
              <a:rPr lang="zh-CN" altLang="en-US" dirty="0"/>
              <a:t>装饰者模式</a:t>
            </a:r>
            <a:endParaRPr lang="zh-CN" altLang="en-US" dirty="0"/>
          </a:p>
        </p:txBody>
      </p:sp>
    </p:spTree>
    <p:extLst>
      <p:ext uri="{BB962C8B-B14F-4D97-AF65-F5344CB8AC3E}">
        <p14:creationId xmlns:p14="http://schemas.microsoft.com/office/powerpoint/2010/main" val="367643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r>
              <a:rPr lang="zh-CN" altLang="en-US" sz="4300">
                <a:latin typeface="Times New Roman" pitchFamily="18" charset="0"/>
              </a:rPr>
              <a:t>结构性模式</a:t>
            </a:r>
            <a:r>
              <a:rPr lang="en-US" altLang="zh-CN" sz="3800">
                <a:latin typeface="Arial"/>
              </a:rPr>
              <a:t>——</a:t>
            </a:r>
            <a:r>
              <a:rPr lang="zh-CN" altLang="en-US" sz="3800"/>
              <a:t>桥模式（</a:t>
            </a:r>
            <a:r>
              <a:rPr lang="en-US" altLang="zh-CN" sz="3800"/>
              <a:t>Bridge</a:t>
            </a:r>
            <a:r>
              <a:rPr lang="zh-CN" altLang="en-US" sz="3800"/>
              <a:t>）</a:t>
            </a:r>
          </a:p>
        </p:txBody>
      </p:sp>
      <p:sp>
        <p:nvSpPr>
          <p:cNvPr id="710659" name="Rectangle 3"/>
          <p:cNvSpPr>
            <a:spLocks noGrp="1" noChangeArrowheads="1"/>
          </p:cNvSpPr>
          <p:nvPr>
            <p:ph type="body" idx="1"/>
          </p:nvPr>
        </p:nvSpPr>
        <p:spPr>
          <a:xfrm>
            <a:off x="390376" y="1413535"/>
            <a:ext cx="10373995" cy="1511650"/>
          </a:xfrm>
        </p:spPr>
        <p:txBody>
          <a:bodyPr/>
          <a:lstStyle/>
          <a:p>
            <a:pPr>
              <a:lnSpc>
                <a:spcPct val="100000"/>
              </a:lnSpc>
              <a:spcBef>
                <a:spcPct val="50000"/>
              </a:spcBef>
              <a:buClrTx/>
              <a:buSzTx/>
              <a:buFontTx/>
              <a:buNone/>
            </a:pPr>
            <a:r>
              <a:rPr lang="zh-CN" altLang="en-US" sz="2400" dirty="0"/>
              <a:t>正确的设计方案：抽象化与实现化的变化分别得到封装之后，使用聚合关系联系抽象化角色与实现化角色。达到功能复合</a:t>
            </a:r>
            <a:r>
              <a:rPr lang="en-US" altLang="zh-CN" sz="2400" dirty="0">
                <a:latin typeface="Arial"/>
              </a:rPr>
              <a:t>——</a:t>
            </a:r>
            <a:r>
              <a:rPr lang="zh-CN" altLang="en-US" sz="2400" dirty="0"/>
              <a:t>桥模式</a:t>
            </a:r>
          </a:p>
        </p:txBody>
      </p:sp>
      <p:pic>
        <p:nvPicPr>
          <p:cNvPr id="71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26" y="2853730"/>
            <a:ext cx="10380351" cy="295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693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13235" y="404907"/>
            <a:ext cx="10785056" cy="80346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168963" name="Rectangle 3"/>
          <p:cNvSpPr>
            <a:spLocks noGrp="1" noChangeArrowheads="1"/>
          </p:cNvSpPr>
          <p:nvPr>
            <p:ph type="body" idx="1"/>
          </p:nvPr>
        </p:nvSpPr>
        <p:spPr>
          <a:xfrm>
            <a:off x="527600" y="1268707"/>
            <a:ext cx="11052034" cy="2305584"/>
          </a:xfrm>
        </p:spPr>
        <p:txBody>
          <a:bodyPr/>
          <a:lstStyle/>
          <a:p>
            <a:pPr marL="0" indent="0">
              <a:lnSpc>
                <a:spcPct val="100000"/>
              </a:lnSpc>
              <a:buNone/>
            </a:pPr>
            <a:r>
              <a:rPr lang="en-US" altLang="zh-CN" sz="2400" dirty="0">
                <a:latin typeface="宋体" pitchFamily="2" charset="-122"/>
              </a:rPr>
              <a:t>[</a:t>
            </a:r>
            <a:r>
              <a:rPr lang="zh-CN" altLang="en-US" sz="2400" dirty="0">
                <a:latin typeface="宋体" pitchFamily="2" charset="-122"/>
              </a:rPr>
              <a:t>例</a:t>
            </a:r>
            <a:r>
              <a:rPr lang="en-US" altLang="zh-CN" sz="2400" dirty="0">
                <a:latin typeface="宋体" pitchFamily="2" charset="-122"/>
              </a:rPr>
              <a:t>]</a:t>
            </a:r>
            <a:r>
              <a:rPr lang="zh-CN" altLang="en-US" sz="2400" dirty="0">
                <a:latin typeface="宋体" pitchFamily="2" charset="-122"/>
              </a:rPr>
              <a:t>：利用继承在不同平台上实现用户界面窗口</a:t>
            </a:r>
          </a:p>
          <a:p>
            <a:pPr marL="0" indent="0">
              <a:lnSpc>
                <a:spcPct val="100000"/>
              </a:lnSpc>
            </a:pPr>
            <a:r>
              <a:rPr lang="zh-CN" altLang="en-US" sz="2400" dirty="0">
                <a:latin typeface="宋体" pitchFamily="2" charset="-122"/>
              </a:rPr>
              <a:t>定义抽象窗口类</a:t>
            </a:r>
            <a:r>
              <a:rPr lang="en-US" altLang="zh-CN" sz="2400" dirty="0">
                <a:latin typeface="宋体" pitchFamily="2" charset="-122"/>
              </a:rPr>
              <a:t>Window</a:t>
            </a:r>
          </a:p>
          <a:p>
            <a:pPr marL="0" indent="0">
              <a:lnSpc>
                <a:spcPct val="100000"/>
              </a:lnSpc>
            </a:pPr>
            <a:r>
              <a:rPr lang="zh-CN" altLang="en-US" sz="2400" dirty="0">
                <a:latin typeface="宋体" pitchFamily="2" charset="-122"/>
              </a:rPr>
              <a:t>继承这个抽象类</a:t>
            </a:r>
          </a:p>
          <a:p>
            <a:pPr marL="0" indent="0">
              <a:lnSpc>
                <a:spcPct val="100000"/>
              </a:lnSpc>
            </a:pPr>
            <a:r>
              <a:rPr lang="zh-CN" altLang="en-US" sz="2400" dirty="0">
                <a:latin typeface="宋体" pitchFamily="2" charset="-122"/>
              </a:rPr>
              <a:t>子类</a:t>
            </a:r>
            <a:r>
              <a:rPr lang="en-US" altLang="zh-CN" sz="2400" dirty="0" err="1">
                <a:latin typeface="宋体" pitchFamily="2" charset="-122"/>
              </a:rPr>
              <a:t>XWindow</a:t>
            </a:r>
            <a:r>
              <a:rPr lang="zh-CN" altLang="en-US" sz="2400" dirty="0">
                <a:latin typeface="宋体" pitchFamily="2" charset="-122"/>
              </a:rPr>
              <a:t>用于</a:t>
            </a:r>
            <a:r>
              <a:rPr lang="en-US" altLang="zh-CN" sz="2400" dirty="0">
                <a:latin typeface="宋体" pitchFamily="2" charset="-122"/>
              </a:rPr>
              <a:t>X Window</a:t>
            </a:r>
            <a:r>
              <a:rPr lang="zh-CN" altLang="en-US" sz="2400" dirty="0">
                <a:latin typeface="宋体" pitchFamily="2" charset="-122"/>
              </a:rPr>
              <a:t>系统</a:t>
            </a:r>
          </a:p>
          <a:p>
            <a:pPr marL="0" indent="0">
              <a:lnSpc>
                <a:spcPct val="100000"/>
              </a:lnSpc>
            </a:pPr>
            <a:r>
              <a:rPr lang="zh-CN" altLang="en-US" sz="2400" dirty="0">
                <a:latin typeface="宋体" pitchFamily="2" charset="-122"/>
              </a:rPr>
              <a:t>子类</a:t>
            </a:r>
            <a:r>
              <a:rPr lang="en-US" altLang="zh-CN" sz="2400" dirty="0">
                <a:latin typeface="宋体" pitchFamily="2" charset="-122"/>
              </a:rPr>
              <a:t>PM Window</a:t>
            </a:r>
            <a:r>
              <a:rPr lang="zh-CN" altLang="en-US" sz="2400" dirty="0">
                <a:latin typeface="宋体" pitchFamily="2" charset="-122"/>
              </a:rPr>
              <a:t>用于</a:t>
            </a:r>
            <a:r>
              <a:rPr lang="en-US" altLang="zh-CN" sz="2400" dirty="0">
                <a:latin typeface="宋体" pitchFamily="2" charset="-122"/>
              </a:rPr>
              <a:t>IBM</a:t>
            </a:r>
            <a:r>
              <a:rPr lang="zh-CN" altLang="en-US" sz="2400" dirty="0">
                <a:latin typeface="宋体" pitchFamily="2" charset="-122"/>
              </a:rPr>
              <a:t>的</a:t>
            </a:r>
            <a:r>
              <a:rPr lang="en-US" altLang="zh-CN" sz="2400" dirty="0">
                <a:latin typeface="宋体" pitchFamily="2" charset="-122"/>
              </a:rPr>
              <a:t>Presentation  Manager</a:t>
            </a:r>
            <a:r>
              <a:rPr lang="zh-CN" altLang="en-US" sz="2400" dirty="0">
                <a:latin typeface="宋体" pitchFamily="2" charset="-122"/>
              </a:rPr>
              <a:t>（</a:t>
            </a:r>
            <a:r>
              <a:rPr lang="en-US" altLang="zh-CN" sz="2400" dirty="0">
                <a:latin typeface="宋体" pitchFamily="2" charset="-122"/>
              </a:rPr>
              <a:t>PM</a:t>
            </a:r>
            <a:r>
              <a:rPr lang="zh-CN" altLang="en-US" sz="2400" dirty="0">
                <a:latin typeface="宋体" pitchFamily="2" charset="-122"/>
              </a:rPr>
              <a:t>）</a:t>
            </a:r>
          </a:p>
        </p:txBody>
      </p:sp>
      <p:pic>
        <p:nvPicPr>
          <p:cNvPr id="168964" name="Picture 4" descr="bridg098"/>
          <p:cNvPicPr>
            <a:picLocks noChangeAspect="1" noChangeArrowheads="1"/>
          </p:cNvPicPr>
          <p:nvPr/>
        </p:nvPicPr>
        <p:blipFill>
          <a:blip r:embed="rId2">
            <a:extLst>
              <a:ext uri="{28A0092B-C50C-407E-A947-70E740481C1C}">
                <a14:useLocalDpi xmlns:a14="http://schemas.microsoft.com/office/drawing/2010/main" val="0"/>
              </a:ext>
            </a:extLst>
          </a:blip>
          <a:srcRect r="67741" b="41026"/>
          <a:stretch>
            <a:fillRect/>
          </a:stretch>
        </p:blipFill>
        <p:spPr bwMode="auto">
          <a:xfrm>
            <a:off x="1421830" y="3501802"/>
            <a:ext cx="6610879" cy="28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03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171012" name="Rectangle 4"/>
          <p:cNvSpPr>
            <a:spLocks noGrp="1" noChangeArrowheads="1"/>
          </p:cNvSpPr>
          <p:nvPr>
            <p:ph type="body" idx="1"/>
          </p:nvPr>
        </p:nvSpPr>
        <p:spPr>
          <a:xfrm>
            <a:off x="485726" y="1701602"/>
            <a:ext cx="11244851" cy="3675913"/>
          </a:xfrm>
          <a:noFill/>
          <a:ln/>
        </p:spPr>
        <p:txBody>
          <a:bodyPr/>
          <a:lstStyle/>
          <a:p>
            <a:pPr marL="0" indent="0">
              <a:lnSpc>
                <a:spcPct val="100000"/>
              </a:lnSpc>
              <a:buNone/>
            </a:pPr>
            <a:r>
              <a:rPr lang="zh-CN" altLang="en-US" sz="2400" dirty="0">
                <a:latin typeface="楷体_GB2312" pitchFamily="49" charset="-122"/>
                <a:ea typeface="楷体_GB2312" pitchFamily="49" charset="-122"/>
              </a:rPr>
              <a:t>缺点：</a:t>
            </a:r>
          </a:p>
          <a:p>
            <a:pPr marL="0" indent="0">
              <a:lnSpc>
                <a:spcPct val="100000"/>
              </a:lnSpc>
              <a:buNone/>
            </a:pPr>
            <a:r>
              <a:rPr lang="en-US" altLang="zh-CN" sz="2400" dirty="0">
                <a:latin typeface="楷体_GB2312" pitchFamily="49" charset="-122"/>
                <a:ea typeface="楷体_GB2312" pitchFamily="49" charset="-122"/>
              </a:rPr>
              <a:t>l</a:t>
            </a:r>
            <a:r>
              <a:rPr lang="zh-CN" altLang="en-US" sz="2400" dirty="0">
                <a:latin typeface="楷体_GB2312" pitchFamily="49" charset="-122"/>
                <a:ea typeface="楷体_GB2312" pitchFamily="49" charset="-122"/>
              </a:rPr>
              <a:t>）难以扩展</a:t>
            </a:r>
          </a:p>
          <a:p>
            <a:pPr marL="0" indent="0">
              <a:lnSpc>
                <a:spcPct val="100000"/>
              </a:lnSpc>
              <a:buNone/>
            </a:pPr>
            <a:r>
              <a:rPr lang="zh-CN" altLang="en-US" sz="2400" dirty="0">
                <a:latin typeface="楷体_GB2312" pitchFamily="49" charset="-122"/>
                <a:ea typeface="楷体_GB2312" pitchFamily="49" charset="-122"/>
              </a:rPr>
              <a:t>必须为每一种窗口都定义支持两个平台的类。要支持第三种平台时就要再定义新类。</a:t>
            </a:r>
          </a:p>
          <a:p>
            <a:pPr marL="0" indent="0">
              <a:lnSpc>
                <a:spcPct val="100000"/>
              </a:lnSpc>
              <a:buNone/>
            </a:pP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）概念重叠</a:t>
            </a:r>
          </a:p>
          <a:p>
            <a:pPr marL="0" indent="0">
              <a:lnSpc>
                <a:spcPct val="100000"/>
              </a:lnSpc>
              <a:buNone/>
            </a:pPr>
            <a:r>
              <a:rPr lang="en-US" altLang="zh-CN" sz="2400" dirty="0">
                <a:latin typeface="楷体_GB2312" pitchFamily="49" charset="-122"/>
                <a:ea typeface="楷体_GB2312" pitchFamily="49" charset="-122"/>
              </a:rPr>
              <a:t>3</a:t>
            </a:r>
            <a:r>
              <a:rPr lang="zh-CN" altLang="en-US" sz="2400" dirty="0">
                <a:latin typeface="楷体_GB2312" pitchFamily="49" charset="-122"/>
                <a:ea typeface="楷体_GB2312" pitchFamily="49" charset="-122"/>
              </a:rPr>
              <a:t>）客户代码依赖于平台</a:t>
            </a:r>
          </a:p>
          <a:p>
            <a:pPr marL="0" indent="0">
              <a:lnSpc>
                <a:spcPct val="100000"/>
              </a:lnSpc>
              <a:buNone/>
            </a:pPr>
            <a:r>
              <a:rPr lang="zh-CN" altLang="en-US" sz="2400" dirty="0">
                <a:latin typeface="楷体_GB2312" pitchFamily="49" charset="-122"/>
                <a:ea typeface="楷体_GB2312" pitchFamily="49" charset="-122"/>
              </a:rPr>
              <a:t>创建一个</a:t>
            </a:r>
            <a:r>
              <a:rPr lang="en-US" altLang="zh-CN" sz="2400" dirty="0" err="1">
                <a:latin typeface="楷体_GB2312" pitchFamily="49" charset="-122"/>
                <a:ea typeface="楷体_GB2312" pitchFamily="49" charset="-122"/>
              </a:rPr>
              <a:t>XWindow</a:t>
            </a:r>
            <a:r>
              <a:rPr lang="zh-CN" altLang="en-US" sz="2400" dirty="0">
                <a:latin typeface="楷体_GB2312" pitchFamily="49" charset="-122"/>
                <a:ea typeface="楷体_GB2312" pitchFamily="49" charset="-122"/>
              </a:rPr>
              <a:t>窗口对象，就要实例化一个依赖于</a:t>
            </a:r>
            <a:r>
              <a:rPr lang="en-US" altLang="zh-CN" sz="2400" dirty="0" err="1">
                <a:latin typeface="楷体_GB2312" pitchFamily="49" charset="-122"/>
                <a:ea typeface="楷体_GB2312" pitchFamily="49" charset="-122"/>
              </a:rPr>
              <a:t>XWindow</a:t>
            </a:r>
            <a:r>
              <a:rPr lang="zh-CN" altLang="en-US" sz="2400" dirty="0">
                <a:latin typeface="楷体_GB2312" pitchFamily="49" charset="-122"/>
                <a:ea typeface="楷体_GB2312" pitchFamily="49" charset="-122"/>
              </a:rPr>
              <a:t>特定实现的具体类。难以移植到别的平台。</a:t>
            </a:r>
          </a:p>
        </p:txBody>
      </p:sp>
    </p:spTree>
    <p:extLst>
      <p:ext uri="{BB962C8B-B14F-4D97-AF65-F5344CB8AC3E}">
        <p14:creationId xmlns:p14="http://schemas.microsoft.com/office/powerpoint/2010/main" val="318551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73878" y="333450"/>
            <a:ext cx="10785056" cy="60974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pic>
        <p:nvPicPr>
          <p:cNvPr id="169988" name="Picture 4" descr="bridg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10" y="1773649"/>
            <a:ext cx="10882524" cy="4404745"/>
          </a:xfrm>
          <a:prstGeom prst="rect">
            <a:avLst/>
          </a:prstGeom>
          <a:noFill/>
          <a:extLst>
            <a:ext uri="{909E8E84-426E-40DD-AFC4-6F175D3DCCD1}">
              <a14:hiddenFill xmlns:a14="http://schemas.microsoft.com/office/drawing/2010/main">
                <a:solidFill>
                  <a:srgbClr val="FFFFFF"/>
                </a:solidFill>
              </a14:hiddenFill>
            </a:ext>
          </a:extLst>
        </p:spPr>
      </p:pic>
      <p:sp>
        <p:nvSpPr>
          <p:cNvPr id="169989" name="AutoShape 5"/>
          <p:cNvSpPr>
            <a:spLocks noChangeArrowheads="1"/>
          </p:cNvSpPr>
          <p:nvPr/>
        </p:nvSpPr>
        <p:spPr bwMode="auto">
          <a:xfrm>
            <a:off x="3418312" y="4727083"/>
            <a:ext cx="2690967" cy="647850"/>
          </a:xfrm>
          <a:prstGeom prst="wedgeRoundRectCallout">
            <a:avLst>
              <a:gd name="adj1" fmla="val 90551"/>
              <a:gd name="adj2" fmla="val 4240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a:solidFill>
                  <a:schemeClr val="bg2"/>
                </a:solidFill>
              </a:rPr>
              <a:t>支持图标的</a:t>
            </a:r>
            <a:r>
              <a:rPr kumimoji="1" lang="en-US" altLang="zh-CN">
                <a:solidFill>
                  <a:schemeClr val="bg2"/>
                </a:solidFill>
                <a:latin typeface="楷体_GB2312" pitchFamily="49" charset="-122"/>
                <a:ea typeface="楷体_GB2312" pitchFamily="49" charset="-122"/>
              </a:rPr>
              <a:t>XIconWindow </a:t>
            </a:r>
          </a:p>
        </p:txBody>
      </p:sp>
      <p:sp>
        <p:nvSpPr>
          <p:cNvPr id="169990" name="AutoShape 6"/>
          <p:cNvSpPr>
            <a:spLocks noChangeArrowheads="1"/>
          </p:cNvSpPr>
          <p:nvPr/>
        </p:nvSpPr>
        <p:spPr bwMode="auto">
          <a:xfrm>
            <a:off x="5628294" y="1125800"/>
            <a:ext cx="3748284" cy="720892"/>
          </a:xfrm>
          <a:prstGeom prst="wedgeRoundRectCallout">
            <a:avLst>
              <a:gd name="adj1" fmla="val 37000"/>
              <a:gd name="adj2" fmla="val 21079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a:solidFill>
                  <a:schemeClr val="bg2"/>
                </a:solidFill>
              </a:rPr>
              <a:t>支持图标的窗口子类</a:t>
            </a:r>
            <a:r>
              <a:rPr kumimoji="1" lang="en-US" altLang="zh-CN">
                <a:solidFill>
                  <a:schemeClr val="bg2"/>
                </a:solidFill>
              </a:rPr>
              <a:t>IconWindows</a:t>
            </a:r>
          </a:p>
        </p:txBody>
      </p:sp>
      <p:sp>
        <p:nvSpPr>
          <p:cNvPr id="169991" name="AutoShape 7"/>
          <p:cNvSpPr>
            <a:spLocks noChangeArrowheads="1"/>
          </p:cNvSpPr>
          <p:nvPr/>
        </p:nvSpPr>
        <p:spPr bwMode="auto">
          <a:xfrm>
            <a:off x="7838278" y="2062641"/>
            <a:ext cx="3123217" cy="719305"/>
          </a:xfrm>
          <a:prstGeom prst="wedgeRoundRectCallout">
            <a:avLst>
              <a:gd name="adj1" fmla="val 30324"/>
              <a:gd name="adj2" fmla="val 3650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a:solidFill>
                  <a:schemeClr val="bg2"/>
                </a:solidFill>
              </a:rPr>
              <a:t>支持图标的</a:t>
            </a:r>
            <a:r>
              <a:rPr kumimoji="1" lang="en-US" altLang="zh-CN">
                <a:solidFill>
                  <a:schemeClr val="bg2"/>
                </a:solidFill>
              </a:rPr>
              <a:t>PMIconWindow</a:t>
            </a:r>
            <a:r>
              <a:rPr kumimoji="1" lang="zh-CN" altLang="en-US">
                <a:solidFill>
                  <a:schemeClr val="bg2"/>
                </a:solidFill>
              </a:rPr>
              <a:t>。</a:t>
            </a:r>
          </a:p>
          <a:p>
            <a:pPr algn="ctr"/>
            <a:endParaRPr lang="en-US" altLang="zh-CN"/>
          </a:p>
        </p:txBody>
      </p:sp>
    </p:spTree>
    <p:extLst>
      <p:ext uri="{BB962C8B-B14F-4D97-AF65-F5344CB8AC3E}">
        <p14:creationId xmlns:p14="http://schemas.microsoft.com/office/powerpoint/2010/main" val="290155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 calcmode="lin" valueType="num">
                                      <p:cBhvr additive="base">
                                        <p:cTn id="7" dur="500" fill="hold"/>
                                        <p:tgtEl>
                                          <p:spTgt spid="169990"/>
                                        </p:tgtEl>
                                        <p:attrNameLst>
                                          <p:attrName>ppt_x</p:attrName>
                                        </p:attrNameLst>
                                      </p:cBhvr>
                                      <p:tavLst>
                                        <p:tav tm="0">
                                          <p:val>
                                            <p:strVal val="0-#ppt_w/2"/>
                                          </p:val>
                                        </p:tav>
                                        <p:tav tm="100000">
                                          <p:val>
                                            <p:strVal val="#ppt_x"/>
                                          </p:val>
                                        </p:tav>
                                      </p:tavLst>
                                    </p:anim>
                                    <p:anim calcmode="lin" valueType="num">
                                      <p:cBhvr additive="base">
                                        <p:cTn id="8" dur="500" fill="hold"/>
                                        <p:tgtEl>
                                          <p:spTgt spid="1699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1" nodeType="clickEffect">
                                  <p:stCondLst>
                                    <p:cond delay="0"/>
                                  </p:stCondLst>
                                  <p:childTnLst>
                                    <p:anim calcmode="lin" valueType="num">
                                      <p:cBhvr additive="base">
                                        <p:cTn id="12" dur="500"/>
                                        <p:tgtEl>
                                          <p:spTgt spid="169990"/>
                                        </p:tgtEl>
                                        <p:attrNameLst>
                                          <p:attrName>ppt_x</p:attrName>
                                        </p:attrNameLst>
                                      </p:cBhvr>
                                      <p:tavLst>
                                        <p:tav tm="0">
                                          <p:val>
                                            <p:strVal val="ppt_x"/>
                                          </p:val>
                                        </p:tav>
                                        <p:tav tm="100000">
                                          <p:val>
                                            <p:strVal val="0-ppt_w/2"/>
                                          </p:val>
                                        </p:tav>
                                      </p:tavLst>
                                    </p:anim>
                                    <p:anim calcmode="lin" valueType="num">
                                      <p:cBhvr additive="base">
                                        <p:cTn id="13" dur="500"/>
                                        <p:tgtEl>
                                          <p:spTgt spid="169990"/>
                                        </p:tgtEl>
                                        <p:attrNameLst>
                                          <p:attrName>ppt_y</p:attrName>
                                        </p:attrNameLst>
                                      </p:cBhvr>
                                      <p:tavLst>
                                        <p:tav tm="0">
                                          <p:val>
                                            <p:strVal val="ppt_y"/>
                                          </p:val>
                                        </p:tav>
                                        <p:tav tm="100000">
                                          <p:val>
                                            <p:strVal val="ppt_y"/>
                                          </p:val>
                                        </p:tav>
                                      </p:tavLst>
                                    </p:anim>
                                    <p:set>
                                      <p:cBhvr>
                                        <p:cTn id="14" dur="1" fill="hold">
                                          <p:stCondLst>
                                            <p:cond delay="499"/>
                                          </p:stCondLst>
                                        </p:cTn>
                                        <p:tgtEl>
                                          <p:spTgt spid="16999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9989"/>
                                        </p:tgtEl>
                                        <p:attrNameLst>
                                          <p:attrName>style.visibility</p:attrName>
                                        </p:attrNameLst>
                                      </p:cBhvr>
                                      <p:to>
                                        <p:strVal val="visible"/>
                                      </p:to>
                                    </p:set>
                                    <p:anim calcmode="lin" valueType="num">
                                      <p:cBhvr additive="base">
                                        <p:cTn id="19" dur="500" fill="hold"/>
                                        <p:tgtEl>
                                          <p:spTgt spid="169989"/>
                                        </p:tgtEl>
                                        <p:attrNameLst>
                                          <p:attrName>ppt_x</p:attrName>
                                        </p:attrNameLst>
                                      </p:cBhvr>
                                      <p:tavLst>
                                        <p:tav tm="0">
                                          <p:val>
                                            <p:strVal val="#ppt_x"/>
                                          </p:val>
                                        </p:tav>
                                        <p:tav tm="100000">
                                          <p:val>
                                            <p:strVal val="#ppt_x"/>
                                          </p:val>
                                        </p:tav>
                                      </p:tavLst>
                                    </p:anim>
                                    <p:anim calcmode="lin" valueType="num">
                                      <p:cBhvr additive="base">
                                        <p:cTn id="20" dur="500" fill="hold"/>
                                        <p:tgtEl>
                                          <p:spTgt spid="16998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169989"/>
                                        </p:tgtEl>
                                        <p:attrNameLst>
                                          <p:attrName>ppt_x</p:attrName>
                                        </p:attrNameLst>
                                      </p:cBhvr>
                                      <p:tavLst>
                                        <p:tav tm="0">
                                          <p:val>
                                            <p:strVal val="ppt_x"/>
                                          </p:val>
                                        </p:tav>
                                        <p:tav tm="100000">
                                          <p:val>
                                            <p:strVal val="ppt_x"/>
                                          </p:val>
                                        </p:tav>
                                      </p:tavLst>
                                    </p:anim>
                                    <p:anim calcmode="lin" valueType="num">
                                      <p:cBhvr additive="base">
                                        <p:cTn id="25" dur="500"/>
                                        <p:tgtEl>
                                          <p:spTgt spid="169989"/>
                                        </p:tgtEl>
                                        <p:attrNameLst>
                                          <p:attrName>ppt_y</p:attrName>
                                        </p:attrNameLst>
                                      </p:cBhvr>
                                      <p:tavLst>
                                        <p:tav tm="0">
                                          <p:val>
                                            <p:strVal val="ppt_y"/>
                                          </p:val>
                                        </p:tav>
                                        <p:tav tm="100000">
                                          <p:val>
                                            <p:strVal val="1+ppt_h/2"/>
                                          </p:val>
                                        </p:tav>
                                      </p:tavLst>
                                    </p:anim>
                                    <p:set>
                                      <p:cBhvr>
                                        <p:cTn id="26" dur="1" fill="hold">
                                          <p:stCondLst>
                                            <p:cond delay="499"/>
                                          </p:stCondLst>
                                        </p:cTn>
                                        <p:tgtEl>
                                          <p:spTgt spid="16998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9991"/>
                                        </p:tgtEl>
                                        <p:attrNameLst>
                                          <p:attrName>style.visibility</p:attrName>
                                        </p:attrNameLst>
                                      </p:cBhvr>
                                      <p:to>
                                        <p:strVal val="visible"/>
                                      </p:to>
                                    </p:set>
                                    <p:anim calcmode="lin" valueType="num">
                                      <p:cBhvr additive="base">
                                        <p:cTn id="31" dur="500" fill="hold"/>
                                        <p:tgtEl>
                                          <p:spTgt spid="169991"/>
                                        </p:tgtEl>
                                        <p:attrNameLst>
                                          <p:attrName>ppt_x</p:attrName>
                                        </p:attrNameLst>
                                      </p:cBhvr>
                                      <p:tavLst>
                                        <p:tav tm="0">
                                          <p:val>
                                            <p:strVal val="1+#ppt_w/2"/>
                                          </p:val>
                                        </p:tav>
                                        <p:tav tm="100000">
                                          <p:val>
                                            <p:strVal val="#ppt_x"/>
                                          </p:val>
                                        </p:tav>
                                      </p:tavLst>
                                    </p:anim>
                                    <p:anim calcmode="lin" valueType="num">
                                      <p:cBhvr additive="base">
                                        <p:cTn id="32" dur="500" fill="hold"/>
                                        <p:tgtEl>
                                          <p:spTgt spid="16999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2" fill="hold" grpId="1" nodeType="clickEffect">
                                  <p:stCondLst>
                                    <p:cond delay="0"/>
                                  </p:stCondLst>
                                  <p:childTnLst>
                                    <p:anim calcmode="lin" valueType="num">
                                      <p:cBhvr additive="base">
                                        <p:cTn id="36" dur="500"/>
                                        <p:tgtEl>
                                          <p:spTgt spid="169991"/>
                                        </p:tgtEl>
                                        <p:attrNameLst>
                                          <p:attrName>ppt_x</p:attrName>
                                        </p:attrNameLst>
                                      </p:cBhvr>
                                      <p:tavLst>
                                        <p:tav tm="0">
                                          <p:val>
                                            <p:strVal val="ppt_x"/>
                                          </p:val>
                                        </p:tav>
                                        <p:tav tm="100000">
                                          <p:val>
                                            <p:strVal val="1+ppt_w/2"/>
                                          </p:val>
                                        </p:tav>
                                      </p:tavLst>
                                    </p:anim>
                                    <p:anim calcmode="lin" valueType="num">
                                      <p:cBhvr additive="base">
                                        <p:cTn id="37" dur="500"/>
                                        <p:tgtEl>
                                          <p:spTgt spid="169991"/>
                                        </p:tgtEl>
                                        <p:attrNameLst>
                                          <p:attrName>ppt_y</p:attrName>
                                        </p:attrNameLst>
                                      </p:cBhvr>
                                      <p:tavLst>
                                        <p:tav tm="0">
                                          <p:val>
                                            <p:strVal val="ppt_y"/>
                                          </p:val>
                                        </p:tav>
                                        <p:tav tm="100000">
                                          <p:val>
                                            <p:strVal val="ppt_y"/>
                                          </p:val>
                                        </p:tav>
                                      </p:tavLst>
                                    </p:anim>
                                    <p:set>
                                      <p:cBhvr>
                                        <p:cTn id="38" dur="1" fill="hold">
                                          <p:stCondLst>
                                            <p:cond delay="499"/>
                                          </p:stCondLst>
                                        </p:cTn>
                                        <p:tgtEl>
                                          <p:spTgt spid="169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animBg="1"/>
      <p:bldP spid="169989" grpId="1" animBg="1"/>
      <p:bldP spid="169990" grpId="0" animBg="1"/>
      <p:bldP spid="169990" grpId="1" animBg="1"/>
      <p:bldP spid="169991" grpId="0" animBg="1"/>
      <p:bldP spid="16999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bridg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23" y="609741"/>
            <a:ext cx="11289348" cy="5863996"/>
          </a:xfrm>
          <a:prstGeom prst="rect">
            <a:avLst/>
          </a:prstGeom>
          <a:noFill/>
          <a:extLst>
            <a:ext uri="{909E8E84-426E-40DD-AFC4-6F175D3DCCD1}">
              <a14:hiddenFill xmlns:a14="http://schemas.microsoft.com/office/drawing/2010/main">
                <a:solidFill>
                  <a:srgbClr val="FFFFFF"/>
                </a:solidFill>
              </a14:hiddenFill>
            </a:ext>
          </a:extLst>
        </p:spPr>
      </p:pic>
      <p:sp>
        <p:nvSpPr>
          <p:cNvPr id="174083" name="AutoShape 3"/>
          <p:cNvSpPr>
            <a:spLocks noChangeArrowheads="1"/>
          </p:cNvSpPr>
          <p:nvPr/>
        </p:nvSpPr>
        <p:spPr bwMode="auto">
          <a:xfrm>
            <a:off x="239433" y="188957"/>
            <a:ext cx="5492115" cy="824103"/>
          </a:xfrm>
          <a:prstGeom prst="wedgeRoundRectCallout">
            <a:avLst>
              <a:gd name="adj1" fmla="val -4361"/>
              <a:gd name="adj2" fmla="val 765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zh-CN" altLang="en-US" sz="1900"/>
              <a:t>有一个窗口接口的类层次结构（</a:t>
            </a:r>
            <a:r>
              <a:rPr kumimoji="1" lang="en-US" altLang="zh-CN" sz="1900"/>
              <a:t>Window</a:t>
            </a:r>
            <a:r>
              <a:rPr kumimoji="1" lang="zh-CN" altLang="en-US" sz="1900"/>
              <a:t>，</a:t>
            </a:r>
            <a:r>
              <a:rPr kumimoji="1" lang="en-US" altLang="zh-CN" sz="1900"/>
              <a:t>Iconwindow</a:t>
            </a:r>
            <a:r>
              <a:rPr kumimoji="1" lang="zh-CN" altLang="en-US" sz="1900"/>
              <a:t>，</a:t>
            </a:r>
            <a:r>
              <a:rPr kumimoji="1" lang="en-US" altLang="zh-CN" sz="1900"/>
              <a:t>Transientwindow</a:t>
            </a:r>
            <a:r>
              <a:rPr kumimoji="1" lang="zh-CN" altLang="en-US" sz="1900"/>
              <a:t>）</a:t>
            </a:r>
          </a:p>
        </p:txBody>
      </p:sp>
      <p:sp>
        <p:nvSpPr>
          <p:cNvPr id="174084" name="AutoShape 4"/>
          <p:cNvSpPr>
            <a:spLocks noChangeArrowheads="1"/>
          </p:cNvSpPr>
          <p:nvPr/>
        </p:nvSpPr>
        <p:spPr bwMode="auto">
          <a:xfrm>
            <a:off x="6102350" y="228653"/>
            <a:ext cx="4983586" cy="838394"/>
          </a:xfrm>
          <a:prstGeom prst="wedgeRoundRectCallout">
            <a:avLst>
              <a:gd name="adj1" fmla="val -2889"/>
              <a:gd name="adj2" fmla="val 7026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just">
              <a:lnSpc>
                <a:spcPct val="90000"/>
              </a:lnSpc>
              <a:spcBef>
                <a:spcPct val="20000"/>
              </a:spcBef>
              <a:buClr>
                <a:schemeClr val="accent2"/>
              </a:buClr>
              <a:buSzPct val="80000"/>
              <a:buFont typeface="Wingdings" pitchFamily="2" charset="2"/>
              <a:buNone/>
            </a:pPr>
            <a:r>
              <a:rPr kumimoji="1" lang="zh-CN" altLang="en-US" sz="1900"/>
              <a:t>一个平台相关的窗口实现的类层次结构，用</a:t>
            </a:r>
            <a:r>
              <a:rPr kumimoji="1" lang="en-US" altLang="zh-CN" sz="1900"/>
              <a:t>WindowImp</a:t>
            </a:r>
            <a:r>
              <a:rPr kumimoji="1" lang="zh-CN" altLang="en-US" sz="1900"/>
              <a:t>作为根。子类提供了不同</a:t>
            </a:r>
            <a:r>
              <a:rPr kumimoji="1" lang="en-US" altLang="zh-CN" sz="1900"/>
              <a:t>Window</a:t>
            </a:r>
            <a:r>
              <a:rPr kumimoji="1" lang="zh-CN" altLang="en-US" sz="1900"/>
              <a:t>系统中的实现。</a:t>
            </a:r>
          </a:p>
        </p:txBody>
      </p:sp>
      <p:sp>
        <p:nvSpPr>
          <p:cNvPr id="174085" name="AutoShape 5"/>
          <p:cNvSpPr>
            <a:spLocks noChangeArrowheads="1"/>
          </p:cNvSpPr>
          <p:nvPr/>
        </p:nvSpPr>
        <p:spPr bwMode="auto">
          <a:xfrm>
            <a:off x="5492115" y="1676788"/>
            <a:ext cx="1118764" cy="457306"/>
          </a:xfrm>
          <a:prstGeom prst="wedgeRoundRectCallout">
            <a:avLst>
              <a:gd name="adj1" fmla="val -12310"/>
              <a:gd name="adj2" fmla="val -1076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zh-CN" altLang="en-US" sz="2400"/>
              <a:t>桥</a:t>
            </a:r>
          </a:p>
        </p:txBody>
      </p:sp>
      <p:sp>
        <p:nvSpPr>
          <p:cNvPr id="174086" name="AutoShape 6"/>
          <p:cNvSpPr>
            <a:spLocks noChangeArrowheads="1"/>
          </p:cNvSpPr>
          <p:nvPr/>
        </p:nvSpPr>
        <p:spPr bwMode="auto">
          <a:xfrm>
            <a:off x="625068" y="2924852"/>
            <a:ext cx="1824348" cy="649438"/>
          </a:xfrm>
          <a:prstGeom prst="wedgeRoundRectCallout">
            <a:avLst>
              <a:gd name="adj1" fmla="val 77412"/>
              <a:gd name="adj2" fmla="val 281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zh-CN" altLang="en-US"/>
              <a:t>扩展窗口的接口</a:t>
            </a:r>
          </a:p>
        </p:txBody>
      </p:sp>
      <p:sp>
        <p:nvSpPr>
          <p:cNvPr id="174087" name="AutoShape 7"/>
          <p:cNvSpPr>
            <a:spLocks noChangeArrowheads="1"/>
          </p:cNvSpPr>
          <p:nvPr/>
        </p:nvSpPr>
        <p:spPr bwMode="auto">
          <a:xfrm>
            <a:off x="9657816" y="2781944"/>
            <a:ext cx="1824349" cy="649438"/>
          </a:xfrm>
          <a:prstGeom prst="wedgeRoundRectCallout">
            <a:avLst>
              <a:gd name="adj1" fmla="val -78106"/>
              <a:gd name="adj2" fmla="val -267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a:t>定义具体实现</a:t>
            </a:r>
          </a:p>
        </p:txBody>
      </p:sp>
    </p:spTree>
    <p:extLst>
      <p:ext uri="{BB962C8B-B14F-4D97-AF65-F5344CB8AC3E}">
        <p14:creationId xmlns:p14="http://schemas.microsoft.com/office/powerpoint/2010/main" val="2032615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085"/>
                                        </p:tgtEl>
                                        <p:attrNameLst>
                                          <p:attrName>style.visibility</p:attrName>
                                        </p:attrNameLst>
                                      </p:cBhvr>
                                      <p:to>
                                        <p:strVal val="visible"/>
                                      </p:to>
                                    </p:set>
                                    <p:animEffect transition="in" filter="slide(fromBottom)">
                                      <p:cBhvr>
                                        <p:cTn id="7" dur="500"/>
                                        <p:tgtEl>
                                          <p:spTgt spid="174085"/>
                                        </p:tgtEl>
                                      </p:cBhvr>
                                    </p:animEffect>
                                  </p:childTnLst>
                                  <p:subTnLst>
                                    <p:set>
                                      <p:cBhvr override="childStyle">
                                        <p:cTn dur="1" fill="hold" display="0" masterRel="nextClick" afterEffect="1"/>
                                        <p:tgtEl>
                                          <p:spTgt spid="17408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083"/>
                                        </p:tgtEl>
                                        <p:attrNameLst>
                                          <p:attrName>style.visibility</p:attrName>
                                        </p:attrNameLst>
                                      </p:cBhvr>
                                      <p:to>
                                        <p:strVal val="visible"/>
                                      </p:to>
                                    </p:set>
                                    <p:animEffect transition="in" filter="slide(fromBottom)">
                                      <p:cBhvr>
                                        <p:cTn id="12" dur="500"/>
                                        <p:tgtEl>
                                          <p:spTgt spid="174083"/>
                                        </p:tgtEl>
                                      </p:cBhvr>
                                    </p:animEffect>
                                  </p:childTnLst>
                                  <p:subTnLst>
                                    <p:set>
                                      <p:cBhvr override="childStyle">
                                        <p:cTn dur="1" fill="hold" display="0" masterRel="nextClick" afterEffect="1"/>
                                        <p:tgtEl>
                                          <p:spTgt spid="17408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084"/>
                                        </p:tgtEl>
                                        <p:attrNameLst>
                                          <p:attrName>style.visibility</p:attrName>
                                        </p:attrNameLst>
                                      </p:cBhvr>
                                      <p:to>
                                        <p:strVal val="visible"/>
                                      </p:to>
                                    </p:set>
                                    <p:animEffect transition="in" filter="slide(fromBottom)">
                                      <p:cBhvr>
                                        <p:cTn id="17" dur="500"/>
                                        <p:tgtEl>
                                          <p:spTgt spid="174084"/>
                                        </p:tgtEl>
                                      </p:cBhvr>
                                    </p:animEffect>
                                  </p:childTnLst>
                                  <p:subTnLst>
                                    <p:set>
                                      <p:cBhvr override="childStyle">
                                        <p:cTn dur="1" fill="hold" display="0" masterRel="nextClick" afterEffect="1"/>
                                        <p:tgtEl>
                                          <p:spTgt spid="17408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086"/>
                                        </p:tgtEl>
                                        <p:attrNameLst>
                                          <p:attrName>style.visibility</p:attrName>
                                        </p:attrNameLst>
                                      </p:cBhvr>
                                      <p:to>
                                        <p:strVal val="visible"/>
                                      </p:to>
                                    </p:set>
                                    <p:animEffect transition="in" filter="slide(fromBottom)">
                                      <p:cBhvr>
                                        <p:cTn id="22" dur="500"/>
                                        <p:tgtEl>
                                          <p:spTgt spid="174086"/>
                                        </p:tgtEl>
                                      </p:cBhvr>
                                    </p:animEffect>
                                  </p:childTnLst>
                                  <p:subTnLst>
                                    <p:set>
                                      <p:cBhvr override="childStyle">
                                        <p:cTn dur="1" fill="hold" display="0" masterRel="nextClick" afterEffect="1"/>
                                        <p:tgtEl>
                                          <p:spTgt spid="17408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087"/>
                                        </p:tgtEl>
                                        <p:attrNameLst>
                                          <p:attrName>style.visibility</p:attrName>
                                        </p:attrNameLst>
                                      </p:cBhvr>
                                      <p:to>
                                        <p:strVal val="visible"/>
                                      </p:to>
                                    </p:set>
                                    <p:animEffect transition="in" filter="slide(fromBottom)">
                                      <p:cBhvr>
                                        <p:cTn id="27" dur="500"/>
                                        <p:tgtEl>
                                          <p:spTgt spid="174087"/>
                                        </p:tgtEl>
                                      </p:cBhvr>
                                    </p:animEffect>
                                  </p:childTnLst>
                                  <p:subTnLst>
                                    <p:set>
                                      <p:cBhvr override="childStyle">
                                        <p:cTn dur="1" fill="hold" display="0" masterRel="nextClick" afterEffect="1"/>
                                        <p:tgtEl>
                                          <p:spTgt spid="1740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autoUpdateAnimBg="0"/>
      <p:bldP spid="174084" grpId="0" animBg="1" autoUpdateAnimBg="0"/>
      <p:bldP spid="174085" grpId="0" animBg="1" autoUpdateAnimBg="0"/>
      <p:bldP spid="174086" grpId="0" animBg="1"/>
      <p:bldP spid="1740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29742" y="405458"/>
            <a:ext cx="10785056"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sp>
        <p:nvSpPr>
          <p:cNvPr id="173059" name="Rectangle 3"/>
          <p:cNvSpPr>
            <a:spLocks noGrp="1" noChangeArrowheads="1"/>
          </p:cNvSpPr>
          <p:nvPr>
            <p:ph type="body" idx="1"/>
          </p:nvPr>
        </p:nvSpPr>
        <p:spPr>
          <a:xfrm>
            <a:off x="629742" y="1125538"/>
            <a:ext cx="11147382" cy="5057358"/>
          </a:xfrm>
        </p:spPr>
        <p:txBody>
          <a:bodyPr/>
          <a:lstStyle/>
          <a:p>
            <a:pPr marL="0" indent="0" algn="just">
              <a:lnSpc>
                <a:spcPct val="100000"/>
              </a:lnSpc>
              <a:buNone/>
            </a:pPr>
            <a:r>
              <a:rPr lang="zh-CN" altLang="en-US" sz="2400" dirty="0">
                <a:latin typeface="楷体_GB2312" pitchFamily="49" charset="-122"/>
                <a:ea typeface="楷体_GB2312" pitchFamily="49" charset="-122"/>
              </a:rPr>
              <a:t>桥模式：把窗口抽象及其实现放在分开的类层次结构中</a:t>
            </a:r>
          </a:p>
          <a:p>
            <a:pPr marL="0" indent="0">
              <a:lnSpc>
                <a:spcPct val="100000"/>
              </a:lnSpc>
              <a:buNone/>
            </a:pP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窗口抽象的类层次结构（与平台无关）</a:t>
            </a:r>
          </a:p>
          <a:p>
            <a:pPr marL="0" indent="0">
              <a:lnSpc>
                <a:spcPct val="100000"/>
              </a:lnSpc>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根抽象</a:t>
            </a:r>
            <a:r>
              <a:rPr lang="en-US" altLang="zh-CN" sz="2400" dirty="0">
                <a:latin typeface="楷体_GB2312" pitchFamily="49" charset="-122"/>
                <a:ea typeface="楷体_GB2312" pitchFamily="49" charset="-122"/>
              </a:rPr>
              <a:t>Window</a:t>
            </a:r>
          </a:p>
          <a:p>
            <a:pPr marL="0" indent="0">
              <a:lnSpc>
                <a:spcPct val="100000"/>
              </a:lnSpc>
              <a:buNone/>
            </a:pPr>
            <a:r>
              <a:rPr lang="en-US" altLang="zh-CN" sz="2400" dirty="0">
                <a:latin typeface="Courier New"/>
                <a:ea typeface="楷体_GB2312" pitchFamily="49" charset="-122"/>
              </a:rPr>
              <a:t>——</a:t>
            </a:r>
            <a:r>
              <a:rPr lang="en-US" altLang="zh-CN" sz="2400" dirty="0" err="1">
                <a:latin typeface="楷体_GB2312" pitchFamily="49" charset="-122"/>
                <a:ea typeface="楷体_GB2312" pitchFamily="49" charset="-122"/>
              </a:rPr>
              <a:t>Iconwindow</a:t>
            </a:r>
            <a:r>
              <a:rPr lang="zh-CN" altLang="en-US" sz="2400" dirty="0">
                <a:latin typeface="楷体_GB2312" pitchFamily="49" charset="-122"/>
                <a:ea typeface="楷体_GB2312" pitchFamily="49" charset="-122"/>
              </a:rPr>
              <a:t>，</a:t>
            </a:r>
            <a:r>
              <a:rPr lang="en-US" altLang="zh-CN" sz="2400" dirty="0" err="1">
                <a:latin typeface="楷体_GB2312" pitchFamily="49" charset="-122"/>
                <a:ea typeface="楷体_GB2312" pitchFamily="49" charset="-122"/>
              </a:rPr>
              <a:t>Transientwindow</a:t>
            </a:r>
            <a:r>
              <a:rPr lang="en-US" altLang="zh-CN" sz="2400" dirty="0">
                <a:latin typeface="楷体_GB2312" pitchFamily="49" charset="-122"/>
                <a:ea typeface="楷体_GB2312" pitchFamily="49" charset="-122"/>
              </a:rPr>
              <a:t> </a:t>
            </a:r>
            <a:r>
              <a:rPr lang="en-US" altLang="zh-CN" sz="2400" dirty="0"/>
              <a:t>(</a:t>
            </a:r>
            <a:r>
              <a:rPr lang="zh-CN" altLang="en-US" sz="2400" dirty="0"/>
              <a:t>瞬时窗口，是指类似弹出菜单，对话框之类的窗口。 </a:t>
            </a:r>
            <a:r>
              <a:rPr lang="en-US" altLang="zh-CN" sz="2400" dirty="0"/>
              <a:t>)</a:t>
            </a:r>
            <a:endParaRPr lang="en-US" altLang="zh-CN" sz="2400" dirty="0">
              <a:latin typeface="楷体_GB2312" pitchFamily="49" charset="-122"/>
              <a:ea typeface="楷体_GB2312" pitchFamily="49" charset="-122"/>
            </a:endParaRPr>
          </a:p>
          <a:p>
            <a:pPr marL="0" indent="0">
              <a:lnSpc>
                <a:spcPct val="100000"/>
              </a:lnSpc>
              <a:buNone/>
            </a:pPr>
            <a:r>
              <a:rPr lang="en-US" altLang="zh-CN" sz="2400" dirty="0">
                <a:latin typeface="楷体_GB2312" pitchFamily="49" charset="-122"/>
                <a:ea typeface="楷体_GB2312" pitchFamily="49" charset="-122"/>
              </a:rPr>
              <a:t>2. </a:t>
            </a:r>
            <a:r>
              <a:rPr lang="zh-CN" altLang="en-US" sz="2400" dirty="0">
                <a:latin typeface="楷体_GB2312" pitchFamily="49" charset="-122"/>
                <a:ea typeface="楷体_GB2312" pitchFamily="49" charset="-122"/>
              </a:rPr>
              <a:t>不同特定平台窗口实现的类层次结构（与平台相关），</a:t>
            </a:r>
          </a:p>
          <a:p>
            <a:pPr marL="0" indent="0">
              <a:lnSpc>
                <a:spcPct val="100000"/>
              </a:lnSpc>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根抽象</a:t>
            </a:r>
            <a:r>
              <a:rPr lang="en-US" altLang="zh-CN" sz="2400" dirty="0" err="1">
                <a:latin typeface="楷体_GB2312" pitchFamily="49" charset="-122"/>
                <a:ea typeface="楷体_GB2312" pitchFamily="49" charset="-122"/>
              </a:rPr>
              <a:t>WindowImp</a:t>
            </a:r>
            <a:endParaRPr lang="en-US" altLang="zh-CN" sz="2400" dirty="0">
              <a:latin typeface="楷体_GB2312" pitchFamily="49" charset="-122"/>
              <a:ea typeface="楷体_GB2312" pitchFamily="49" charset="-122"/>
            </a:endParaRPr>
          </a:p>
          <a:p>
            <a:pPr marL="0" indent="0" algn="just">
              <a:lnSpc>
                <a:spcPct val="100000"/>
              </a:lnSpc>
              <a:buNone/>
            </a:pPr>
            <a:r>
              <a:rPr lang="en-US" altLang="zh-CN" sz="2400" dirty="0">
                <a:latin typeface="Courier New"/>
                <a:ea typeface="楷体_GB2312" pitchFamily="49" charset="-122"/>
              </a:rPr>
              <a:t>——</a:t>
            </a:r>
            <a:r>
              <a:rPr lang="en-US" altLang="zh-CN" sz="2400" dirty="0" err="1">
                <a:latin typeface="楷体_GB2312" pitchFamily="49" charset="-122"/>
                <a:ea typeface="楷体_GB2312" pitchFamily="49" charset="-122"/>
              </a:rPr>
              <a:t>XWidowImp</a:t>
            </a:r>
            <a:r>
              <a:rPr lang="zh-CN" altLang="en-US" sz="2400" dirty="0">
                <a:latin typeface="楷体_GB2312" pitchFamily="49" charset="-122"/>
                <a:ea typeface="楷体_GB2312" pitchFamily="49" charset="-122"/>
              </a:rPr>
              <a:t>子类提供了</a:t>
            </a:r>
            <a:r>
              <a:rPr lang="en-US" altLang="zh-CN" sz="2400" dirty="0">
                <a:latin typeface="楷体_GB2312" pitchFamily="49" charset="-122"/>
                <a:ea typeface="楷体_GB2312" pitchFamily="49" charset="-122"/>
              </a:rPr>
              <a:t>X Window</a:t>
            </a:r>
            <a:r>
              <a:rPr lang="zh-CN" altLang="en-US" sz="2400" dirty="0">
                <a:latin typeface="楷体_GB2312" pitchFamily="49" charset="-122"/>
                <a:ea typeface="楷体_GB2312" pitchFamily="49" charset="-122"/>
              </a:rPr>
              <a:t>系统中的实现。</a:t>
            </a:r>
          </a:p>
          <a:p>
            <a:pPr marL="0" indent="0" algn="just">
              <a:lnSpc>
                <a:spcPct val="100000"/>
              </a:lnSpc>
              <a:buNone/>
            </a:pPr>
            <a:r>
              <a:rPr lang="en-US" altLang="zh-CN" sz="2400" dirty="0">
                <a:latin typeface="Courier New"/>
                <a:ea typeface="楷体_GB2312" pitchFamily="49" charset="-122"/>
              </a:rPr>
              <a:t>——</a:t>
            </a:r>
            <a:r>
              <a:rPr lang="en-US" altLang="zh-CN" sz="2400" dirty="0" err="1">
                <a:latin typeface="楷体_GB2312" pitchFamily="49" charset="-122"/>
                <a:ea typeface="楷体_GB2312" pitchFamily="49" charset="-122"/>
              </a:rPr>
              <a:t>PMWidowImp</a:t>
            </a:r>
            <a:r>
              <a:rPr lang="zh-CN" altLang="en-US" sz="2400" dirty="0">
                <a:latin typeface="楷体_GB2312" pitchFamily="49" charset="-122"/>
                <a:ea typeface="楷体_GB2312" pitchFamily="49" charset="-122"/>
              </a:rPr>
              <a:t>子类提供了</a:t>
            </a:r>
            <a:r>
              <a:rPr lang="en-US" altLang="zh-CN" sz="2400" dirty="0">
                <a:latin typeface="楷体_GB2312" pitchFamily="49" charset="-122"/>
                <a:ea typeface="楷体_GB2312" pitchFamily="49" charset="-122"/>
              </a:rPr>
              <a:t>PM Window</a:t>
            </a:r>
            <a:r>
              <a:rPr lang="zh-CN" altLang="en-US" sz="2400" dirty="0">
                <a:latin typeface="楷体_GB2312" pitchFamily="49" charset="-122"/>
                <a:ea typeface="楷体_GB2312" pitchFamily="49" charset="-122"/>
              </a:rPr>
              <a:t>系统中的实现</a:t>
            </a:r>
          </a:p>
          <a:p>
            <a:pPr marL="0" indent="0" algn="just">
              <a:lnSpc>
                <a:spcPct val="100000"/>
              </a:lnSpc>
              <a:buNone/>
            </a:pPr>
            <a:r>
              <a:rPr lang="zh-CN" altLang="en-US" sz="2400" dirty="0">
                <a:latin typeface="楷体_GB2312" pitchFamily="49" charset="-122"/>
                <a:ea typeface="楷体_GB2312" pitchFamily="49" charset="-122"/>
              </a:rPr>
              <a:t>子类中的全部操作都是以</a:t>
            </a:r>
            <a:r>
              <a:rPr lang="en-US" altLang="zh-CN" sz="2400" dirty="0" err="1">
                <a:latin typeface="楷体_GB2312" pitchFamily="49" charset="-122"/>
                <a:ea typeface="楷体_GB2312" pitchFamily="49" charset="-122"/>
              </a:rPr>
              <a:t>WindowImp</a:t>
            </a:r>
            <a:r>
              <a:rPr lang="zh-CN" altLang="en-US" sz="2400" dirty="0">
                <a:latin typeface="楷体_GB2312" pitchFamily="49" charset="-122"/>
                <a:ea typeface="楷体_GB2312" pitchFamily="49" charset="-122"/>
              </a:rPr>
              <a:t>接口中的抽象操作实现。</a:t>
            </a:r>
          </a:p>
          <a:p>
            <a:pPr marL="0" indent="0" algn="just">
              <a:lnSpc>
                <a:spcPct val="100000"/>
              </a:lnSpc>
              <a:buNone/>
            </a:pPr>
            <a:r>
              <a:rPr lang="zh-CN" altLang="en-US" sz="2400" b="1" dirty="0">
                <a:solidFill>
                  <a:srgbClr val="66FF33"/>
                </a:solidFill>
                <a:latin typeface="楷体_GB2312" pitchFamily="49" charset="-122"/>
                <a:ea typeface="楷体_GB2312" pitchFamily="49" charset="-122"/>
              </a:rPr>
              <a:t>我们称</a:t>
            </a:r>
            <a:r>
              <a:rPr lang="en-US" altLang="zh-CN" sz="2400" b="1" dirty="0">
                <a:solidFill>
                  <a:srgbClr val="66FF33"/>
                </a:solidFill>
                <a:latin typeface="楷体_GB2312" pitchFamily="49" charset="-122"/>
                <a:ea typeface="楷体_GB2312" pitchFamily="49" charset="-122"/>
              </a:rPr>
              <a:t>Window</a:t>
            </a:r>
            <a:r>
              <a:rPr lang="zh-CN" altLang="en-US" sz="2400" b="1" dirty="0">
                <a:solidFill>
                  <a:srgbClr val="66FF33"/>
                </a:solidFill>
                <a:latin typeface="楷体_GB2312" pitchFamily="49" charset="-122"/>
                <a:ea typeface="楷体_GB2312" pitchFamily="49" charset="-122"/>
              </a:rPr>
              <a:t>和</a:t>
            </a:r>
            <a:r>
              <a:rPr lang="en-US" altLang="zh-CN" sz="2400" b="1" dirty="0" err="1">
                <a:solidFill>
                  <a:srgbClr val="66FF33"/>
                </a:solidFill>
                <a:latin typeface="楷体_GB2312" pitchFamily="49" charset="-122"/>
                <a:ea typeface="楷体_GB2312" pitchFamily="49" charset="-122"/>
              </a:rPr>
              <a:t>WindowImp</a:t>
            </a:r>
            <a:r>
              <a:rPr lang="zh-CN" altLang="en-US" sz="2400" b="1" dirty="0">
                <a:solidFill>
                  <a:srgbClr val="66FF33"/>
                </a:solidFill>
                <a:latin typeface="楷体_GB2312" pitchFamily="49" charset="-122"/>
                <a:ea typeface="楷体_GB2312" pitchFamily="49" charset="-122"/>
              </a:rPr>
              <a:t>之间的关系是桥，因为它桥接着抽象和实现，允许它们独立变动。 </a:t>
            </a:r>
          </a:p>
        </p:txBody>
      </p:sp>
    </p:spTree>
    <p:extLst>
      <p:ext uri="{BB962C8B-B14F-4D97-AF65-F5344CB8AC3E}">
        <p14:creationId xmlns:p14="http://schemas.microsoft.com/office/powerpoint/2010/main" val="127796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t>结构性模式</a:t>
            </a:r>
            <a:r>
              <a:rPr lang="en-US" altLang="zh-CN" sz="3300" dirty="0"/>
              <a:t>——</a:t>
            </a:r>
            <a:r>
              <a:rPr lang="zh-CN" altLang="en-US" sz="3300" dirty="0"/>
              <a:t>桥模式（</a:t>
            </a:r>
            <a:r>
              <a:rPr lang="en-US" altLang="zh-CN" sz="3300" dirty="0"/>
              <a:t>Bridge</a:t>
            </a:r>
            <a:r>
              <a:rPr lang="zh-CN" altLang="en-US" sz="3300" dirty="0"/>
              <a:t>）</a:t>
            </a:r>
          </a:p>
        </p:txBody>
      </p:sp>
      <p:sp>
        <p:nvSpPr>
          <p:cNvPr id="686083" name="Rectangle 3"/>
          <p:cNvSpPr>
            <a:spLocks noGrp="1" noChangeArrowheads="1"/>
          </p:cNvSpPr>
          <p:nvPr>
            <p:ph type="body" idx="1"/>
          </p:nvPr>
        </p:nvSpPr>
        <p:spPr>
          <a:xfrm>
            <a:off x="701750" y="1845618"/>
            <a:ext cx="10373995" cy="3312292"/>
          </a:xfrm>
        </p:spPr>
        <p:txBody>
          <a:bodyPr/>
          <a:lstStyle/>
          <a:p>
            <a:pPr algn="just">
              <a:lnSpc>
                <a:spcPct val="80000"/>
              </a:lnSpc>
              <a:buFont typeface="Wingdings" pitchFamily="2" charset="2"/>
              <a:buNone/>
            </a:pPr>
            <a:r>
              <a:rPr lang="zh-CN" altLang="en-US" sz="2800" dirty="0">
                <a:latin typeface="楷体_GB2312" pitchFamily="49" charset="-122"/>
                <a:ea typeface="楷体_GB2312" pitchFamily="49" charset="-122"/>
              </a:rPr>
              <a:t>别名：柄体模式（</a:t>
            </a:r>
            <a:r>
              <a:rPr lang="en-US" altLang="zh-CN" sz="2800" dirty="0">
                <a:latin typeface="楷体_GB2312" pitchFamily="49" charset="-122"/>
                <a:ea typeface="楷体_GB2312" pitchFamily="49" charset="-122"/>
              </a:rPr>
              <a:t>Handle</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Body</a:t>
            </a:r>
            <a:r>
              <a:rPr lang="zh-CN" altLang="en-US" sz="2800" dirty="0">
                <a:latin typeface="楷体_GB2312" pitchFamily="49" charset="-122"/>
                <a:ea typeface="楷体_GB2312" pitchFamily="49" charset="-122"/>
              </a:rPr>
              <a:t>）</a:t>
            </a:r>
          </a:p>
          <a:p>
            <a:pPr algn="just">
              <a:lnSpc>
                <a:spcPct val="80000"/>
              </a:lnSpc>
              <a:buFont typeface="Wingdings" pitchFamily="2" charset="2"/>
              <a:buNone/>
            </a:pPr>
            <a:endParaRPr lang="zh-CN" altLang="en-US" sz="2800" dirty="0">
              <a:latin typeface="楷体_GB2312" pitchFamily="49" charset="-122"/>
              <a:ea typeface="楷体_GB2312" pitchFamily="49" charset="-122"/>
            </a:endParaRPr>
          </a:p>
          <a:p>
            <a:pPr>
              <a:lnSpc>
                <a:spcPct val="80000"/>
              </a:lnSpc>
              <a:buFont typeface="Wingdings" pitchFamily="2" charset="2"/>
              <a:buNone/>
            </a:pPr>
            <a:r>
              <a:rPr lang="zh-CN" altLang="en-US" sz="2800" dirty="0"/>
              <a:t>抽象化角色就像是一个水杯的手柄，而实现化角色层次结构就像是水杯的杯身。手柄控制杯身。</a:t>
            </a:r>
          </a:p>
          <a:p>
            <a:pPr>
              <a:lnSpc>
                <a:spcPct val="80000"/>
              </a:lnSpc>
            </a:pPr>
            <a:endParaRPr lang="zh-CN" altLang="en-US" sz="2800" dirty="0"/>
          </a:p>
          <a:p>
            <a:pPr>
              <a:lnSpc>
                <a:spcPct val="80000"/>
              </a:lnSpc>
              <a:buFont typeface="Wingdings" pitchFamily="2" charset="2"/>
              <a:buNone/>
            </a:pPr>
            <a:endParaRPr lang="zh-CN" altLang="en-US" sz="2800" dirty="0"/>
          </a:p>
          <a:p>
            <a:pPr>
              <a:lnSpc>
                <a:spcPct val="80000"/>
              </a:lnSpc>
              <a:buFont typeface="Wingdings" pitchFamily="2" charset="2"/>
              <a:buNone/>
            </a:pPr>
            <a:r>
              <a:rPr lang="en-US" altLang="zh-CN" sz="2800" dirty="0">
                <a:solidFill>
                  <a:srgbClr val="48F50B"/>
                </a:solidFill>
                <a:latin typeface="Arial"/>
              </a:rPr>
              <a:t>——</a:t>
            </a:r>
            <a:r>
              <a:rPr lang="zh-CN" altLang="en-US" sz="2800" dirty="0">
                <a:solidFill>
                  <a:srgbClr val="48F50B"/>
                </a:solidFill>
              </a:rPr>
              <a:t>用成语描述称之为</a:t>
            </a:r>
            <a:r>
              <a:rPr lang="zh-CN" altLang="en-US" sz="2800" dirty="0">
                <a:solidFill>
                  <a:srgbClr val="48F50B"/>
                </a:solidFill>
                <a:latin typeface="Arial"/>
              </a:rPr>
              <a:t>“</a:t>
            </a:r>
            <a:r>
              <a:rPr lang="zh-CN" altLang="en-US" sz="2800" dirty="0">
                <a:solidFill>
                  <a:srgbClr val="48F50B"/>
                </a:solidFill>
              </a:rPr>
              <a:t>纲目模式</a:t>
            </a:r>
            <a:r>
              <a:rPr lang="zh-CN" altLang="en-US" sz="2800" dirty="0">
                <a:solidFill>
                  <a:srgbClr val="48F50B"/>
                </a:solidFill>
                <a:latin typeface="Arial"/>
              </a:rPr>
              <a:t>”</a:t>
            </a:r>
            <a:r>
              <a:rPr lang="zh-CN" altLang="en-US" sz="2800" dirty="0">
                <a:solidFill>
                  <a:srgbClr val="48F50B"/>
                </a:solidFill>
              </a:rPr>
              <a:t>，而两个等级结构之间则是</a:t>
            </a:r>
            <a:r>
              <a:rPr lang="zh-CN" altLang="en-US" sz="2800" dirty="0">
                <a:solidFill>
                  <a:srgbClr val="48F50B"/>
                </a:solidFill>
                <a:latin typeface="Arial"/>
              </a:rPr>
              <a:t>“</a:t>
            </a:r>
            <a:r>
              <a:rPr lang="zh-CN" altLang="en-US" sz="2800" dirty="0">
                <a:solidFill>
                  <a:srgbClr val="48F50B"/>
                </a:solidFill>
              </a:rPr>
              <a:t>纲</a:t>
            </a:r>
            <a:r>
              <a:rPr lang="zh-CN" altLang="en-US" sz="2800" dirty="0">
                <a:solidFill>
                  <a:srgbClr val="48F50B"/>
                </a:solidFill>
                <a:latin typeface="Arial"/>
              </a:rPr>
              <a:t>”</a:t>
            </a:r>
            <a:r>
              <a:rPr lang="zh-CN" altLang="en-US" sz="2800" dirty="0">
                <a:solidFill>
                  <a:srgbClr val="48F50B"/>
                </a:solidFill>
              </a:rPr>
              <a:t>与</a:t>
            </a:r>
            <a:r>
              <a:rPr lang="zh-CN" altLang="en-US" sz="2800" dirty="0">
                <a:solidFill>
                  <a:srgbClr val="48F50B"/>
                </a:solidFill>
                <a:latin typeface="Arial"/>
              </a:rPr>
              <a:t>“</a:t>
            </a:r>
            <a:r>
              <a:rPr lang="zh-CN" altLang="en-US" sz="2800" dirty="0">
                <a:solidFill>
                  <a:srgbClr val="48F50B"/>
                </a:solidFill>
              </a:rPr>
              <a:t>目</a:t>
            </a:r>
            <a:r>
              <a:rPr lang="zh-CN" altLang="en-US" sz="2800" dirty="0">
                <a:solidFill>
                  <a:srgbClr val="48F50B"/>
                </a:solidFill>
                <a:latin typeface="Arial"/>
              </a:rPr>
              <a:t>”</a:t>
            </a:r>
            <a:r>
              <a:rPr lang="zh-CN" altLang="en-US" sz="2800" dirty="0">
                <a:solidFill>
                  <a:srgbClr val="48F50B"/>
                </a:solidFill>
              </a:rPr>
              <a:t>的关系，纲举则目张。</a:t>
            </a:r>
          </a:p>
        </p:txBody>
      </p:sp>
    </p:spTree>
    <p:extLst>
      <p:ext uri="{BB962C8B-B14F-4D97-AF65-F5344CB8AC3E}">
        <p14:creationId xmlns:p14="http://schemas.microsoft.com/office/powerpoint/2010/main" val="246109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t>结构性模式</a:t>
            </a:r>
            <a:r>
              <a:rPr lang="en-US" altLang="zh-CN" sz="3300"/>
              <a:t>——</a:t>
            </a:r>
            <a:r>
              <a:rPr lang="zh-CN" altLang="en-US" sz="3300"/>
              <a:t>桥模式（</a:t>
            </a:r>
            <a:r>
              <a:rPr lang="en-US" altLang="zh-CN" sz="3300"/>
              <a:t>Bridge</a:t>
            </a:r>
            <a:r>
              <a:rPr lang="zh-CN" altLang="en-US" sz="3300"/>
              <a:t>）</a:t>
            </a:r>
          </a:p>
        </p:txBody>
      </p:sp>
      <p:sp>
        <p:nvSpPr>
          <p:cNvPr id="175107" name="Rectangle 3"/>
          <p:cNvSpPr>
            <a:spLocks noGrp="1" noChangeArrowheads="1"/>
          </p:cNvSpPr>
          <p:nvPr>
            <p:ph type="body" idx="1"/>
          </p:nvPr>
        </p:nvSpPr>
        <p:spPr>
          <a:xfrm>
            <a:off x="1103933" y="1700607"/>
            <a:ext cx="9797662" cy="346155"/>
          </a:xfrm>
        </p:spPr>
        <p:txBody>
          <a:bodyPr/>
          <a:lstStyle/>
          <a:p>
            <a:pPr>
              <a:buFont typeface="Wingdings" pitchFamily="2" charset="2"/>
              <a:buNone/>
            </a:pPr>
            <a:r>
              <a:rPr lang="zh-CN" altLang="en-US" sz="2900"/>
              <a:t>结构 </a:t>
            </a:r>
          </a:p>
        </p:txBody>
      </p:sp>
      <p:sp>
        <p:nvSpPr>
          <p:cNvPr id="175108" name="Rectangle 4"/>
          <p:cNvSpPr>
            <a:spLocks noChangeArrowheads="1"/>
          </p:cNvSpPr>
          <p:nvPr/>
        </p:nvSpPr>
        <p:spPr bwMode="auto">
          <a:xfrm>
            <a:off x="3483425" y="2500892"/>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pic>
        <p:nvPicPr>
          <p:cNvPr id="17510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7692"/>
          <a:stretch>
            <a:fillRect/>
          </a:stretch>
        </p:blipFill>
        <p:spPr bwMode="auto">
          <a:xfrm>
            <a:off x="701750" y="1413570"/>
            <a:ext cx="10882524" cy="41157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51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701750" y="333450"/>
            <a:ext cx="10785056" cy="609741"/>
          </a:xfrm>
        </p:spPr>
        <p:txBody>
          <a:bodyPr/>
          <a:lstStyle/>
          <a:p>
            <a:r>
              <a:rPr lang="zh-CN" altLang="en-US" sz="3200" dirty="0">
                <a:latin typeface="Times New Roman" pitchFamily="18" charset="0"/>
              </a:rPr>
              <a:t>结构性模式</a:t>
            </a:r>
            <a:r>
              <a:rPr lang="en-US" altLang="zh-CN" sz="3200" dirty="0">
                <a:latin typeface="Arial"/>
              </a:rPr>
              <a:t>——</a:t>
            </a:r>
            <a:r>
              <a:rPr lang="zh-CN" altLang="en-US" sz="3200" dirty="0"/>
              <a:t>桥模式（</a:t>
            </a:r>
            <a:r>
              <a:rPr lang="en-US" altLang="zh-CN" sz="3200" dirty="0"/>
              <a:t>Bridge</a:t>
            </a:r>
            <a:r>
              <a:rPr lang="zh-CN" altLang="en-US" sz="3200" dirty="0"/>
              <a:t>）</a:t>
            </a:r>
          </a:p>
        </p:txBody>
      </p:sp>
      <p:sp>
        <p:nvSpPr>
          <p:cNvPr id="176131" name="Rectangle 3"/>
          <p:cNvSpPr>
            <a:spLocks noGrp="1" noChangeArrowheads="1"/>
          </p:cNvSpPr>
          <p:nvPr>
            <p:ph type="body" idx="1"/>
          </p:nvPr>
        </p:nvSpPr>
        <p:spPr>
          <a:xfrm>
            <a:off x="269702" y="1125538"/>
            <a:ext cx="4824536" cy="5112934"/>
          </a:xfrm>
        </p:spPr>
        <p:txBody>
          <a:bodyPr/>
          <a:lstStyle/>
          <a:p>
            <a:pPr algn="just">
              <a:buFont typeface="Wingdings" pitchFamily="2" charset="2"/>
              <a:buNone/>
            </a:pPr>
            <a:r>
              <a:rPr lang="zh-CN" altLang="en-US" sz="2000" dirty="0">
                <a:latin typeface="楷体_GB2312" pitchFamily="49" charset="-122"/>
                <a:ea typeface="楷体_GB2312" pitchFamily="49" charset="-122"/>
              </a:rPr>
              <a:t>（</a:t>
            </a:r>
            <a:r>
              <a:rPr lang="en-US" altLang="zh-CN" sz="2000" dirty="0">
                <a:latin typeface="楷体_GB2312" pitchFamily="49" charset="-122"/>
                <a:ea typeface="楷体_GB2312" pitchFamily="49" charset="-122"/>
              </a:rPr>
              <a:t>3</a:t>
            </a:r>
            <a:r>
              <a:rPr lang="zh-CN" altLang="en-US" sz="2000" dirty="0">
                <a:latin typeface="楷体_GB2312" pitchFamily="49" charset="-122"/>
                <a:ea typeface="楷体_GB2312" pitchFamily="49" charset="-122"/>
              </a:rPr>
              <a:t>）参与者职责</a:t>
            </a:r>
          </a:p>
          <a:p>
            <a:pPr algn="just"/>
            <a:r>
              <a:rPr lang="zh-CN" altLang="en-US" sz="2000" dirty="0">
                <a:latin typeface="楷体_GB2312" pitchFamily="49" charset="-122"/>
                <a:ea typeface="楷体_GB2312" pitchFamily="49" charset="-122"/>
              </a:rPr>
              <a:t>抽象</a:t>
            </a:r>
            <a:r>
              <a:rPr lang="en-US" altLang="zh-CN" sz="2000" dirty="0">
                <a:latin typeface="楷体_GB2312" pitchFamily="49" charset="-122"/>
                <a:ea typeface="楷体_GB2312" pitchFamily="49" charset="-122"/>
              </a:rPr>
              <a:t>Abstraction (Window) </a:t>
            </a:r>
          </a:p>
          <a:p>
            <a:pPr algn="just">
              <a:buFont typeface="Wingdings" pitchFamily="2" charset="2"/>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定义抽象的接口。</a:t>
            </a:r>
          </a:p>
          <a:p>
            <a:pPr algn="just">
              <a:buFont typeface="Wingdings" pitchFamily="2" charset="2"/>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维护一个类型实现对象的引用。</a:t>
            </a:r>
          </a:p>
          <a:p>
            <a:pPr algn="just"/>
            <a:r>
              <a:rPr lang="zh-CN" altLang="en-US" sz="2000" dirty="0">
                <a:latin typeface="楷体_GB2312" pitchFamily="49" charset="-122"/>
                <a:ea typeface="楷体_GB2312" pitchFamily="49" charset="-122"/>
              </a:rPr>
              <a:t>细化的抽象</a:t>
            </a:r>
            <a:r>
              <a:rPr lang="en-US" altLang="zh-CN" sz="2000" dirty="0" err="1">
                <a:latin typeface="楷体_GB2312" pitchFamily="49" charset="-122"/>
                <a:ea typeface="楷体_GB2312" pitchFamily="49" charset="-122"/>
              </a:rPr>
              <a:t>RefinedAbstraction</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IconWindow</a:t>
            </a:r>
            <a:r>
              <a:rPr lang="en-US" altLang="zh-CN" sz="2000" dirty="0">
                <a:latin typeface="楷体_GB2312" pitchFamily="49" charset="-122"/>
                <a:ea typeface="楷体_GB2312" pitchFamily="49" charset="-122"/>
              </a:rPr>
              <a:t>) </a:t>
            </a:r>
          </a:p>
          <a:p>
            <a:pPr algn="just">
              <a:buFont typeface="Wingdings" pitchFamily="2" charset="2"/>
              <a:buNone/>
            </a:pPr>
            <a:r>
              <a:rPr lang="en-US" altLang="zh-CN" sz="2000" dirty="0">
                <a:latin typeface="Courier New"/>
                <a:ea typeface="楷体_GB2312" pitchFamily="49" charset="-122"/>
              </a:rPr>
              <a:t>——</a:t>
            </a:r>
            <a:r>
              <a:rPr lang="zh-CN" altLang="en-US" sz="2000" dirty="0">
                <a:latin typeface="楷体_GB2312" pitchFamily="49" charset="-122"/>
                <a:ea typeface="楷体_GB2312" pitchFamily="49" charset="-122"/>
              </a:rPr>
              <a:t>扩展 </a:t>
            </a:r>
            <a:r>
              <a:rPr lang="en-US" altLang="zh-CN" sz="2000" dirty="0">
                <a:latin typeface="楷体_GB2312" pitchFamily="49" charset="-122"/>
                <a:ea typeface="楷体_GB2312" pitchFamily="49" charset="-122"/>
              </a:rPr>
              <a:t>Abstraction</a:t>
            </a:r>
            <a:r>
              <a:rPr lang="zh-CN" altLang="en-US" sz="2000" dirty="0">
                <a:latin typeface="楷体_GB2312" pitchFamily="49" charset="-122"/>
                <a:ea typeface="楷体_GB2312" pitchFamily="49" charset="-122"/>
              </a:rPr>
              <a:t>定义的接口</a:t>
            </a:r>
            <a:r>
              <a:rPr lang="zh-CN" altLang="en-US" sz="2000" dirty="0" smtClean="0">
                <a:latin typeface="楷体_GB2312" pitchFamily="49" charset="-122"/>
                <a:ea typeface="楷体_GB2312" pitchFamily="49" charset="-122"/>
              </a:rPr>
              <a:t>。</a:t>
            </a:r>
          </a:p>
        </p:txBody>
      </p:sp>
      <p:sp>
        <p:nvSpPr>
          <p:cNvPr id="5" name="Rectangle 3"/>
          <p:cNvSpPr txBox="1">
            <a:spLocks noChangeArrowheads="1"/>
          </p:cNvSpPr>
          <p:nvPr/>
        </p:nvSpPr>
        <p:spPr bwMode="auto">
          <a:xfrm>
            <a:off x="5598294" y="1269554"/>
            <a:ext cx="6192688" cy="5112934"/>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n"/>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just"/>
            <a:r>
              <a:rPr lang="zh-CN" altLang="en-US" sz="2400" dirty="0" smtClean="0">
                <a:latin typeface="楷体_GB2312" pitchFamily="49" charset="-122"/>
                <a:ea typeface="楷体_GB2312" pitchFamily="49" charset="-122"/>
              </a:rPr>
              <a:t>实现（</a:t>
            </a:r>
            <a:r>
              <a:rPr lang="en-US" altLang="zh-CN" sz="2400" dirty="0" err="1" smtClean="0">
                <a:latin typeface="楷体_GB2312" pitchFamily="49" charset="-122"/>
                <a:ea typeface="楷体_GB2312" pitchFamily="49" charset="-122"/>
              </a:rPr>
              <a:t>Implementor</a:t>
            </a:r>
            <a:r>
              <a:rPr lang="zh-CN" altLang="en-US" sz="2400" dirty="0" smtClean="0">
                <a:latin typeface="楷体_GB2312" pitchFamily="49" charset="-122"/>
                <a:ea typeface="楷体_GB2312" pitchFamily="49" charset="-122"/>
              </a:rPr>
              <a:t>）</a:t>
            </a:r>
            <a:r>
              <a:rPr lang="en-US" altLang="zh-CN" sz="2400" dirty="0" smtClean="0">
                <a:latin typeface="楷体_GB2312" pitchFamily="49" charset="-122"/>
                <a:ea typeface="楷体_GB2312" pitchFamily="49" charset="-122"/>
              </a:rPr>
              <a:t>(</a:t>
            </a:r>
            <a:r>
              <a:rPr lang="en-US" altLang="zh-CN" sz="2400" dirty="0" err="1" smtClean="0">
                <a:latin typeface="楷体_GB2312" pitchFamily="49" charset="-122"/>
                <a:ea typeface="楷体_GB2312" pitchFamily="49" charset="-122"/>
              </a:rPr>
              <a:t>WindowImp</a:t>
            </a:r>
            <a:r>
              <a:rPr lang="en-US" altLang="zh-CN" sz="2400" dirty="0" smtClean="0">
                <a:latin typeface="楷体_GB2312" pitchFamily="49" charset="-122"/>
                <a:ea typeface="楷体_GB2312" pitchFamily="49" charset="-122"/>
              </a:rPr>
              <a:t>) </a:t>
            </a:r>
          </a:p>
          <a:p>
            <a:pPr algn="just">
              <a:buFont typeface="Wingdings" pitchFamily="2" charset="2"/>
              <a:buNone/>
            </a:pPr>
            <a:r>
              <a:rPr lang="en-US" altLang="zh-CN" sz="2400" dirty="0" smtClean="0">
                <a:latin typeface="Courier New"/>
                <a:ea typeface="楷体_GB2312" pitchFamily="49" charset="-122"/>
              </a:rPr>
              <a:t>——</a:t>
            </a:r>
            <a:r>
              <a:rPr lang="zh-CN" altLang="en-US" sz="2400" dirty="0" smtClean="0">
                <a:latin typeface="楷体_GB2312" pitchFamily="49" charset="-122"/>
                <a:ea typeface="楷体_GB2312" pitchFamily="49" charset="-122"/>
              </a:rPr>
              <a:t>定义实现类的接口。</a:t>
            </a:r>
          </a:p>
          <a:p>
            <a:pPr algn="just">
              <a:buFont typeface="Wingdings" pitchFamily="2" charset="2"/>
              <a:buNone/>
            </a:pPr>
            <a:r>
              <a:rPr lang="zh-CN" altLang="en-US" sz="1800" b="1" dirty="0" smtClean="0">
                <a:solidFill>
                  <a:srgbClr val="48F50B"/>
                </a:solidFill>
                <a:latin typeface="宋体" pitchFamily="2" charset="-122"/>
              </a:rPr>
              <a:t>与</a:t>
            </a:r>
            <a:r>
              <a:rPr lang="en-US" altLang="zh-CN" sz="1800" b="1" dirty="0" smtClean="0">
                <a:solidFill>
                  <a:srgbClr val="48F50B"/>
                </a:solidFill>
                <a:latin typeface="宋体" pitchFamily="2" charset="-122"/>
              </a:rPr>
              <a:t>Abstraction</a:t>
            </a:r>
            <a:r>
              <a:rPr lang="zh-CN" altLang="en-US" sz="1800" b="1" dirty="0" smtClean="0">
                <a:solidFill>
                  <a:srgbClr val="48F50B"/>
                </a:solidFill>
                <a:latin typeface="宋体" pitchFamily="2" charset="-122"/>
              </a:rPr>
              <a:t>的接口可以完全不同。</a:t>
            </a:r>
          </a:p>
          <a:p>
            <a:pPr algn="just">
              <a:buFont typeface="Wingdings" pitchFamily="2" charset="2"/>
              <a:buNone/>
            </a:pPr>
            <a:r>
              <a:rPr lang="zh-CN" altLang="en-US" sz="1800" b="1" dirty="0" smtClean="0">
                <a:solidFill>
                  <a:srgbClr val="48F50B"/>
                </a:solidFill>
                <a:latin typeface="宋体" pitchFamily="2" charset="-122"/>
              </a:rPr>
              <a:t>典型情况下， </a:t>
            </a:r>
            <a:r>
              <a:rPr lang="en-US" altLang="zh-CN" sz="1800" b="1" dirty="0" err="1" smtClean="0">
                <a:solidFill>
                  <a:srgbClr val="48F50B"/>
                </a:solidFill>
                <a:latin typeface="宋体" pitchFamily="2" charset="-122"/>
              </a:rPr>
              <a:t>Implementor</a:t>
            </a:r>
            <a:r>
              <a:rPr lang="zh-CN" altLang="en-US" sz="1800" b="1" dirty="0" smtClean="0">
                <a:solidFill>
                  <a:srgbClr val="48F50B"/>
                </a:solidFill>
                <a:latin typeface="宋体" pitchFamily="2" charset="-122"/>
              </a:rPr>
              <a:t>接口只提供原始的操作，</a:t>
            </a:r>
          </a:p>
          <a:p>
            <a:pPr algn="just">
              <a:buFont typeface="Wingdings" pitchFamily="2" charset="2"/>
              <a:buNone/>
            </a:pPr>
            <a:r>
              <a:rPr lang="en-US" altLang="zh-CN" sz="1800" b="1" dirty="0" smtClean="0">
                <a:solidFill>
                  <a:srgbClr val="48F50B"/>
                </a:solidFill>
                <a:latin typeface="宋体" pitchFamily="2" charset="-122"/>
              </a:rPr>
              <a:t>Abstraction</a:t>
            </a:r>
            <a:r>
              <a:rPr lang="zh-CN" altLang="en-US" sz="1800" b="1" dirty="0" smtClean="0">
                <a:solidFill>
                  <a:srgbClr val="48F50B"/>
                </a:solidFill>
                <a:latin typeface="宋体" pitchFamily="2" charset="-122"/>
              </a:rPr>
              <a:t>在其基础上定义高级的操作。</a:t>
            </a:r>
          </a:p>
          <a:p>
            <a:r>
              <a:rPr lang="zh-CN" altLang="en-US" sz="2400" dirty="0" smtClean="0">
                <a:latin typeface="楷体_GB2312" pitchFamily="49" charset="-122"/>
                <a:ea typeface="楷体_GB2312" pitchFamily="49" charset="-122"/>
              </a:rPr>
              <a:t>具体实现</a:t>
            </a:r>
            <a:r>
              <a:rPr lang="en-US" altLang="zh-CN" sz="2400" dirty="0" err="1" smtClean="0">
                <a:latin typeface="楷体_GB2312" pitchFamily="49" charset="-122"/>
                <a:ea typeface="楷体_GB2312" pitchFamily="49" charset="-122"/>
              </a:rPr>
              <a:t>ConcreteImplementor</a:t>
            </a:r>
            <a:r>
              <a:rPr lang="en-US" altLang="zh-CN" sz="2400" dirty="0" smtClean="0">
                <a:latin typeface="楷体_GB2312" pitchFamily="49" charset="-122"/>
                <a:ea typeface="楷体_GB2312" pitchFamily="49" charset="-122"/>
              </a:rPr>
              <a:t> (</a:t>
            </a:r>
            <a:r>
              <a:rPr lang="en-US" altLang="zh-CN" sz="2400" dirty="0" err="1" smtClean="0">
                <a:latin typeface="楷体_GB2312" pitchFamily="49" charset="-122"/>
                <a:ea typeface="楷体_GB2312" pitchFamily="49" charset="-122"/>
              </a:rPr>
              <a:t>XWindowImp</a:t>
            </a:r>
            <a:r>
              <a:rPr lang="en-US" altLang="zh-CN" sz="2400" dirty="0" smtClean="0">
                <a:latin typeface="楷体_GB2312" pitchFamily="49" charset="-122"/>
                <a:ea typeface="楷体_GB2312" pitchFamily="49" charset="-122"/>
              </a:rPr>
              <a:t>, </a:t>
            </a:r>
            <a:r>
              <a:rPr lang="en-US" altLang="zh-CN" sz="2400" dirty="0" err="1" smtClean="0">
                <a:latin typeface="楷体_GB2312" pitchFamily="49" charset="-122"/>
                <a:ea typeface="楷体_GB2312" pitchFamily="49" charset="-122"/>
              </a:rPr>
              <a:t>PMWindowImp</a:t>
            </a:r>
            <a:r>
              <a:rPr lang="en-US" altLang="zh-CN" sz="2400" dirty="0" smtClean="0">
                <a:latin typeface="楷体_GB2312" pitchFamily="49" charset="-122"/>
                <a:ea typeface="楷体_GB2312" pitchFamily="49" charset="-122"/>
              </a:rPr>
              <a:t>) </a:t>
            </a:r>
          </a:p>
          <a:p>
            <a:pPr algn="just">
              <a:buFont typeface="Wingdings" pitchFamily="2" charset="2"/>
              <a:buNone/>
            </a:pPr>
            <a:r>
              <a:rPr lang="en-US" altLang="zh-CN" sz="2400" dirty="0" smtClean="0">
                <a:latin typeface="Courier New"/>
                <a:ea typeface="楷体_GB2312" pitchFamily="49" charset="-122"/>
              </a:rPr>
              <a:t>——</a:t>
            </a:r>
            <a:r>
              <a:rPr lang="zh-CN" altLang="en-US" sz="2400" dirty="0" smtClean="0">
                <a:latin typeface="楷体_GB2312" pitchFamily="49" charset="-122"/>
                <a:ea typeface="楷体_GB2312" pitchFamily="49" charset="-122"/>
              </a:rPr>
              <a:t>实现</a:t>
            </a:r>
            <a:r>
              <a:rPr lang="en-US" altLang="zh-CN" sz="2400" dirty="0" err="1" smtClean="0">
                <a:latin typeface="楷体_GB2312" pitchFamily="49" charset="-122"/>
                <a:ea typeface="楷体_GB2312" pitchFamily="49" charset="-122"/>
              </a:rPr>
              <a:t>Implementor</a:t>
            </a:r>
            <a:r>
              <a:rPr lang="zh-CN" altLang="en-US" sz="2400" dirty="0" smtClean="0">
                <a:latin typeface="楷体_GB2312" pitchFamily="49" charset="-122"/>
                <a:ea typeface="楷体_GB2312" pitchFamily="49" charset="-122"/>
              </a:rPr>
              <a:t>接口，定义具体实现。</a:t>
            </a:r>
            <a:endParaRPr lang="zh-CN" altLang="en-US" sz="2400" dirty="0">
              <a:latin typeface="楷体_GB2312" pitchFamily="49" charset="-122"/>
              <a:ea typeface="楷体_GB2312" pitchFamily="49" charset="-122"/>
            </a:endParaRPr>
          </a:p>
        </p:txBody>
      </p:sp>
    </p:spTree>
    <p:extLst>
      <p:ext uri="{BB962C8B-B14F-4D97-AF65-F5344CB8AC3E}">
        <p14:creationId xmlns:p14="http://schemas.microsoft.com/office/powerpoint/2010/main" val="19098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29742" y="333450"/>
            <a:ext cx="10785056" cy="68595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177155" name="Rectangle 3"/>
          <p:cNvSpPr>
            <a:spLocks noGrp="1" noChangeArrowheads="1"/>
          </p:cNvSpPr>
          <p:nvPr>
            <p:ph type="body" idx="1"/>
          </p:nvPr>
        </p:nvSpPr>
        <p:spPr>
          <a:xfrm>
            <a:off x="557734" y="1341562"/>
            <a:ext cx="11244851" cy="4701675"/>
          </a:xfrm>
        </p:spPr>
        <p:txBody>
          <a:bodyPr/>
          <a:lstStyle/>
          <a:p>
            <a:pPr algn="just">
              <a:lnSpc>
                <a:spcPct val="100000"/>
              </a:lnSpc>
              <a:buFont typeface="Wingdings" pitchFamily="2" charset="2"/>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）协作</a:t>
            </a:r>
          </a:p>
          <a:p>
            <a:pPr algn="just">
              <a:lnSpc>
                <a:spcPct val="100000"/>
              </a:lnSpc>
              <a:buFont typeface="Wingdings" pitchFamily="2" charset="2"/>
              <a:buNone/>
            </a:pPr>
            <a:r>
              <a:rPr lang="zh-CN" altLang="en-US" sz="2800" dirty="0">
                <a:latin typeface="楷体_GB2312" pitchFamily="49" charset="-122"/>
                <a:ea typeface="楷体_GB2312" pitchFamily="49" charset="-122"/>
              </a:rPr>
              <a:t>      </a:t>
            </a:r>
            <a:r>
              <a:rPr lang="en-US" altLang="zh-CN" sz="2800" dirty="0">
                <a:latin typeface="Courier New"/>
                <a:ea typeface="楷体_GB2312" pitchFamily="49" charset="-122"/>
              </a:rPr>
              <a:t>·</a:t>
            </a:r>
            <a:r>
              <a:rPr lang="en-US" altLang="zh-CN" sz="2800" dirty="0">
                <a:latin typeface="楷体_GB2312" pitchFamily="49" charset="-122"/>
                <a:ea typeface="楷体_GB2312" pitchFamily="49" charset="-122"/>
              </a:rPr>
              <a:t> Abstraction</a:t>
            </a:r>
            <a:r>
              <a:rPr lang="zh-CN" altLang="en-US" sz="2800" dirty="0">
                <a:latin typeface="楷体_GB2312" pitchFamily="49" charset="-122"/>
                <a:ea typeface="楷体_GB2312" pitchFamily="49" charset="-122"/>
              </a:rPr>
              <a:t>将</a:t>
            </a:r>
            <a:r>
              <a:rPr lang="en-US" altLang="zh-CN" sz="2800" dirty="0" err="1">
                <a:latin typeface="楷体_GB2312" pitchFamily="49" charset="-122"/>
                <a:ea typeface="楷体_GB2312" pitchFamily="49" charset="-122"/>
              </a:rPr>
              <a:t>Cient</a:t>
            </a:r>
            <a:r>
              <a:rPr lang="zh-CN" altLang="en-US" sz="2800" dirty="0">
                <a:latin typeface="楷体_GB2312" pitchFamily="49" charset="-122"/>
                <a:ea typeface="楷体_GB2312" pitchFamily="49" charset="-122"/>
              </a:rPr>
              <a:t>的请求传给它的</a:t>
            </a:r>
            <a:r>
              <a:rPr lang="en-US" altLang="zh-CN" sz="2800" dirty="0" err="1">
                <a:latin typeface="楷体_GB2312" pitchFamily="49" charset="-122"/>
                <a:ea typeface="楷体_GB2312" pitchFamily="49" charset="-122"/>
              </a:rPr>
              <a:t>Implementor</a:t>
            </a:r>
            <a:r>
              <a:rPr lang="zh-CN" altLang="en-US" sz="2800" dirty="0">
                <a:latin typeface="楷体_GB2312" pitchFamily="49" charset="-122"/>
                <a:ea typeface="楷体_GB2312" pitchFamily="49" charset="-122"/>
              </a:rPr>
              <a:t>对象。</a:t>
            </a:r>
          </a:p>
          <a:p>
            <a:pPr algn="just">
              <a:lnSpc>
                <a:spcPct val="100000"/>
              </a:lnSpc>
              <a:buFont typeface="Wingdings" pitchFamily="2" charset="2"/>
              <a:buNone/>
            </a:pPr>
            <a:r>
              <a:rPr lang="zh-CN" altLang="en-US" sz="2800" dirty="0">
                <a:latin typeface="楷体_GB2312" pitchFamily="49" charset="-122"/>
                <a:ea typeface="楷体_GB2312" pitchFamily="49" charset="-122"/>
              </a:rPr>
              <a:t>    </a:t>
            </a:r>
          </a:p>
        </p:txBody>
      </p:sp>
    </p:spTree>
    <p:extLst>
      <p:ext uri="{BB962C8B-B14F-4D97-AF65-F5344CB8AC3E}">
        <p14:creationId xmlns:p14="http://schemas.microsoft.com/office/powerpoint/2010/main" val="106024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结构性模式</a:t>
            </a:r>
            <a:r>
              <a:rPr lang="en-US" altLang="zh-CN" dirty="0"/>
              <a:t>——</a:t>
            </a:r>
            <a:r>
              <a:rPr lang="zh-CN" altLang="en-US" dirty="0"/>
              <a:t>适配器模式（</a:t>
            </a:r>
            <a:r>
              <a:rPr lang="en-US" altLang="zh-CN" dirty="0"/>
              <a:t>Adapter </a:t>
            </a:r>
            <a:r>
              <a:rPr lang="zh-CN" altLang="en-US" dirty="0"/>
              <a:t>）</a:t>
            </a:r>
          </a:p>
        </p:txBody>
      </p:sp>
      <p:sp>
        <p:nvSpPr>
          <p:cNvPr id="679939" name="Rectangle 3"/>
          <p:cNvSpPr>
            <a:spLocks noGrp="1" noChangeArrowheads="1"/>
          </p:cNvSpPr>
          <p:nvPr>
            <p:ph type="body" idx="1"/>
          </p:nvPr>
        </p:nvSpPr>
        <p:spPr/>
        <p:txBody>
          <a:bodyPr/>
          <a:lstStyle/>
          <a:p>
            <a:pPr>
              <a:buFont typeface="Wingdings" pitchFamily="2" charset="2"/>
              <a:buNone/>
            </a:pPr>
            <a:r>
              <a:rPr lang="zh-CN" altLang="en-US" sz="3300" dirty="0">
                <a:latin typeface="楷体_GB2312" pitchFamily="49" charset="-122"/>
                <a:ea typeface="楷体_GB2312" pitchFamily="49" charset="-122"/>
              </a:rPr>
              <a:t>把一个类的接口变换成客户端所期待的另一种接口，使因接口不匹配的类能一起工作。</a:t>
            </a:r>
          </a:p>
          <a:p>
            <a:r>
              <a:rPr lang="zh-CN" altLang="en-US" sz="2900" b="1" dirty="0" smtClean="0">
                <a:solidFill>
                  <a:srgbClr val="75F747"/>
                </a:solidFill>
                <a:latin typeface="宋体" pitchFamily="2" charset="-122"/>
              </a:rPr>
              <a:t>变压器</a:t>
            </a:r>
            <a:r>
              <a:rPr lang="zh-CN" altLang="en-US" sz="2900" b="1" dirty="0">
                <a:solidFill>
                  <a:srgbClr val="75F747"/>
                </a:solidFill>
                <a:latin typeface="宋体" pitchFamily="2" charset="-122"/>
              </a:rPr>
              <a:t>模式</a:t>
            </a:r>
            <a:r>
              <a:rPr lang="en-US" altLang="zh-CN" sz="2900" b="1" dirty="0">
                <a:solidFill>
                  <a:srgbClr val="75F747"/>
                </a:solidFill>
                <a:latin typeface="宋体" pitchFamily="2" charset="-122"/>
              </a:rPr>
              <a:t>——</a:t>
            </a:r>
            <a:r>
              <a:rPr lang="zh-CN" altLang="en-US" sz="2900" b="1" dirty="0">
                <a:solidFill>
                  <a:srgbClr val="75F747"/>
                </a:solidFill>
                <a:latin typeface="宋体" pitchFamily="2" charset="-122"/>
              </a:rPr>
              <a:t>像变压器，把一种电压变换成另一种电压。</a:t>
            </a:r>
          </a:p>
          <a:p>
            <a:r>
              <a:rPr lang="zh-CN" altLang="en-US" sz="2900" b="1" dirty="0">
                <a:solidFill>
                  <a:srgbClr val="75F747"/>
                </a:solidFill>
                <a:latin typeface="宋体" pitchFamily="2" charset="-122"/>
              </a:rPr>
              <a:t>包装（</a:t>
            </a:r>
            <a:r>
              <a:rPr lang="en-US" altLang="zh-CN" sz="2900" b="1" dirty="0">
                <a:solidFill>
                  <a:srgbClr val="75F747"/>
                </a:solidFill>
                <a:latin typeface="宋体" pitchFamily="2" charset="-122"/>
              </a:rPr>
              <a:t>wrapper </a:t>
            </a:r>
            <a:r>
              <a:rPr lang="zh-CN" altLang="en-US" sz="2900" b="1" dirty="0">
                <a:solidFill>
                  <a:srgbClr val="75F747"/>
                </a:solidFill>
                <a:latin typeface="宋体" pitchFamily="2" charset="-122"/>
              </a:rPr>
              <a:t>）模式</a:t>
            </a:r>
            <a:r>
              <a:rPr lang="en-US" altLang="zh-CN" sz="2900" b="1" dirty="0">
                <a:solidFill>
                  <a:srgbClr val="75F747"/>
                </a:solidFill>
                <a:latin typeface="宋体" pitchFamily="2" charset="-122"/>
              </a:rPr>
              <a:t>——</a:t>
            </a:r>
            <a:r>
              <a:rPr lang="zh-CN" altLang="en-US" sz="2900" b="1" dirty="0">
                <a:solidFill>
                  <a:srgbClr val="75F747"/>
                </a:solidFill>
                <a:latin typeface="宋体" pitchFamily="2" charset="-122"/>
              </a:rPr>
              <a:t>像货物的包装过程，被包装的货物的真实样子被包装所掩盖和改变。</a:t>
            </a:r>
          </a:p>
        </p:txBody>
      </p:sp>
    </p:spTree>
    <p:extLst>
      <p:ext uri="{BB962C8B-B14F-4D97-AF65-F5344CB8AC3E}">
        <p14:creationId xmlns:p14="http://schemas.microsoft.com/office/powerpoint/2010/main" val="3460571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694275" name="Rectangle 3"/>
          <p:cNvSpPr>
            <a:spLocks noGrp="1" noChangeArrowheads="1"/>
          </p:cNvSpPr>
          <p:nvPr>
            <p:ph type="body" idx="1"/>
          </p:nvPr>
        </p:nvSpPr>
        <p:spPr>
          <a:xfrm>
            <a:off x="767031" y="1342543"/>
            <a:ext cx="5670100" cy="1872095"/>
          </a:xfrm>
        </p:spPr>
        <p:txBody>
          <a:bodyPr/>
          <a:lstStyle/>
          <a:p>
            <a:pPr>
              <a:buFont typeface="Wingdings" pitchFamily="2" charset="2"/>
              <a:buNone/>
            </a:pPr>
            <a:r>
              <a:rPr lang="zh-CN" altLang="en-US" sz="2400" dirty="0">
                <a:latin typeface="楷体_GB2312" pitchFamily="49" charset="-122"/>
                <a:ea typeface="楷体_GB2312" pitchFamily="49" charset="-122"/>
              </a:rPr>
              <a:t>例如：一杯咖啡，有中杯和大杯之分</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同时还有加奶不加奶之分。</a:t>
            </a:r>
          </a:p>
          <a:p>
            <a:pPr>
              <a:buFont typeface="Wingdings" pitchFamily="2" charset="2"/>
              <a:buNone/>
            </a:pPr>
            <a:r>
              <a:rPr lang="zh-CN" altLang="en-US" sz="2400" dirty="0">
                <a:latin typeface="楷体_GB2312" pitchFamily="49" charset="-122"/>
                <a:ea typeface="楷体_GB2312" pitchFamily="49" charset="-122"/>
              </a:rPr>
              <a:t>用继承</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这四个具体实现</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中杯 大杯 加奶 不加奶</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之间有概念重叠</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因为有中杯加奶</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也有中杯不加奶</a:t>
            </a:r>
            <a:r>
              <a:rPr lang="en-US" altLang="zh-CN" sz="2400" dirty="0">
                <a:latin typeface="Arial"/>
                <a:ea typeface="楷体_GB2312" pitchFamily="49" charset="-122"/>
              </a:rPr>
              <a:t>……</a:t>
            </a:r>
            <a:r>
              <a:rPr lang="en-US" altLang="zh-CN" sz="2400" dirty="0">
                <a:latin typeface="楷体_GB2312" pitchFamily="49" charset="-122"/>
                <a:ea typeface="楷体_GB2312" pitchFamily="49" charset="-122"/>
              </a:rPr>
              <a:t> </a:t>
            </a:r>
          </a:p>
        </p:txBody>
      </p:sp>
      <p:sp>
        <p:nvSpPr>
          <p:cNvPr id="694276" name="AutoShape 4"/>
          <p:cNvSpPr>
            <a:spLocks noChangeArrowheads="1"/>
          </p:cNvSpPr>
          <p:nvPr/>
        </p:nvSpPr>
        <p:spPr bwMode="auto">
          <a:xfrm>
            <a:off x="5572632" y="5015280"/>
            <a:ext cx="1152666" cy="1151205"/>
          </a:xfrm>
          <a:prstGeom prst="can">
            <a:avLst>
              <a:gd name="adj" fmla="val 33318"/>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大杯</a:t>
            </a:r>
          </a:p>
          <a:p>
            <a:pPr algn="ctr"/>
            <a:r>
              <a:rPr kumimoji="1" lang="zh-CN" altLang="en-US" b="1">
                <a:solidFill>
                  <a:schemeClr val="bg2"/>
                </a:solidFill>
              </a:rPr>
              <a:t>加奶</a:t>
            </a:r>
          </a:p>
        </p:txBody>
      </p:sp>
      <p:sp>
        <p:nvSpPr>
          <p:cNvPr id="694277" name="AutoShape 5"/>
          <p:cNvSpPr>
            <a:spLocks noChangeArrowheads="1"/>
          </p:cNvSpPr>
          <p:nvPr/>
        </p:nvSpPr>
        <p:spPr bwMode="auto">
          <a:xfrm>
            <a:off x="7206281" y="5015280"/>
            <a:ext cx="1152666" cy="1151205"/>
          </a:xfrm>
          <a:prstGeom prst="can">
            <a:avLst>
              <a:gd name="adj" fmla="val 33318"/>
            </a:avLst>
          </a:prstGeom>
          <a:solidFill>
            <a:srgbClr val="BF66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大杯</a:t>
            </a:r>
          </a:p>
          <a:p>
            <a:pPr algn="ctr"/>
            <a:r>
              <a:rPr kumimoji="1" lang="zh-CN" altLang="en-US" b="1">
                <a:solidFill>
                  <a:schemeClr val="bg2"/>
                </a:solidFill>
              </a:rPr>
              <a:t>不加奶</a:t>
            </a:r>
          </a:p>
        </p:txBody>
      </p:sp>
      <p:sp>
        <p:nvSpPr>
          <p:cNvPr id="694278" name="AutoShape 6"/>
          <p:cNvSpPr>
            <a:spLocks noChangeArrowheads="1"/>
          </p:cNvSpPr>
          <p:nvPr/>
        </p:nvSpPr>
        <p:spPr bwMode="auto">
          <a:xfrm>
            <a:off x="8937400" y="5231230"/>
            <a:ext cx="864500" cy="790758"/>
          </a:xfrm>
          <a:prstGeom prst="can">
            <a:avLst>
              <a:gd name="adj" fmla="val 3051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中杯</a:t>
            </a:r>
          </a:p>
          <a:p>
            <a:pPr algn="ctr"/>
            <a:r>
              <a:rPr kumimoji="1" lang="zh-CN" altLang="en-US" b="1">
                <a:solidFill>
                  <a:schemeClr val="bg2"/>
                </a:solidFill>
              </a:rPr>
              <a:t>加奶</a:t>
            </a:r>
          </a:p>
        </p:txBody>
      </p:sp>
      <p:sp>
        <p:nvSpPr>
          <p:cNvPr id="694279" name="AutoShape 7"/>
          <p:cNvSpPr>
            <a:spLocks noChangeArrowheads="1"/>
          </p:cNvSpPr>
          <p:nvPr/>
        </p:nvSpPr>
        <p:spPr bwMode="auto">
          <a:xfrm>
            <a:off x="10378232" y="5231231"/>
            <a:ext cx="769150" cy="792346"/>
          </a:xfrm>
          <a:prstGeom prst="can">
            <a:avLst>
              <a:gd name="adj" fmla="val 34366"/>
            </a:avLst>
          </a:prstGeom>
          <a:solidFill>
            <a:srgbClr val="BF66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中杯</a:t>
            </a:r>
          </a:p>
          <a:p>
            <a:pPr algn="ctr"/>
            <a:r>
              <a:rPr kumimoji="1" lang="zh-CN" altLang="en-US" b="1">
                <a:solidFill>
                  <a:schemeClr val="bg2"/>
                </a:solidFill>
              </a:rPr>
              <a:t>不加奶</a:t>
            </a:r>
          </a:p>
        </p:txBody>
      </p:sp>
      <p:sp>
        <p:nvSpPr>
          <p:cNvPr id="694280" name="AutoShape 8"/>
          <p:cNvSpPr>
            <a:spLocks noChangeArrowheads="1"/>
          </p:cNvSpPr>
          <p:nvPr/>
        </p:nvSpPr>
        <p:spPr bwMode="auto">
          <a:xfrm>
            <a:off x="6437131" y="1198046"/>
            <a:ext cx="1440833" cy="1079750"/>
          </a:xfrm>
          <a:prstGeom prst="can">
            <a:avLst>
              <a:gd name="adj" fmla="val 25000"/>
            </a:avLst>
          </a:prstGeom>
          <a:solidFill>
            <a:srgbClr val="BF66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sz="2900" b="1">
                <a:solidFill>
                  <a:schemeClr val="bg2"/>
                </a:solidFill>
              </a:rPr>
              <a:t>咖啡</a:t>
            </a:r>
          </a:p>
        </p:txBody>
      </p:sp>
      <p:sp>
        <p:nvSpPr>
          <p:cNvPr id="694282" name="Line 10"/>
          <p:cNvSpPr>
            <a:spLocks noChangeShapeType="1"/>
          </p:cNvSpPr>
          <p:nvPr/>
        </p:nvSpPr>
        <p:spPr bwMode="auto">
          <a:xfrm>
            <a:off x="2209983" y="3286093"/>
            <a:ext cx="61510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83" name="Line 11"/>
          <p:cNvSpPr>
            <a:spLocks noChangeShapeType="1"/>
          </p:cNvSpPr>
          <p:nvPr/>
        </p:nvSpPr>
        <p:spPr bwMode="auto">
          <a:xfrm>
            <a:off x="6053616" y="4727876"/>
            <a:ext cx="47102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84" name="Line 12"/>
          <p:cNvSpPr>
            <a:spLocks noChangeShapeType="1"/>
          </p:cNvSpPr>
          <p:nvPr/>
        </p:nvSpPr>
        <p:spPr bwMode="auto">
          <a:xfrm>
            <a:off x="6053615" y="4727877"/>
            <a:ext cx="0" cy="2874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85" name="Line 13"/>
          <p:cNvSpPr>
            <a:spLocks noChangeShapeType="1"/>
          </p:cNvSpPr>
          <p:nvPr/>
        </p:nvSpPr>
        <p:spPr bwMode="auto">
          <a:xfrm>
            <a:off x="7782614" y="4727877"/>
            <a:ext cx="0" cy="2874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86" name="Line 14"/>
          <p:cNvSpPr>
            <a:spLocks noChangeShapeType="1"/>
          </p:cNvSpPr>
          <p:nvPr/>
        </p:nvSpPr>
        <p:spPr bwMode="auto">
          <a:xfrm>
            <a:off x="9320915" y="4727877"/>
            <a:ext cx="0" cy="503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87" name="Line 15"/>
          <p:cNvSpPr>
            <a:spLocks noChangeShapeType="1"/>
          </p:cNvSpPr>
          <p:nvPr/>
        </p:nvSpPr>
        <p:spPr bwMode="auto">
          <a:xfrm>
            <a:off x="10763867" y="4727877"/>
            <a:ext cx="0" cy="503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88" name="AutoShape 16"/>
          <p:cNvSpPr>
            <a:spLocks noChangeArrowheads="1"/>
          </p:cNvSpPr>
          <p:nvPr/>
        </p:nvSpPr>
        <p:spPr bwMode="auto">
          <a:xfrm>
            <a:off x="1536181" y="4870785"/>
            <a:ext cx="1152666" cy="1151204"/>
          </a:xfrm>
          <a:prstGeom prst="can">
            <a:avLst>
              <a:gd name="adj" fmla="val 33318"/>
            </a:avLst>
          </a:prstGeom>
          <a:solidFill>
            <a:srgbClr val="BF66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大杯</a:t>
            </a:r>
          </a:p>
          <a:p>
            <a:pPr algn="ctr"/>
            <a:r>
              <a:rPr kumimoji="1" lang="zh-CN" altLang="en-US" b="1">
                <a:solidFill>
                  <a:schemeClr val="bg2"/>
                </a:solidFill>
              </a:rPr>
              <a:t>咖啡</a:t>
            </a:r>
          </a:p>
        </p:txBody>
      </p:sp>
      <p:sp>
        <p:nvSpPr>
          <p:cNvPr id="694289" name="AutoShape 17"/>
          <p:cNvSpPr>
            <a:spLocks noChangeArrowheads="1"/>
          </p:cNvSpPr>
          <p:nvPr/>
        </p:nvSpPr>
        <p:spPr bwMode="auto">
          <a:xfrm>
            <a:off x="3457998" y="5159777"/>
            <a:ext cx="864500" cy="790758"/>
          </a:xfrm>
          <a:prstGeom prst="can">
            <a:avLst>
              <a:gd name="adj" fmla="val 30515"/>
            </a:avLst>
          </a:prstGeom>
          <a:solidFill>
            <a:srgbClr val="BF66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中杯</a:t>
            </a:r>
          </a:p>
          <a:p>
            <a:pPr algn="ctr"/>
            <a:r>
              <a:rPr kumimoji="1" lang="zh-CN" altLang="en-US" b="1">
                <a:solidFill>
                  <a:schemeClr val="bg2"/>
                </a:solidFill>
              </a:rPr>
              <a:t>咖啡</a:t>
            </a:r>
          </a:p>
        </p:txBody>
      </p:sp>
      <p:sp>
        <p:nvSpPr>
          <p:cNvPr id="694290" name="Line 18"/>
          <p:cNvSpPr>
            <a:spLocks noChangeShapeType="1"/>
          </p:cNvSpPr>
          <p:nvPr/>
        </p:nvSpPr>
        <p:spPr bwMode="auto">
          <a:xfrm>
            <a:off x="2209982" y="3359134"/>
            <a:ext cx="0" cy="151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91" name="Line 19"/>
          <p:cNvSpPr>
            <a:spLocks noChangeShapeType="1"/>
          </p:cNvSpPr>
          <p:nvPr/>
        </p:nvSpPr>
        <p:spPr bwMode="auto">
          <a:xfrm>
            <a:off x="3843633" y="3286092"/>
            <a:ext cx="0" cy="1873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92" name="Line 20"/>
          <p:cNvSpPr>
            <a:spLocks noChangeShapeType="1"/>
          </p:cNvSpPr>
          <p:nvPr/>
        </p:nvSpPr>
        <p:spPr bwMode="auto">
          <a:xfrm>
            <a:off x="8361067" y="4367431"/>
            <a:ext cx="0" cy="3604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94" name="Line 22"/>
          <p:cNvSpPr>
            <a:spLocks noChangeShapeType="1"/>
          </p:cNvSpPr>
          <p:nvPr/>
        </p:nvSpPr>
        <p:spPr bwMode="auto">
          <a:xfrm>
            <a:off x="7206281" y="2277797"/>
            <a:ext cx="0" cy="1008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4295" name="AutoShape 23"/>
          <p:cNvSpPr>
            <a:spLocks noChangeArrowheads="1"/>
          </p:cNvSpPr>
          <p:nvPr/>
        </p:nvSpPr>
        <p:spPr bwMode="auto">
          <a:xfrm>
            <a:off x="7494448" y="3646538"/>
            <a:ext cx="1826467" cy="720892"/>
          </a:xfrm>
          <a:prstGeom prst="can">
            <a:avLst>
              <a:gd name="adj" fmla="val 25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sz="2900" b="1">
                <a:solidFill>
                  <a:schemeClr val="bg2"/>
                </a:solidFill>
              </a:rPr>
              <a:t>加奶咖啡</a:t>
            </a:r>
          </a:p>
        </p:txBody>
      </p:sp>
      <p:sp>
        <p:nvSpPr>
          <p:cNvPr id="694297" name="Line 25"/>
          <p:cNvSpPr>
            <a:spLocks noChangeShapeType="1"/>
          </p:cNvSpPr>
          <p:nvPr/>
        </p:nvSpPr>
        <p:spPr bwMode="auto">
          <a:xfrm>
            <a:off x="8361067" y="3286093"/>
            <a:ext cx="0" cy="3604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Tree>
    <p:extLst>
      <p:ext uri="{BB962C8B-B14F-4D97-AF65-F5344CB8AC3E}">
        <p14:creationId xmlns:p14="http://schemas.microsoft.com/office/powerpoint/2010/main" val="765716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696323" name="Rectangle 3"/>
          <p:cNvSpPr>
            <a:spLocks noGrp="1" noChangeArrowheads="1"/>
          </p:cNvSpPr>
          <p:nvPr>
            <p:ph type="body" idx="1"/>
          </p:nvPr>
        </p:nvSpPr>
        <p:spPr>
          <a:xfrm>
            <a:off x="790358" y="1269499"/>
            <a:ext cx="2019285" cy="431900"/>
          </a:xfrm>
        </p:spPr>
        <p:txBody>
          <a:bodyPr/>
          <a:lstStyle/>
          <a:p>
            <a:pPr>
              <a:buFont typeface="Wingdings" pitchFamily="2" charset="2"/>
              <a:buNone/>
            </a:pPr>
            <a:r>
              <a:rPr lang="zh-CN" altLang="en-US" sz="2400">
                <a:latin typeface="楷体_GB2312" pitchFamily="49" charset="-122"/>
                <a:ea typeface="楷体_GB2312" pitchFamily="49" charset="-122"/>
              </a:rPr>
              <a:t>用桥模式</a:t>
            </a:r>
          </a:p>
        </p:txBody>
      </p:sp>
      <p:sp>
        <p:nvSpPr>
          <p:cNvPr id="696324" name="AutoShape 4"/>
          <p:cNvSpPr>
            <a:spLocks noChangeArrowheads="1"/>
          </p:cNvSpPr>
          <p:nvPr/>
        </p:nvSpPr>
        <p:spPr bwMode="auto">
          <a:xfrm>
            <a:off x="6076944" y="5015280"/>
            <a:ext cx="1536181" cy="1151204"/>
          </a:xfrm>
          <a:prstGeom prst="can">
            <a:avLst>
              <a:gd name="adj"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加奶</a:t>
            </a:r>
          </a:p>
        </p:txBody>
      </p:sp>
      <p:sp>
        <p:nvSpPr>
          <p:cNvPr id="696327" name="AutoShape 7"/>
          <p:cNvSpPr>
            <a:spLocks noChangeArrowheads="1"/>
          </p:cNvSpPr>
          <p:nvPr/>
        </p:nvSpPr>
        <p:spPr bwMode="auto">
          <a:xfrm>
            <a:off x="9632410" y="5015279"/>
            <a:ext cx="1633649" cy="1079750"/>
          </a:xfrm>
          <a:prstGeom prst="can">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endParaRPr kumimoji="1" lang="en-US" altLang="zh-CN" b="1"/>
          </a:p>
          <a:p>
            <a:pPr algn="ctr"/>
            <a:r>
              <a:rPr kumimoji="1" lang="zh-CN" altLang="en-US" b="1"/>
              <a:t>不加奶</a:t>
            </a:r>
          </a:p>
        </p:txBody>
      </p:sp>
      <p:sp>
        <p:nvSpPr>
          <p:cNvPr id="696328" name="AutoShape 8"/>
          <p:cNvSpPr>
            <a:spLocks noChangeArrowheads="1"/>
          </p:cNvSpPr>
          <p:nvPr/>
        </p:nvSpPr>
        <p:spPr bwMode="auto">
          <a:xfrm>
            <a:off x="2328660" y="1701399"/>
            <a:ext cx="2114634" cy="1079750"/>
          </a:xfrm>
          <a:prstGeom prst="can">
            <a:avLst>
              <a:gd name="adj" fmla="val 25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sz="2900" b="1"/>
              <a:t>咖啡抽象</a:t>
            </a:r>
          </a:p>
        </p:txBody>
      </p:sp>
      <p:sp>
        <p:nvSpPr>
          <p:cNvPr id="696329" name="Line 9"/>
          <p:cNvSpPr>
            <a:spLocks noChangeShapeType="1"/>
          </p:cNvSpPr>
          <p:nvPr/>
        </p:nvSpPr>
        <p:spPr bwMode="auto">
          <a:xfrm>
            <a:off x="2328660" y="3357546"/>
            <a:ext cx="19218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30" name="Line 10"/>
          <p:cNvSpPr>
            <a:spLocks noChangeShapeType="1"/>
          </p:cNvSpPr>
          <p:nvPr/>
        </p:nvSpPr>
        <p:spPr bwMode="auto">
          <a:xfrm>
            <a:off x="6846093" y="3430587"/>
            <a:ext cx="37482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31" name="Line 11"/>
          <p:cNvSpPr>
            <a:spLocks noChangeShapeType="1"/>
          </p:cNvSpPr>
          <p:nvPr/>
        </p:nvSpPr>
        <p:spPr bwMode="auto">
          <a:xfrm>
            <a:off x="6846093" y="3430588"/>
            <a:ext cx="0" cy="15831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34" name="Line 14"/>
          <p:cNvSpPr>
            <a:spLocks noChangeShapeType="1"/>
          </p:cNvSpPr>
          <p:nvPr/>
        </p:nvSpPr>
        <p:spPr bwMode="auto">
          <a:xfrm>
            <a:off x="10594378" y="3430588"/>
            <a:ext cx="0" cy="15846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35" name="AutoShape 15"/>
          <p:cNvSpPr>
            <a:spLocks noChangeArrowheads="1"/>
          </p:cNvSpPr>
          <p:nvPr/>
        </p:nvSpPr>
        <p:spPr bwMode="auto">
          <a:xfrm>
            <a:off x="1654858" y="4942238"/>
            <a:ext cx="1152666" cy="1151204"/>
          </a:xfrm>
          <a:prstGeom prst="can">
            <a:avLst>
              <a:gd name="adj" fmla="val 33318"/>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t>大杯</a:t>
            </a:r>
          </a:p>
          <a:p>
            <a:pPr algn="ctr"/>
            <a:r>
              <a:rPr kumimoji="1" lang="zh-CN" altLang="en-US" b="1"/>
              <a:t>咖啡</a:t>
            </a:r>
          </a:p>
        </p:txBody>
      </p:sp>
      <p:sp>
        <p:nvSpPr>
          <p:cNvPr id="696336" name="AutoShape 16"/>
          <p:cNvSpPr>
            <a:spLocks noChangeArrowheads="1"/>
          </p:cNvSpPr>
          <p:nvPr/>
        </p:nvSpPr>
        <p:spPr bwMode="auto">
          <a:xfrm>
            <a:off x="3864841" y="5231230"/>
            <a:ext cx="864500" cy="790758"/>
          </a:xfrm>
          <a:prstGeom prst="can">
            <a:avLst>
              <a:gd name="adj" fmla="val 30515"/>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t>中杯</a:t>
            </a:r>
          </a:p>
          <a:p>
            <a:pPr algn="ctr"/>
            <a:r>
              <a:rPr kumimoji="1" lang="zh-CN" altLang="en-US" b="1"/>
              <a:t>咖啡</a:t>
            </a:r>
          </a:p>
        </p:txBody>
      </p:sp>
      <p:sp>
        <p:nvSpPr>
          <p:cNvPr id="696337" name="Line 17"/>
          <p:cNvSpPr>
            <a:spLocks noChangeShapeType="1"/>
          </p:cNvSpPr>
          <p:nvPr/>
        </p:nvSpPr>
        <p:spPr bwMode="auto">
          <a:xfrm>
            <a:off x="2328659" y="3430587"/>
            <a:ext cx="0" cy="1511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38" name="Line 18"/>
          <p:cNvSpPr>
            <a:spLocks noChangeShapeType="1"/>
          </p:cNvSpPr>
          <p:nvPr/>
        </p:nvSpPr>
        <p:spPr bwMode="auto">
          <a:xfrm>
            <a:off x="4250476" y="3357545"/>
            <a:ext cx="0" cy="1873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39" name="Line 19"/>
          <p:cNvSpPr>
            <a:spLocks noChangeShapeType="1"/>
          </p:cNvSpPr>
          <p:nvPr/>
        </p:nvSpPr>
        <p:spPr bwMode="auto">
          <a:xfrm>
            <a:off x="8479744" y="2709696"/>
            <a:ext cx="0" cy="7208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40" name="Line 20"/>
          <p:cNvSpPr>
            <a:spLocks noChangeShapeType="1"/>
          </p:cNvSpPr>
          <p:nvPr/>
        </p:nvSpPr>
        <p:spPr bwMode="auto">
          <a:xfrm>
            <a:off x="3385977" y="2782738"/>
            <a:ext cx="0" cy="5748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43" name="Line 23"/>
          <p:cNvSpPr>
            <a:spLocks noChangeShapeType="1"/>
          </p:cNvSpPr>
          <p:nvPr/>
        </p:nvSpPr>
        <p:spPr bwMode="auto">
          <a:xfrm>
            <a:off x="4538643" y="2277796"/>
            <a:ext cx="2595617" cy="0"/>
          </a:xfrm>
          <a:prstGeom prst="line">
            <a:avLst/>
          </a:prstGeom>
          <a:noFill/>
          <a:ln w="539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endParaRPr lang="zh-CN" altLang="en-US"/>
          </a:p>
        </p:txBody>
      </p:sp>
      <p:sp>
        <p:nvSpPr>
          <p:cNvPr id="696344" name="AutoShape 24"/>
          <p:cNvSpPr>
            <a:spLocks noChangeArrowheads="1"/>
          </p:cNvSpPr>
          <p:nvPr/>
        </p:nvSpPr>
        <p:spPr bwMode="auto">
          <a:xfrm>
            <a:off x="7422427" y="2133300"/>
            <a:ext cx="2065900" cy="57480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932" tIns="54466" rIns="108932" bIns="54466" anchor="ctr"/>
          <a:lstStyle/>
          <a:p>
            <a:pPr algn="ctr"/>
            <a:r>
              <a:rPr kumimoji="1" lang="zh-CN" altLang="en-US" b="1">
                <a:solidFill>
                  <a:schemeClr val="bg2"/>
                </a:solidFill>
              </a:rPr>
              <a:t>咖啡实现</a:t>
            </a:r>
          </a:p>
        </p:txBody>
      </p:sp>
    </p:spTree>
    <p:extLst>
      <p:ext uri="{BB962C8B-B14F-4D97-AF65-F5344CB8AC3E}">
        <p14:creationId xmlns:p14="http://schemas.microsoft.com/office/powerpoint/2010/main" val="2708003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913235" y="404907"/>
            <a:ext cx="10785056" cy="72089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697347" name="Rectangle 3"/>
          <p:cNvSpPr>
            <a:spLocks noGrp="1" noChangeArrowheads="1"/>
          </p:cNvSpPr>
          <p:nvPr>
            <p:ph type="body" idx="1"/>
          </p:nvPr>
        </p:nvSpPr>
        <p:spPr>
          <a:xfrm>
            <a:off x="773758" y="1413570"/>
            <a:ext cx="10668517" cy="4547653"/>
          </a:xfrm>
        </p:spPr>
        <p:txBody>
          <a:bodyPr/>
          <a:lstStyle/>
          <a:p>
            <a:pPr>
              <a:lnSpc>
                <a:spcPct val="100000"/>
              </a:lnSpc>
            </a:pPr>
            <a:r>
              <a:rPr lang="zh-CN" altLang="en-US" sz="2400" dirty="0">
                <a:latin typeface="楷体_GB2312" pitchFamily="49" charset="-122"/>
                <a:ea typeface="楷体_GB2312" pitchFamily="49" charset="-122"/>
              </a:rPr>
              <a:t>抽象化等级结构中的类封装</a:t>
            </a:r>
            <a:r>
              <a:rPr lang="en-US" altLang="zh-CN" sz="2400" dirty="0">
                <a:latin typeface="楷体_GB2312" pitchFamily="49" charset="-122"/>
                <a:ea typeface="楷体_GB2312" pitchFamily="49" charset="-122"/>
              </a:rPr>
              <a:t>Operation()</a:t>
            </a:r>
            <a:r>
              <a:rPr lang="zh-CN" altLang="en-US" sz="2400" dirty="0">
                <a:latin typeface="楷体_GB2312" pitchFamily="49" charset="-122"/>
                <a:ea typeface="楷体_GB2312" pitchFamily="49" charset="-122"/>
              </a:rPr>
              <a:t>方法；</a:t>
            </a:r>
          </a:p>
          <a:p>
            <a:pPr>
              <a:lnSpc>
                <a:spcPct val="100000"/>
              </a:lnSpc>
            </a:pPr>
            <a:r>
              <a:rPr lang="zh-CN" altLang="en-US" sz="2400" dirty="0">
                <a:latin typeface="楷体_GB2312" pitchFamily="49" charset="-122"/>
                <a:ea typeface="楷体_GB2312" pitchFamily="49" charset="-122"/>
              </a:rPr>
              <a:t>实现化等级结构的类封装的是</a:t>
            </a:r>
            <a:r>
              <a:rPr lang="en-US" altLang="zh-CN" sz="2400" dirty="0" err="1">
                <a:latin typeface="楷体_GB2312" pitchFamily="49" charset="-122"/>
                <a:ea typeface="楷体_GB2312" pitchFamily="49" charset="-122"/>
              </a:rPr>
              <a:t>OperationImp</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方法。</a:t>
            </a:r>
          </a:p>
          <a:p>
            <a:pPr>
              <a:lnSpc>
                <a:spcPct val="100000"/>
              </a:lnSpc>
            </a:pPr>
            <a:r>
              <a:rPr lang="zh-CN" altLang="en-US" sz="2400" dirty="0">
                <a:latin typeface="楷体_GB2312" pitchFamily="49" charset="-122"/>
                <a:ea typeface="楷体_GB2312" pitchFamily="49" charset="-122"/>
              </a:rPr>
              <a:t>实际的系统中会有多于一个的方法。</a:t>
            </a:r>
          </a:p>
          <a:p>
            <a:pPr>
              <a:lnSpc>
                <a:spcPct val="100000"/>
              </a:lnSpc>
            </a:pPr>
            <a:r>
              <a:rPr lang="zh-CN" altLang="en-US" sz="2400" dirty="0">
                <a:latin typeface="楷体_GB2312" pitchFamily="49" charset="-122"/>
                <a:ea typeface="楷体_GB2312" pitchFamily="49" charset="-122"/>
              </a:rPr>
              <a:t>抽象化等级结构中的方法通过对应的实现化对象的委派实现自己的功能。</a:t>
            </a:r>
          </a:p>
          <a:p>
            <a:pPr>
              <a:lnSpc>
                <a:spcPct val="100000"/>
              </a:lnSpc>
            </a:pPr>
            <a:r>
              <a:rPr lang="zh-CN" altLang="en-US" sz="2400" dirty="0">
                <a:latin typeface="楷体_GB2312" pitchFamily="49" charset="-122"/>
                <a:ea typeface="楷体_GB2312" pitchFamily="49" charset="-122"/>
              </a:rPr>
              <a:t>抽象化角色通过向不同的实现化对象委派，达到动态地转换功能的目的。</a:t>
            </a:r>
          </a:p>
          <a:p>
            <a:pPr>
              <a:lnSpc>
                <a:spcPct val="100000"/>
              </a:lnSpc>
            </a:pPr>
            <a:r>
              <a:rPr lang="zh-CN" altLang="en-US" sz="2400" dirty="0">
                <a:latin typeface="楷体_GB2312" pitchFamily="49" charset="-122"/>
                <a:ea typeface="楷体_GB2312" pitchFamily="49" charset="-122"/>
              </a:rPr>
              <a:t>实现化角色中的每一个方法都应当有一个抽象化角色中的某一个方法与之相对应。</a:t>
            </a:r>
          </a:p>
          <a:p>
            <a:pPr>
              <a:lnSpc>
                <a:spcPct val="100000"/>
              </a:lnSpc>
            </a:pPr>
            <a:r>
              <a:rPr lang="zh-CN" altLang="en-US" sz="2400" dirty="0">
                <a:latin typeface="楷体_GB2312" pitchFamily="49" charset="-122"/>
                <a:ea typeface="楷体_GB2312" pitchFamily="49" charset="-122"/>
              </a:rPr>
              <a:t>抽象化角色除了提供与实现化角色相关的方法之外，还有可能提供其他的商业方法。</a:t>
            </a:r>
          </a:p>
          <a:p>
            <a:pPr>
              <a:lnSpc>
                <a:spcPct val="100000"/>
              </a:lnSpc>
            </a:pPr>
            <a:r>
              <a:rPr lang="zh-CN" altLang="en-US" sz="2400" dirty="0">
                <a:latin typeface="楷体_GB2312" pitchFamily="49" charset="-122"/>
                <a:ea typeface="楷体_GB2312" pitchFamily="49" charset="-122"/>
              </a:rPr>
              <a:t>而实现化角色则往往仅为实现抽象化角色的相关行为而存在。</a:t>
            </a:r>
          </a:p>
          <a:p>
            <a:pPr>
              <a:lnSpc>
                <a:spcPct val="100000"/>
              </a:lnSpc>
            </a:pPr>
            <a:r>
              <a:rPr lang="zh-CN" altLang="en-US" sz="2400" dirty="0">
                <a:latin typeface="楷体_GB2312" pitchFamily="49" charset="-122"/>
                <a:ea typeface="楷体_GB2312" pitchFamily="49" charset="-122"/>
              </a:rPr>
              <a:t>抽象化角色的接口比实现化角色的接口宽。</a:t>
            </a:r>
          </a:p>
          <a:p>
            <a:pPr>
              <a:lnSpc>
                <a:spcPct val="100000"/>
              </a:lnSpc>
            </a:pPr>
            <a:endParaRPr lang="en-US" altLang="zh-CN" sz="2400" dirty="0">
              <a:latin typeface="楷体_GB2312" pitchFamily="49" charset="-122"/>
              <a:ea typeface="楷体_GB2312" pitchFamily="49" charset="-122"/>
            </a:endParaRPr>
          </a:p>
        </p:txBody>
      </p:sp>
    </p:spTree>
    <p:extLst>
      <p:ext uri="{BB962C8B-B14F-4D97-AF65-F5344CB8AC3E}">
        <p14:creationId xmlns:p14="http://schemas.microsoft.com/office/powerpoint/2010/main" val="26432980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692228" name="Rectangle 4"/>
          <p:cNvSpPr>
            <a:spLocks noGrp="1" noChangeArrowheads="1"/>
          </p:cNvSpPr>
          <p:nvPr>
            <p:ph type="body" idx="1"/>
          </p:nvPr>
        </p:nvSpPr>
        <p:spPr>
          <a:xfrm>
            <a:off x="629742" y="1485578"/>
            <a:ext cx="10373995" cy="3531418"/>
          </a:xfrm>
          <a:noFill/>
          <a:ln/>
        </p:spPr>
        <p:txBody>
          <a:bodyPr/>
          <a:lstStyle/>
          <a:p>
            <a:r>
              <a:rPr lang="zh-CN" altLang="en-US" sz="2800" b="1" dirty="0"/>
              <a:t>后果：</a:t>
            </a:r>
          </a:p>
          <a:p>
            <a:r>
              <a:rPr lang="zh-CN" altLang="en-US" sz="2800" dirty="0"/>
              <a:t>      </a:t>
            </a:r>
            <a:r>
              <a:rPr lang="en-US" altLang="zh-CN" sz="2800" dirty="0">
                <a:latin typeface="Arial"/>
              </a:rPr>
              <a:t>·</a:t>
            </a:r>
            <a:r>
              <a:rPr lang="zh-CN" altLang="en-US" sz="2800" dirty="0"/>
              <a:t>分离了接口和实现。</a:t>
            </a:r>
          </a:p>
          <a:p>
            <a:r>
              <a:rPr lang="zh-CN" altLang="en-US" sz="2800" dirty="0"/>
              <a:t>      </a:t>
            </a:r>
            <a:r>
              <a:rPr lang="en-US" altLang="zh-CN" sz="2800" dirty="0">
                <a:latin typeface="Arial"/>
              </a:rPr>
              <a:t>·</a:t>
            </a:r>
            <a:r>
              <a:rPr lang="zh-CN" altLang="en-US" sz="2800" dirty="0"/>
              <a:t>改进了扩展性。</a:t>
            </a:r>
          </a:p>
          <a:p>
            <a:r>
              <a:rPr lang="zh-CN" altLang="en-US" sz="2800" dirty="0"/>
              <a:t>      </a:t>
            </a:r>
            <a:r>
              <a:rPr lang="en-US" altLang="zh-CN" sz="2800" dirty="0">
                <a:latin typeface="Arial"/>
              </a:rPr>
              <a:t>·</a:t>
            </a:r>
            <a:r>
              <a:rPr lang="zh-CN" altLang="en-US" sz="2800" dirty="0"/>
              <a:t>对客户隐藏了实现的细节。</a:t>
            </a:r>
          </a:p>
          <a:p>
            <a:pPr>
              <a:lnSpc>
                <a:spcPct val="80000"/>
              </a:lnSpc>
              <a:buFont typeface="Wingdings" pitchFamily="2" charset="2"/>
              <a:buNone/>
            </a:pPr>
            <a:endParaRPr lang="en-US" altLang="zh-CN" sz="3600" dirty="0"/>
          </a:p>
        </p:txBody>
      </p:sp>
    </p:spTree>
    <p:extLst>
      <p:ext uri="{BB962C8B-B14F-4D97-AF65-F5344CB8AC3E}">
        <p14:creationId xmlns:p14="http://schemas.microsoft.com/office/powerpoint/2010/main" val="33951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698371" name="Rectangle 3"/>
          <p:cNvSpPr>
            <a:spLocks noGrp="1" noChangeArrowheads="1"/>
          </p:cNvSpPr>
          <p:nvPr>
            <p:ph type="body" idx="1"/>
          </p:nvPr>
        </p:nvSpPr>
        <p:spPr/>
        <p:txBody>
          <a:bodyPr/>
          <a:lstStyle/>
          <a:p>
            <a:pPr>
              <a:lnSpc>
                <a:spcPct val="100000"/>
              </a:lnSpc>
            </a:pPr>
            <a:r>
              <a:rPr lang="zh-CN" altLang="en-US" sz="3300" dirty="0">
                <a:latin typeface="楷体_GB2312" pitchFamily="49" charset="-122"/>
                <a:ea typeface="楷体_GB2312" pitchFamily="49" charset="-122"/>
              </a:rPr>
              <a:t>空中客车 、波音和麦道都是飞机制造商，它们都生产载客飞机和载货飞机。现在需要设计一个系统，描述这些飞机制造商以及它们所制造的飞机种类。</a:t>
            </a:r>
          </a:p>
        </p:txBody>
      </p:sp>
    </p:spTree>
    <p:extLst>
      <p:ext uri="{BB962C8B-B14F-4D97-AF65-F5344CB8AC3E}">
        <p14:creationId xmlns:p14="http://schemas.microsoft.com/office/powerpoint/2010/main" val="1469288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913235" y="404907"/>
            <a:ext cx="10785056" cy="7320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699395" name="Rectangle 3"/>
          <p:cNvSpPr>
            <a:spLocks noGrp="1" noChangeArrowheads="1"/>
          </p:cNvSpPr>
          <p:nvPr>
            <p:ph type="body" idx="1"/>
          </p:nvPr>
        </p:nvSpPr>
        <p:spPr>
          <a:xfrm>
            <a:off x="913234" y="1197252"/>
            <a:ext cx="10373995" cy="1297288"/>
          </a:xfrm>
        </p:spPr>
        <p:txBody>
          <a:bodyPr/>
          <a:lstStyle/>
          <a:p>
            <a:pPr>
              <a:lnSpc>
                <a:spcPct val="100000"/>
              </a:lnSpc>
              <a:buFont typeface="Wingdings" pitchFamily="2" charset="2"/>
              <a:buNone/>
            </a:pPr>
            <a:r>
              <a:rPr lang="zh-CN" altLang="en-US" sz="2400" dirty="0">
                <a:latin typeface="楷体_GB2312" pitchFamily="49" charset="-122"/>
                <a:ea typeface="楷体_GB2312" pitchFamily="49" charset="-122"/>
              </a:rPr>
              <a:t>设计方案一：</a:t>
            </a:r>
          </a:p>
          <a:p>
            <a:pPr>
              <a:lnSpc>
                <a:spcPct val="100000"/>
              </a:lnSpc>
              <a:buFont typeface="Wingdings" pitchFamily="2" charset="2"/>
              <a:buNone/>
            </a:pPr>
            <a:r>
              <a:rPr lang="zh-CN" altLang="en-US" sz="2400" dirty="0">
                <a:latin typeface="楷体_GB2312" pitchFamily="49" charset="-122"/>
                <a:ea typeface="楷体_GB2312" pitchFamily="49" charset="-122"/>
              </a:rPr>
              <a:t>设计个总的飞机接口，其他所有的飞机都是这个总接口的子接口或者具体实现。</a:t>
            </a:r>
          </a:p>
          <a:p>
            <a:pPr>
              <a:lnSpc>
                <a:spcPct val="100000"/>
              </a:lnSpc>
              <a:buFont typeface="Wingdings" pitchFamily="2" charset="2"/>
              <a:buNone/>
            </a:pPr>
            <a:endParaRPr lang="en-US" altLang="zh-CN" sz="2400" dirty="0">
              <a:latin typeface="楷体_GB2312" pitchFamily="49" charset="-122"/>
              <a:ea typeface="楷体_GB2312" pitchFamily="49" charset="-122"/>
            </a:endParaRPr>
          </a:p>
        </p:txBody>
      </p:sp>
      <p:pic>
        <p:nvPicPr>
          <p:cNvPr id="69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66" y="2421682"/>
            <a:ext cx="10187534" cy="296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397" name="Text Box 5"/>
          <p:cNvSpPr txBox="1">
            <a:spLocks noChangeArrowheads="1"/>
          </p:cNvSpPr>
          <p:nvPr/>
        </p:nvSpPr>
        <p:spPr bwMode="auto">
          <a:xfrm>
            <a:off x="720415" y="5419066"/>
            <a:ext cx="10859217" cy="84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20000"/>
              </a:spcBef>
              <a:buClr>
                <a:schemeClr val="tx2"/>
              </a:buClr>
              <a:buSzPct val="75000"/>
              <a:buFont typeface="Wingdings" pitchFamily="2" charset="2"/>
              <a:buNone/>
            </a:pPr>
            <a:r>
              <a:rPr lang="zh-CN" altLang="en-US" sz="2400" dirty="0">
                <a:latin typeface="楷体_GB2312" pitchFamily="49" charset="-122"/>
                <a:ea typeface="楷体_GB2312" pitchFamily="49" charset="-122"/>
              </a:rPr>
              <a:t>在这个设计方案中，出现客机和货机两个子接口，每一个具体飞机都带有两个超类 ：飞机制造商类型，客、货机类</a:t>
            </a:r>
          </a:p>
        </p:txBody>
      </p:sp>
    </p:spTree>
    <p:extLst>
      <p:ext uri="{BB962C8B-B14F-4D97-AF65-F5344CB8AC3E}">
        <p14:creationId xmlns:p14="http://schemas.microsoft.com/office/powerpoint/2010/main" val="1007389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700419" name="AutoShape 3"/>
          <p:cNvSpPr>
            <a:spLocks noChangeAspect="1" noChangeArrowheads="1"/>
          </p:cNvSpPr>
          <p:nvPr>
            <p:ph type="body" idx="1"/>
          </p:nvPr>
        </p:nvSpPr>
        <p:spPr>
          <a:xfrm>
            <a:off x="629742" y="1557586"/>
            <a:ext cx="11916533" cy="4350757"/>
          </a:xfrm>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缺陷：</a:t>
            </a:r>
          </a:p>
          <a:p>
            <a:pPr>
              <a:lnSpc>
                <a:spcPct val="100000"/>
              </a:lnSpc>
            </a:pPr>
            <a:r>
              <a:rPr lang="zh-CN" altLang="en-US" sz="2900" dirty="0">
                <a:latin typeface="楷体_GB2312" pitchFamily="49" charset="-122"/>
                <a:ea typeface="楷体_GB2312" pitchFamily="49" charset="-122"/>
              </a:rPr>
              <a:t>过多使用继承关系。</a:t>
            </a:r>
          </a:p>
          <a:p>
            <a:pPr>
              <a:lnSpc>
                <a:spcPct val="100000"/>
              </a:lnSpc>
            </a:pPr>
            <a:r>
              <a:rPr lang="zh-CN" altLang="en-US" sz="2900" dirty="0">
                <a:latin typeface="楷体_GB2312" pitchFamily="49" charset="-122"/>
                <a:ea typeface="楷体_GB2312" pitchFamily="49" charset="-122"/>
              </a:rPr>
              <a:t>具体飞机与制造商，种类间的耦合过强。</a:t>
            </a:r>
          </a:p>
          <a:p>
            <a:pPr>
              <a:lnSpc>
                <a:spcPct val="100000"/>
              </a:lnSpc>
            </a:pPr>
            <a:r>
              <a:rPr lang="zh-CN" altLang="en-US" sz="2900" dirty="0">
                <a:latin typeface="楷体_GB2312" pitchFamily="49" charset="-122"/>
                <a:ea typeface="楷体_GB2312" pitchFamily="49" charset="-122"/>
              </a:rPr>
              <a:t>出现下列情况就需要修改系统；</a:t>
            </a:r>
          </a:p>
          <a:p>
            <a:pPr>
              <a:lnSpc>
                <a:spcPct val="100000"/>
              </a:lnSpc>
              <a:buFont typeface="Wingdings" pitchFamily="2" charset="2"/>
              <a:buChar char="Ø"/>
            </a:pPr>
            <a:r>
              <a:rPr lang="zh-CN" altLang="en-US" sz="2900" dirty="0">
                <a:latin typeface="楷体_GB2312" pitchFamily="49" charset="-122"/>
                <a:ea typeface="楷体_GB2312" pitchFamily="49" charset="-122"/>
              </a:rPr>
              <a:t>向系统引进新的飞机制造商</a:t>
            </a:r>
          </a:p>
          <a:p>
            <a:pPr>
              <a:lnSpc>
                <a:spcPct val="100000"/>
              </a:lnSpc>
              <a:buFont typeface="Wingdings" pitchFamily="2" charset="2"/>
              <a:buChar char="Ø"/>
            </a:pPr>
            <a:r>
              <a:rPr lang="zh-CN" altLang="en-US" sz="2900" dirty="0">
                <a:latin typeface="楷体_GB2312" pitchFamily="49" charset="-122"/>
                <a:ea typeface="楷体_GB2312" pitchFamily="49" charset="-122"/>
              </a:rPr>
              <a:t>向系统引进新的飞机类型</a:t>
            </a:r>
          </a:p>
        </p:txBody>
      </p:sp>
    </p:spTree>
    <p:extLst>
      <p:ext uri="{BB962C8B-B14F-4D97-AF65-F5344CB8AC3E}">
        <p14:creationId xmlns:p14="http://schemas.microsoft.com/office/powerpoint/2010/main" val="78703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701443" name="Rectangle 3"/>
          <p:cNvSpPr>
            <a:spLocks noGrp="1" noChangeArrowheads="1"/>
          </p:cNvSpPr>
          <p:nvPr>
            <p:ph type="body" idx="1"/>
          </p:nvPr>
        </p:nvSpPr>
        <p:spPr>
          <a:xfrm>
            <a:off x="483472" y="1477270"/>
            <a:ext cx="10573169" cy="1880035"/>
          </a:xfrm>
        </p:spPr>
        <p:txBody>
          <a:bodyPr/>
          <a:lstStyle/>
          <a:p>
            <a:pPr>
              <a:lnSpc>
                <a:spcPct val="100000"/>
              </a:lnSpc>
            </a:pPr>
            <a:r>
              <a:rPr lang="zh-CN" altLang="en-US" sz="2400" dirty="0"/>
              <a:t>设计方案二</a:t>
            </a:r>
          </a:p>
          <a:p>
            <a:pPr>
              <a:lnSpc>
                <a:spcPct val="100000"/>
              </a:lnSpc>
              <a:buFont typeface="Wingdings" pitchFamily="2" charset="2"/>
              <a:buNone/>
            </a:pPr>
            <a:r>
              <a:rPr lang="zh-CN" altLang="en-US" sz="2400" dirty="0"/>
              <a:t>使用桥梁模式</a:t>
            </a:r>
          </a:p>
          <a:p>
            <a:pPr>
              <a:lnSpc>
                <a:spcPct val="100000"/>
              </a:lnSpc>
              <a:buFont typeface="Wingdings" pitchFamily="2" charset="2"/>
              <a:buNone/>
            </a:pPr>
            <a:r>
              <a:rPr lang="zh-CN" altLang="en-US" sz="2400" dirty="0"/>
              <a:t>关键：找出系统的抽象化角色和具体化角色。</a:t>
            </a:r>
          </a:p>
          <a:p>
            <a:pPr>
              <a:lnSpc>
                <a:spcPct val="100000"/>
              </a:lnSpc>
              <a:buFont typeface="Wingdings" pitchFamily="2" charset="2"/>
              <a:buNone/>
            </a:pPr>
            <a:r>
              <a:rPr lang="zh-CN" altLang="en-US" sz="2400" dirty="0"/>
              <a:t>抽象化角色</a:t>
            </a:r>
            <a:r>
              <a:rPr lang="en-US" altLang="zh-CN" sz="2400" dirty="0">
                <a:latin typeface="Arial"/>
              </a:rPr>
              <a:t>——</a:t>
            </a:r>
            <a:r>
              <a:rPr lang="zh-CN" altLang="en-US" sz="2400" dirty="0"/>
              <a:t>飞机的类型， </a:t>
            </a:r>
            <a:r>
              <a:rPr lang="zh-CN" altLang="en-US" sz="2400" dirty="0">
                <a:latin typeface="Arial"/>
              </a:rPr>
              <a:t>“</a:t>
            </a:r>
            <a:r>
              <a:rPr lang="zh-CN" altLang="en-US" sz="2400" dirty="0"/>
              <a:t>客机</a:t>
            </a:r>
            <a:r>
              <a:rPr lang="zh-CN" altLang="en-US" sz="2400" dirty="0">
                <a:latin typeface="Arial"/>
              </a:rPr>
              <a:t>”</a:t>
            </a:r>
            <a:r>
              <a:rPr lang="zh-CN" altLang="en-US" sz="2400" dirty="0"/>
              <a:t>或</a:t>
            </a:r>
            <a:r>
              <a:rPr lang="zh-CN" altLang="en-US" sz="2400" dirty="0">
                <a:latin typeface="Arial"/>
              </a:rPr>
              <a:t>“</a:t>
            </a:r>
            <a:r>
              <a:rPr lang="zh-CN" altLang="en-US" sz="2400" dirty="0"/>
              <a:t>货机</a:t>
            </a:r>
            <a:r>
              <a:rPr lang="zh-CN" altLang="en-US" sz="2400" dirty="0">
                <a:latin typeface="Arial"/>
              </a:rPr>
              <a:t>’</a:t>
            </a:r>
            <a:endParaRPr lang="zh-CN" altLang="en-US" sz="2400" dirty="0"/>
          </a:p>
          <a:p>
            <a:pPr>
              <a:lnSpc>
                <a:spcPct val="100000"/>
              </a:lnSpc>
              <a:buFont typeface="Wingdings" pitchFamily="2" charset="2"/>
              <a:buNone/>
            </a:pPr>
            <a:r>
              <a:rPr lang="zh-CN" altLang="en-US" sz="2400" dirty="0"/>
              <a:t>实现化角色</a:t>
            </a:r>
            <a:r>
              <a:rPr lang="en-US" altLang="zh-CN" sz="2400" dirty="0">
                <a:latin typeface="Arial"/>
              </a:rPr>
              <a:t>——</a:t>
            </a:r>
            <a:r>
              <a:rPr lang="zh-CN" altLang="en-US" sz="2400" dirty="0"/>
              <a:t>飞机制造商。</a:t>
            </a:r>
          </a:p>
        </p:txBody>
      </p:sp>
      <p:pic>
        <p:nvPicPr>
          <p:cNvPr id="70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58" y="3501802"/>
            <a:ext cx="10282883" cy="24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648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701750" y="261442"/>
            <a:ext cx="10785056" cy="80346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702467" name="Rectangle 3"/>
          <p:cNvSpPr>
            <a:spLocks noGrp="1" noChangeArrowheads="1"/>
          </p:cNvSpPr>
          <p:nvPr>
            <p:ph type="body" idx="1"/>
          </p:nvPr>
        </p:nvSpPr>
        <p:spPr>
          <a:xfrm>
            <a:off x="341710" y="1845618"/>
            <a:ext cx="11244851" cy="2450080"/>
          </a:xfrm>
        </p:spPr>
        <p:txBody>
          <a:bodyPr/>
          <a:lstStyle/>
          <a:p>
            <a:pPr>
              <a:lnSpc>
                <a:spcPct val="100000"/>
              </a:lnSpc>
            </a:pPr>
            <a:r>
              <a:rPr lang="zh-CN" altLang="en-US" sz="2900">
                <a:latin typeface="楷体_GB2312" pitchFamily="49" charset="-122"/>
                <a:ea typeface="楷体_GB2312" pitchFamily="49" charset="-122"/>
              </a:rPr>
              <a:t>客机和货机经过桥梁，可以分别</a:t>
            </a:r>
            <a:r>
              <a:rPr lang="zh-CN" altLang="en-US" sz="2900">
                <a:latin typeface="Arial"/>
                <a:ea typeface="楷体_GB2312" pitchFamily="49" charset="-122"/>
              </a:rPr>
              <a:t>“</a:t>
            </a:r>
            <a:r>
              <a:rPr lang="zh-CN" altLang="en-US" sz="2900">
                <a:latin typeface="楷体_GB2312" pitchFamily="49" charset="-122"/>
                <a:ea typeface="楷体_GB2312" pitchFamily="49" charset="-122"/>
              </a:rPr>
              <a:t>投胎</a:t>
            </a:r>
            <a:r>
              <a:rPr lang="zh-CN" altLang="en-US" sz="2900">
                <a:latin typeface="Arial"/>
                <a:ea typeface="楷体_GB2312" pitchFamily="49" charset="-122"/>
              </a:rPr>
              <a:t>”</a:t>
            </a:r>
            <a:r>
              <a:rPr lang="zh-CN" altLang="en-US" sz="2900">
                <a:latin typeface="楷体_GB2312" pitchFamily="49" charset="-122"/>
                <a:ea typeface="楷体_GB2312" pitchFamily="49" charset="-122"/>
              </a:rPr>
              <a:t>到空中巴士、波音和麦道等飞机制造商那里，</a:t>
            </a:r>
            <a:r>
              <a:rPr lang="zh-CN" altLang="en-US" sz="2900">
                <a:latin typeface="Arial"/>
                <a:ea typeface="楷体_GB2312" pitchFamily="49" charset="-122"/>
              </a:rPr>
              <a:t>“</a:t>
            </a:r>
            <a:r>
              <a:rPr lang="zh-CN" altLang="en-US" sz="2900">
                <a:latin typeface="楷体_GB2312" pitchFamily="49" charset="-122"/>
                <a:ea typeface="楷体_GB2312" pitchFamily="49" charset="-122"/>
              </a:rPr>
              <a:t>出生</a:t>
            </a:r>
            <a:r>
              <a:rPr lang="zh-CN" altLang="en-US" sz="2900">
                <a:latin typeface="Arial"/>
                <a:ea typeface="楷体_GB2312" pitchFamily="49" charset="-122"/>
              </a:rPr>
              <a:t>”</a:t>
            </a:r>
            <a:r>
              <a:rPr lang="zh-CN" altLang="en-US" sz="2900">
                <a:latin typeface="楷体_GB2312" pitchFamily="49" charset="-122"/>
                <a:ea typeface="楷体_GB2312" pitchFamily="49" charset="-122"/>
              </a:rPr>
              <a:t>为不同牌子的飞机。</a:t>
            </a:r>
          </a:p>
          <a:p>
            <a:pPr>
              <a:lnSpc>
                <a:spcPct val="100000"/>
              </a:lnSpc>
            </a:pPr>
            <a:r>
              <a:rPr lang="zh-CN" altLang="en-US" sz="2900">
                <a:latin typeface="楷体_GB2312" pitchFamily="49" charset="-122"/>
                <a:ea typeface="楷体_GB2312" pitchFamily="49" charset="-122"/>
              </a:rPr>
              <a:t>如果需要谱加新的飞机制造商，或者新的飞机种类的话，只需向系统引进新的抽象化角色或具体实现化角色。可以不修改已有代码扩展系统的功能。</a:t>
            </a:r>
          </a:p>
        </p:txBody>
      </p:sp>
    </p:spTree>
    <p:extLst>
      <p:ext uri="{BB962C8B-B14F-4D97-AF65-F5344CB8AC3E}">
        <p14:creationId xmlns:p14="http://schemas.microsoft.com/office/powerpoint/2010/main" val="2900232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703491" name="Rectangle 3"/>
          <p:cNvSpPr>
            <a:spLocks noGrp="1" noChangeArrowheads="1"/>
          </p:cNvSpPr>
          <p:nvPr>
            <p:ph type="body" idx="1"/>
          </p:nvPr>
        </p:nvSpPr>
        <p:spPr>
          <a:xfrm>
            <a:off x="682516" y="1491802"/>
            <a:ext cx="10861335" cy="3680677"/>
          </a:xfrm>
        </p:spPr>
        <p:txBody>
          <a:bodyPr/>
          <a:lstStyle/>
          <a:p>
            <a:pPr>
              <a:lnSpc>
                <a:spcPct val="100000"/>
              </a:lnSpc>
            </a:pPr>
            <a:r>
              <a:rPr lang="zh-CN" altLang="en-US" sz="3300">
                <a:latin typeface="楷体_GB2312" pitchFamily="49" charset="-122"/>
                <a:ea typeface="楷体_GB2312" pitchFamily="49" charset="-122"/>
              </a:rPr>
              <a:t>设计符合开</a:t>
            </a:r>
            <a:r>
              <a:rPr lang="en-US" altLang="zh-CN" sz="3300">
                <a:latin typeface="Arial"/>
                <a:ea typeface="楷体_GB2312" pitchFamily="49" charset="-122"/>
              </a:rPr>
              <a:t>—</a:t>
            </a:r>
            <a:r>
              <a:rPr lang="zh-CN" altLang="en-US" sz="3300">
                <a:latin typeface="楷体_GB2312" pitchFamily="49" charset="-122"/>
                <a:ea typeface="楷体_GB2312" pitchFamily="49" charset="-122"/>
              </a:rPr>
              <a:t>闭原则</a:t>
            </a:r>
          </a:p>
          <a:p>
            <a:pPr>
              <a:lnSpc>
                <a:spcPct val="100000"/>
              </a:lnSpc>
            </a:pPr>
            <a:r>
              <a:rPr lang="zh-CN" altLang="en-US" sz="3300">
                <a:latin typeface="楷体_GB2312" pitchFamily="49" charset="-122"/>
                <a:ea typeface="楷体_GB2312" pitchFamily="49" charset="-122"/>
              </a:rPr>
              <a:t>用继承关系来构建两个等级结构内部的结构。</a:t>
            </a:r>
          </a:p>
          <a:p>
            <a:pPr>
              <a:lnSpc>
                <a:spcPct val="100000"/>
              </a:lnSpc>
            </a:pPr>
            <a:r>
              <a:rPr lang="zh-CN" altLang="en-US" sz="3300">
                <a:latin typeface="楷体_GB2312" pitchFamily="49" charset="-122"/>
                <a:ea typeface="楷体_GB2312" pitchFamily="49" charset="-122"/>
              </a:rPr>
              <a:t>用聚合关系（桥）来构建两个等级结构之间的结构</a:t>
            </a:r>
          </a:p>
          <a:p>
            <a:pPr>
              <a:lnSpc>
                <a:spcPct val="100000"/>
              </a:lnSpc>
            </a:pPr>
            <a:r>
              <a:rPr lang="zh-CN" altLang="en-US" sz="3300">
                <a:latin typeface="楷体_GB2312" pitchFamily="49" charset="-122"/>
                <a:ea typeface="楷体_GB2312" pitchFamily="49" charset="-122"/>
              </a:rPr>
              <a:t>可以动态地变化。</a:t>
            </a:r>
          </a:p>
          <a:p>
            <a:pPr>
              <a:lnSpc>
                <a:spcPct val="100000"/>
              </a:lnSpc>
            </a:pPr>
            <a:r>
              <a:rPr lang="zh-CN" altLang="en-US" sz="3300">
                <a:latin typeface="楷体_GB2312" pitchFamily="49" charset="-122"/>
                <a:ea typeface="楷体_GB2312" pitchFamily="49" charset="-122"/>
              </a:rPr>
              <a:t>是使用</a:t>
            </a:r>
            <a:r>
              <a:rPr lang="zh-CN" altLang="en-US" sz="3300">
                <a:latin typeface="Arial"/>
                <a:ea typeface="楷体_GB2312" pitchFamily="49" charset="-122"/>
              </a:rPr>
              <a:t>“</a:t>
            </a:r>
            <a:r>
              <a:rPr lang="zh-CN" altLang="en-US" sz="3300">
                <a:latin typeface="楷体_GB2312" pitchFamily="49" charset="-122"/>
                <a:ea typeface="楷体_GB2312" pitchFamily="49" charset="-122"/>
              </a:rPr>
              <a:t>组合</a:t>
            </a:r>
            <a:r>
              <a:rPr lang="en-US" altLang="zh-CN" sz="3300">
                <a:latin typeface="楷体_GB2312" pitchFamily="49" charset="-122"/>
                <a:ea typeface="楷体_GB2312" pitchFamily="49" charset="-122"/>
              </a:rPr>
              <a:t>/</a:t>
            </a:r>
            <a:r>
              <a:rPr lang="zh-CN" altLang="en-US" sz="3300">
                <a:latin typeface="楷体_GB2312" pitchFamily="49" charset="-122"/>
                <a:ea typeface="楷体_GB2312" pitchFamily="49" charset="-122"/>
              </a:rPr>
              <a:t>聚合复用原则（</a:t>
            </a:r>
            <a:r>
              <a:rPr lang="en-US" altLang="zh-CN" sz="3300">
                <a:latin typeface="楷体_GB2312" pitchFamily="49" charset="-122"/>
                <a:ea typeface="楷体_GB2312" pitchFamily="49" charset="-122"/>
              </a:rPr>
              <a:t>CARP )</a:t>
            </a:r>
            <a:r>
              <a:rPr lang="en-US" altLang="zh-CN" sz="3300">
                <a:latin typeface="Arial"/>
                <a:ea typeface="楷体_GB2312" pitchFamily="49" charset="-122"/>
              </a:rPr>
              <a:t>”</a:t>
            </a:r>
            <a:r>
              <a:rPr lang="zh-CN" altLang="en-US" sz="3300">
                <a:latin typeface="楷体_GB2312" pitchFamily="49" charset="-122"/>
                <a:ea typeface="楷体_GB2312" pitchFamily="49" charset="-122"/>
              </a:rPr>
              <a:t>来达到</a:t>
            </a:r>
            <a:r>
              <a:rPr lang="zh-CN" altLang="en-US" sz="3300">
                <a:latin typeface="Arial"/>
                <a:ea typeface="楷体_GB2312" pitchFamily="49" charset="-122"/>
              </a:rPr>
              <a:t>“</a:t>
            </a:r>
            <a:r>
              <a:rPr lang="zh-CN" altLang="en-US" sz="3300">
                <a:latin typeface="楷体_GB2312" pitchFamily="49" charset="-122"/>
                <a:ea typeface="楷体_GB2312" pitchFamily="49" charset="-122"/>
              </a:rPr>
              <a:t>开</a:t>
            </a:r>
            <a:r>
              <a:rPr lang="en-US" altLang="zh-CN" sz="3300">
                <a:latin typeface="Arial"/>
                <a:ea typeface="楷体_GB2312" pitchFamily="49" charset="-122"/>
              </a:rPr>
              <a:t>—</a:t>
            </a:r>
            <a:r>
              <a:rPr lang="zh-CN" altLang="en-US" sz="3300">
                <a:latin typeface="楷体_GB2312" pitchFamily="49" charset="-122"/>
                <a:ea typeface="楷体_GB2312" pitchFamily="49" charset="-122"/>
              </a:rPr>
              <a:t>闭</a:t>
            </a:r>
            <a:r>
              <a:rPr lang="zh-CN" altLang="en-US" sz="3300">
                <a:latin typeface="Arial"/>
                <a:ea typeface="楷体_GB2312" pitchFamily="49" charset="-122"/>
              </a:rPr>
              <a:t>”</a:t>
            </a:r>
            <a:r>
              <a:rPr lang="zh-CN" altLang="en-US" sz="3300">
                <a:latin typeface="楷体_GB2312" pitchFamily="49" charset="-122"/>
                <a:ea typeface="楷体_GB2312" pitchFamily="49" charset="-122"/>
              </a:rPr>
              <a:t>原则要求的范例。</a:t>
            </a:r>
          </a:p>
        </p:txBody>
      </p:sp>
    </p:spTree>
    <p:extLst>
      <p:ext uri="{BB962C8B-B14F-4D97-AF65-F5344CB8AC3E}">
        <p14:creationId xmlns:p14="http://schemas.microsoft.com/office/powerpoint/2010/main" val="1340487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结构性模式</a:t>
            </a:r>
            <a:r>
              <a:rPr lang="en-US" altLang="zh-CN"/>
              <a:t>——</a:t>
            </a:r>
            <a:r>
              <a:rPr lang="zh-CN" altLang="en-US"/>
              <a:t>适配器模式（</a:t>
            </a:r>
            <a:r>
              <a:rPr lang="en-US" altLang="zh-CN"/>
              <a:t>Adapter </a:t>
            </a:r>
            <a:r>
              <a:rPr lang="zh-CN" altLang="en-US"/>
              <a:t>）</a:t>
            </a:r>
          </a:p>
        </p:txBody>
      </p:sp>
      <p:sp>
        <p:nvSpPr>
          <p:cNvPr id="158723" name="Rectangle 3"/>
          <p:cNvSpPr>
            <a:spLocks noGrp="1" noChangeArrowheads="1"/>
          </p:cNvSpPr>
          <p:nvPr>
            <p:ph type="body" idx="1"/>
          </p:nvPr>
        </p:nvSpPr>
        <p:spPr/>
        <p:txBody>
          <a:bodyPr/>
          <a:lstStyle/>
          <a:p>
            <a:pPr>
              <a:buFont typeface="Wingdings" pitchFamily="2" charset="2"/>
              <a:buNone/>
            </a:pPr>
            <a:r>
              <a:rPr lang="zh-CN" altLang="en-US" sz="3200" dirty="0">
                <a:latin typeface="楷体_GB2312" pitchFamily="49" charset="-122"/>
                <a:ea typeface="楷体_GB2312" pitchFamily="49" charset="-122"/>
                <a:cs typeface="Arial Unicode MS" pitchFamily="34" charset="-122"/>
              </a:rPr>
              <a:t>要将两个没有关系的类组合在一起使用</a:t>
            </a:r>
            <a:r>
              <a:rPr lang="en-US" altLang="zh-CN" sz="3200" dirty="0">
                <a:latin typeface="楷体_GB2312" pitchFamily="49" charset="-122"/>
                <a:ea typeface="楷体_GB2312" pitchFamily="49" charset="-122"/>
                <a:cs typeface="Arial Unicode MS" pitchFamily="34" charset="-122"/>
              </a:rPr>
              <a:t>:</a:t>
            </a:r>
          </a:p>
          <a:p>
            <a:pPr>
              <a:buFont typeface="Wingdings" pitchFamily="2" charset="2"/>
              <a:buNone/>
            </a:pPr>
            <a:r>
              <a:rPr lang="zh-CN" altLang="en-US" sz="3200" dirty="0">
                <a:latin typeface="楷体_GB2312" pitchFamily="49" charset="-122"/>
                <a:ea typeface="楷体_GB2312" pitchFamily="49" charset="-122"/>
                <a:cs typeface="Arial Unicode MS" pitchFamily="34" charset="-122"/>
              </a:rPr>
              <a:t>解决方案一：修改每个类的接口</a:t>
            </a:r>
          </a:p>
          <a:p>
            <a:pPr>
              <a:buFont typeface="Wingdings" pitchFamily="2" charset="2"/>
              <a:buNone/>
            </a:pPr>
            <a:r>
              <a:rPr lang="zh-CN" altLang="en-US" sz="3200" dirty="0">
                <a:latin typeface="楷体_GB2312" pitchFamily="49" charset="-122"/>
                <a:ea typeface="楷体_GB2312" pitchFamily="49" charset="-122"/>
                <a:cs typeface="Arial Unicode MS" pitchFamily="34" charset="-122"/>
              </a:rPr>
              <a:t>问题：</a:t>
            </a:r>
          </a:p>
          <a:p>
            <a:pPr>
              <a:buFont typeface="Wingdings" pitchFamily="2" charset="2"/>
              <a:buNone/>
            </a:pPr>
            <a:r>
              <a:rPr lang="en-US" altLang="zh-CN" sz="3200" dirty="0">
                <a:latin typeface="Arial"/>
                <a:ea typeface="楷体_GB2312" pitchFamily="49" charset="-122"/>
                <a:cs typeface="Arial Unicode MS" pitchFamily="34" charset="-122"/>
              </a:rPr>
              <a:t>——</a:t>
            </a:r>
            <a:r>
              <a:rPr lang="zh-CN" altLang="en-US" sz="3200" dirty="0">
                <a:latin typeface="楷体_GB2312" pitchFamily="49" charset="-122"/>
                <a:ea typeface="楷体_GB2312" pitchFamily="49" charset="-122"/>
                <a:cs typeface="Arial Unicode MS" pitchFamily="34" charset="-122"/>
              </a:rPr>
              <a:t>没有源代码</a:t>
            </a:r>
          </a:p>
          <a:p>
            <a:pPr>
              <a:buFont typeface="Wingdings" pitchFamily="2" charset="2"/>
              <a:buNone/>
            </a:pPr>
            <a:r>
              <a:rPr lang="en-US" altLang="zh-CN" sz="3200" dirty="0">
                <a:latin typeface="Arial"/>
                <a:ea typeface="楷体_GB2312" pitchFamily="49" charset="-122"/>
                <a:cs typeface="Arial Unicode MS" pitchFamily="34" charset="-122"/>
              </a:rPr>
              <a:t>——</a:t>
            </a:r>
            <a:r>
              <a:rPr lang="zh-CN" altLang="en-US" sz="3200" dirty="0">
                <a:latin typeface="楷体_GB2312" pitchFamily="49" charset="-122"/>
                <a:ea typeface="楷体_GB2312" pitchFamily="49" charset="-122"/>
                <a:cs typeface="Arial Unicode MS" pitchFamily="34" charset="-122"/>
              </a:rPr>
              <a:t>不值得为一次应用而修改接口</a:t>
            </a:r>
          </a:p>
        </p:txBody>
      </p:sp>
    </p:spTree>
    <p:extLst>
      <p:ext uri="{BB962C8B-B14F-4D97-AF65-F5344CB8AC3E}">
        <p14:creationId xmlns:p14="http://schemas.microsoft.com/office/powerpoint/2010/main" val="18925972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711683" name="Rectangle 3"/>
          <p:cNvSpPr>
            <a:spLocks noGrp="1" noChangeArrowheads="1"/>
          </p:cNvSpPr>
          <p:nvPr>
            <p:ph type="body" idx="1"/>
          </p:nvPr>
        </p:nvSpPr>
        <p:spPr>
          <a:xfrm>
            <a:off x="557734" y="1341562"/>
            <a:ext cx="10765987" cy="4115753"/>
          </a:xfrm>
        </p:spPr>
        <p:txBody>
          <a:bodyPr/>
          <a:lstStyle/>
          <a:p>
            <a:pPr>
              <a:lnSpc>
                <a:spcPct val="100000"/>
              </a:lnSpc>
              <a:buFont typeface="Wingdings" pitchFamily="2" charset="2"/>
              <a:buNone/>
            </a:pPr>
            <a:r>
              <a:rPr lang="zh-CN" altLang="en-US" sz="3200" dirty="0">
                <a:latin typeface="楷体_GB2312" pitchFamily="49" charset="-122"/>
                <a:ea typeface="楷体_GB2312" pitchFamily="49" charset="-122"/>
              </a:rPr>
              <a:t>一个好的设计没有多于两层的继承等级结构和两个以上的变化因素。</a:t>
            </a:r>
          </a:p>
          <a:p>
            <a:pPr>
              <a:lnSpc>
                <a:spcPct val="100000"/>
              </a:lnSpc>
              <a:buFont typeface="Wingdings" pitchFamily="2" charset="2"/>
              <a:buNone/>
            </a:pPr>
            <a:endParaRPr lang="zh-CN" altLang="en-US" sz="3200" dirty="0">
              <a:latin typeface="楷体_GB2312" pitchFamily="49" charset="-122"/>
              <a:ea typeface="楷体_GB2312" pitchFamily="49" charset="-122"/>
            </a:endParaRPr>
          </a:p>
          <a:p>
            <a:pPr>
              <a:lnSpc>
                <a:spcPct val="100000"/>
              </a:lnSpc>
            </a:pPr>
            <a:r>
              <a:rPr lang="zh-CN" altLang="en-US" sz="3200" dirty="0">
                <a:latin typeface="楷体_GB2312" pitchFamily="49" charset="-122"/>
                <a:ea typeface="楷体_GB2312" pitchFamily="49" charset="-122"/>
              </a:rPr>
              <a:t>静态的变化因素</a:t>
            </a:r>
            <a:r>
              <a:rPr lang="en-US" altLang="zh-CN" sz="3200" dirty="0">
                <a:latin typeface="Arial"/>
                <a:ea typeface="楷体_GB2312" pitchFamily="49" charset="-122"/>
              </a:rPr>
              <a:t>——</a:t>
            </a:r>
            <a:r>
              <a:rPr lang="zh-CN" altLang="en-US" sz="3200" dirty="0">
                <a:latin typeface="楷体_GB2312" pitchFamily="49" charset="-122"/>
                <a:ea typeface="楷体_GB2312" pitchFamily="49" charset="-122"/>
              </a:rPr>
              <a:t>用继承关系；</a:t>
            </a:r>
          </a:p>
          <a:p>
            <a:pPr>
              <a:lnSpc>
                <a:spcPct val="100000"/>
              </a:lnSpc>
            </a:pPr>
            <a:r>
              <a:rPr lang="zh-CN" altLang="en-US" sz="3200" dirty="0">
                <a:latin typeface="楷体_GB2312" pitchFamily="49" charset="-122"/>
                <a:ea typeface="楷体_GB2312" pitchFamily="49" charset="-122"/>
              </a:rPr>
              <a:t>动态的</a:t>
            </a:r>
            <a:r>
              <a:rPr lang="en-US" altLang="zh-CN" sz="3200" dirty="0">
                <a:latin typeface="Arial"/>
                <a:ea typeface="楷体_GB2312" pitchFamily="49" charset="-122"/>
              </a:rPr>
              <a:t>——</a:t>
            </a:r>
            <a:r>
              <a:rPr lang="zh-CN" altLang="en-US" sz="3200" dirty="0">
                <a:latin typeface="楷体_GB2312" pitchFamily="49" charset="-122"/>
                <a:ea typeface="楷体_GB2312" pitchFamily="49" charset="-122"/>
              </a:rPr>
              <a:t>用聚合关系。</a:t>
            </a:r>
          </a:p>
        </p:txBody>
      </p:sp>
    </p:spTree>
    <p:extLst>
      <p:ext uri="{BB962C8B-B14F-4D97-AF65-F5344CB8AC3E}">
        <p14:creationId xmlns:p14="http://schemas.microsoft.com/office/powerpoint/2010/main" val="2025645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712707" name="Rectangle 3"/>
          <p:cNvSpPr>
            <a:spLocks noGrp="1" noChangeArrowheads="1"/>
          </p:cNvSpPr>
          <p:nvPr>
            <p:ph type="body" idx="1"/>
          </p:nvPr>
        </p:nvSpPr>
        <p:spPr/>
        <p:txBody>
          <a:bodyPr/>
          <a:lstStyle/>
          <a:p>
            <a:pPr>
              <a:buFont typeface="Wingdings" pitchFamily="2" charset="2"/>
              <a:buNone/>
            </a:pPr>
            <a:r>
              <a:rPr lang="zh-CN" altLang="en-US" sz="2800" dirty="0">
                <a:ea typeface="楷体_GB2312" pitchFamily="49" charset="-122"/>
              </a:rPr>
              <a:t>和适配器模式的区别</a:t>
            </a:r>
          </a:p>
          <a:p>
            <a:r>
              <a:rPr lang="zh-CN" altLang="en-US" sz="2800" dirty="0">
                <a:ea typeface="楷体_GB2312" pitchFamily="49" charset="-122"/>
              </a:rPr>
              <a:t>适配器模式</a:t>
            </a:r>
            <a:r>
              <a:rPr lang="en-US" altLang="zh-CN" sz="2800" dirty="0">
                <a:latin typeface="Arial"/>
                <a:ea typeface="楷体_GB2312" pitchFamily="49" charset="-122"/>
              </a:rPr>
              <a:t>——</a:t>
            </a:r>
            <a:r>
              <a:rPr lang="zh-CN" altLang="en-US" sz="2800" dirty="0">
                <a:ea typeface="楷体_GB2312" pitchFamily="49" charset="-122"/>
              </a:rPr>
              <a:t>要改变已有的接口，让它们可以</a:t>
            </a:r>
            <a:r>
              <a:rPr lang="zh-CN" altLang="en-US" sz="2800" b="1" dirty="0">
                <a:solidFill>
                  <a:srgbClr val="FF0000"/>
                </a:solidFill>
                <a:ea typeface="楷体_GB2312" pitchFamily="49" charset="-122"/>
              </a:rPr>
              <a:t>相容</a:t>
            </a:r>
            <a:r>
              <a:rPr lang="zh-CN" altLang="en-US" sz="2800" dirty="0">
                <a:ea typeface="楷体_GB2312" pitchFamily="49" charset="-122"/>
              </a:rPr>
              <a:t>，以使没有关系的两个类能在一起工作。</a:t>
            </a:r>
          </a:p>
          <a:p>
            <a:r>
              <a:rPr lang="zh-CN" altLang="en-US" sz="2800" dirty="0">
                <a:ea typeface="楷体_GB2312" pitchFamily="49" charset="-122"/>
              </a:rPr>
              <a:t>桥模式</a:t>
            </a:r>
            <a:r>
              <a:rPr lang="en-US" altLang="zh-CN" sz="2800" dirty="0">
                <a:latin typeface="Arial"/>
                <a:ea typeface="楷体_GB2312" pitchFamily="49" charset="-122"/>
              </a:rPr>
              <a:t>——</a:t>
            </a:r>
            <a:r>
              <a:rPr lang="zh-CN" altLang="en-US" sz="2800" dirty="0">
                <a:ea typeface="楷体_GB2312" pitchFamily="49" charset="-122"/>
              </a:rPr>
              <a:t>分离抽象化和实现化，使得两者的接口可以</a:t>
            </a:r>
            <a:r>
              <a:rPr lang="zh-CN" altLang="en-US" sz="2800" b="1" dirty="0">
                <a:solidFill>
                  <a:srgbClr val="FF0000"/>
                </a:solidFill>
                <a:ea typeface="楷体_GB2312" pitchFamily="49" charset="-122"/>
              </a:rPr>
              <a:t>不同</a:t>
            </a:r>
            <a:r>
              <a:rPr lang="zh-CN" altLang="en-US" sz="2800" dirty="0">
                <a:ea typeface="楷体_GB2312" pitchFamily="49" charset="-122"/>
              </a:rPr>
              <a:t>。</a:t>
            </a:r>
          </a:p>
          <a:p>
            <a:pPr>
              <a:buFont typeface="Wingdings" pitchFamily="2" charset="2"/>
              <a:buNone/>
            </a:pPr>
            <a:r>
              <a:rPr lang="zh-CN" altLang="en-US" sz="2800" dirty="0">
                <a:ea typeface="楷体_GB2312" pitchFamily="49" charset="-122"/>
              </a:rPr>
              <a:t>因此，两个模式目标方向相反。</a:t>
            </a:r>
          </a:p>
        </p:txBody>
      </p:sp>
    </p:spTree>
    <p:extLst>
      <p:ext uri="{BB962C8B-B14F-4D97-AF65-F5344CB8AC3E}">
        <p14:creationId xmlns:p14="http://schemas.microsoft.com/office/powerpoint/2010/main" val="20748089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713731" name="Rectangle 3"/>
          <p:cNvSpPr>
            <a:spLocks noGrp="1" noChangeArrowheads="1"/>
          </p:cNvSpPr>
          <p:nvPr>
            <p:ph type="body" idx="1"/>
          </p:nvPr>
        </p:nvSpPr>
        <p:spPr>
          <a:xfrm>
            <a:off x="711202" y="1405705"/>
            <a:ext cx="6824885" cy="4115753"/>
          </a:xfrm>
        </p:spPr>
        <p:txBody>
          <a:bodyPr/>
          <a:lstStyle/>
          <a:p>
            <a:pPr>
              <a:buFont typeface="Wingdings" pitchFamily="2" charset="2"/>
              <a:buNone/>
            </a:pPr>
            <a:r>
              <a:rPr lang="en-US" altLang="zh-CN" sz="2800" dirty="0"/>
              <a:t>《 </a:t>
            </a:r>
            <a:r>
              <a:rPr lang="zh-CN" altLang="en-US" sz="2800" dirty="0"/>
              <a:t>西游记 </a:t>
            </a:r>
            <a:r>
              <a:rPr lang="en-US" altLang="zh-CN" sz="2800" dirty="0"/>
              <a:t>》 </a:t>
            </a:r>
            <a:r>
              <a:rPr lang="zh-CN" altLang="en-US" sz="2800" dirty="0"/>
              <a:t>中天蓬元帅转世投胎成为猪八戒的故事</a:t>
            </a:r>
          </a:p>
          <a:p>
            <a:pPr>
              <a:buFont typeface="Wingdings" pitchFamily="2" charset="2"/>
              <a:buNone/>
            </a:pPr>
            <a:endParaRPr lang="zh-CN" altLang="en-US" sz="2800" dirty="0"/>
          </a:p>
          <a:p>
            <a:pPr>
              <a:buFont typeface="Wingdings" pitchFamily="2" charset="2"/>
              <a:buNone/>
            </a:pPr>
            <a:r>
              <a:rPr lang="zh-CN" altLang="en-US" sz="2800" dirty="0"/>
              <a:t>灵魂</a:t>
            </a:r>
            <a:r>
              <a:rPr lang="en-US" altLang="zh-CN" sz="2800" dirty="0">
                <a:latin typeface="Arial"/>
              </a:rPr>
              <a:t>——</a:t>
            </a:r>
            <a:r>
              <a:rPr lang="zh-CN" altLang="en-US" sz="2800" dirty="0"/>
              <a:t>抽象化角色</a:t>
            </a:r>
          </a:p>
          <a:p>
            <a:pPr>
              <a:buFont typeface="Wingdings" pitchFamily="2" charset="2"/>
              <a:buNone/>
            </a:pPr>
            <a:r>
              <a:rPr lang="zh-CN" altLang="en-US" sz="2800" dirty="0"/>
              <a:t>肉体</a:t>
            </a:r>
            <a:r>
              <a:rPr lang="en-US" altLang="zh-CN" sz="2800" dirty="0">
                <a:latin typeface="Arial"/>
              </a:rPr>
              <a:t>——</a:t>
            </a:r>
            <a:r>
              <a:rPr lang="zh-CN" altLang="en-US" sz="2800" dirty="0"/>
              <a:t>实现化角色</a:t>
            </a:r>
          </a:p>
        </p:txBody>
      </p:sp>
      <p:pic>
        <p:nvPicPr>
          <p:cNvPr id="71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550" y="1413570"/>
            <a:ext cx="3405026" cy="42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350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748599" y="333450"/>
            <a:ext cx="10785056" cy="58751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714755" name="Rectangle 3"/>
          <p:cNvSpPr>
            <a:spLocks noGrp="1" noChangeArrowheads="1"/>
          </p:cNvSpPr>
          <p:nvPr>
            <p:ph type="body" idx="1"/>
          </p:nvPr>
        </p:nvSpPr>
        <p:spPr>
          <a:xfrm>
            <a:off x="911115" y="1125799"/>
            <a:ext cx="10373995" cy="2088045"/>
          </a:xfrm>
        </p:spPr>
        <p:txBody>
          <a:bodyPr/>
          <a:lstStyle/>
          <a:p>
            <a:pPr>
              <a:lnSpc>
                <a:spcPct val="100000"/>
              </a:lnSpc>
              <a:buFont typeface="Wingdings" pitchFamily="2" charset="2"/>
              <a:buNone/>
            </a:pPr>
            <a:r>
              <a:rPr lang="zh-CN" altLang="en-US" sz="2000" dirty="0">
                <a:ea typeface="楷体_GB2312" pitchFamily="49" charset="-122"/>
              </a:rPr>
              <a:t>轮回投胎使得芸芸众生的灵魂与肉体之间出现弱耦合</a:t>
            </a:r>
          </a:p>
          <a:p>
            <a:pPr>
              <a:lnSpc>
                <a:spcPct val="100000"/>
              </a:lnSpc>
              <a:buFont typeface="Wingdings" pitchFamily="2" charset="2"/>
              <a:buNone/>
            </a:pPr>
            <a:r>
              <a:rPr lang="zh-CN" altLang="en-US" sz="2000" dirty="0">
                <a:latin typeface="Arial"/>
                <a:ea typeface="楷体_GB2312" pitchFamily="49" charset="-122"/>
              </a:rPr>
              <a:t>“</a:t>
            </a:r>
            <a:r>
              <a:rPr lang="zh-CN" altLang="en-US" sz="2000" dirty="0">
                <a:ea typeface="楷体_GB2312" pitchFamily="49" charset="-122"/>
              </a:rPr>
              <a:t>转世投胎</a:t>
            </a:r>
            <a:r>
              <a:rPr lang="zh-CN" altLang="en-US" sz="2000" dirty="0">
                <a:latin typeface="Arial"/>
                <a:ea typeface="楷体_GB2312" pitchFamily="49" charset="-122"/>
              </a:rPr>
              <a:t>”</a:t>
            </a:r>
            <a:r>
              <a:rPr lang="zh-CN" altLang="en-US" sz="2000" dirty="0">
                <a:ea typeface="楷体_GB2312" pitchFamily="49" charset="-122"/>
              </a:rPr>
              <a:t>机制将尘世划分成两个等级结构：</a:t>
            </a:r>
          </a:p>
          <a:p>
            <a:pPr>
              <a:lnSpc>
                <a:spcPct val="100000"/>
              </a:lnSpc>
            </a:pPr>
            <a:r>
              <a:rPr lang="zh-CN" altLang="en-US" sz="2000" dirty="0">
                <a:latin typeface="Arial"/>
                <a:ea typeface="楷体_GB2312" pitchFamily="49" charset="-122"/>
              </a:rPr>
              <a:t>“</a:t>
            </a:r>
            <a:r>
              <a:rPr lang="zh-CN" altLang="en-US" sz="2000" dirty="0">
                <a:ea typeface="楷体_GB2312" pitchFamily="49" charset="-122"/>
              </a:rPr>
              <a:t>灵魂</a:t>
            </a:r>
            <a:r>
              <a:rPr lang="zh-CN" altLang="en-US" sz="2000" dirty="0">
                <a:latin typeface="Arial"/>
                <a:ea typeface="楷体_GB2312" pitchFamily="49" charset="-122"/>
              </a:rPr>
              <a:t>”</a:t>
            </a:r>
            <a:r>
              <a:rPr lang="zh-CN" altLang="en-US" sz="2000" dirty="0">
                <a:ea typeface="楷体_GB2312" pitchFamily="49" charset="-122"/>
              </a:rPr>
              <a:t>等级结构</a:t>
            </a:r>
            <a:r>
              <a:rPr lang="en-US" altLang="zh-CN" sz="2000" dirty="0">
                <a:latin typeface="Arial"/>
                <a:ea typeface="楷体_GB2312" pitchFamily="49" charset="-122"/>
              </a:rPr>
              <a:t>——</a:t>
            </a:r>
            <a:r>
              <a:rPr lang="zh-CN" altLang="en-US" sz="2000" dirty="0">
                <a:ea typeface="楷体_GB2312" pitchFamily="49" charset="-122"/>
              </a:rPr>
              <a:t>抽象化</a:t>
            </a:r>
          </a:p>
          <a:p>
            <a:pPr>
              <a:lnSpc>
                <a:spcPct val="100000"/>
              </a:lnSpc>
            </a:pPr>
            <a:r>
              <a:rPr lang="zh-CN" altLang="en-US" sz="2000" dirty="0">
                <a:latin typeface="Arial"/>
                <a:ea typeface="楷体_GB2312" pitchFamily="49" charset="-122"/>
              </a:rPr>
              <a:t>’‘</a:t>
            </a:r>
            <a:r>
              <a:rPr lang="zh-CN" altLang="en-US" sz="2000" dirty="0">
                <a:ea typeface="楷体_GB2312" pitchFamily="49" charset="-122"/>
              </a:rPr>
              <a:t>肉体</a:t>
            </a:r>
            <a:r>
              <a:rPr lang="zh-CN" altLang="en-US" sz="2000" dirty="0">
                <a:latin typeface="Arial"/>
                <a:ea typeface="楷体_GB2312" pitchFamily="49" charset="-122"/>
              </a:rPr>
              <a:t>”</a:t>
            </a:r>
            <a:r>
              <a:rPr lang="zh-CN" altLang="en-US" sz="2000" dirty="0">
                <a:ea typeface="楷体_GB2312" pitchFamily="49" charset="-122"/>
              </a:rPr>
              <a:t>等级结构</a:t>
            </a:r>
            <a:r>
              <a:rPr lang="en-US" altLang="zh-CN" sz="2000" dirty="0">
                <a:latin typeface="Arial"/>
                <a:ea typeface="楷体_GB2312" pitchFamily="49" charset="-122"/>
              </a:rPr>
              <a:t>——</a:t>
            </a:r>
            <a:r>
              <a:rPr lang="zh-CN" altLang="en-US" sz="2000" dirty="0">
                <a:ea typeface="楷体_GB2312" pitchFamily="49" charset="-122"/>
              </a:rPr>
              <a:t>实现化。</a:t>
            </a:r>
          </a:p>
          <a:p>
            <a:pPr>
              <a:lnSpc>
                <a:spcPct val="100000"/>
              </a:lnSpc>
              <a:buFont typeface="Wingdings" pitchFamily="2" charset="2"/>
              <a:buNone/>
            </a:pPr>
            <a:r>
              <a:rPr lang="zh-CN" altLang="en-US" sz="2000" dirty="0">
                <a:ea typeface="楷体_GB2312" pitchFamily="49" charset="-122"/>
              </a:rPr>
              <a:t>生灵通过功能的委派，调用肉体对象的功能，从而使生灵可以动态地选择自己的肉体。</a:t>
            </a:r>
          </a:p>
        </p:txBody>
      </p:sp>
      <p:pic>
        <p:nvPicPr>
          <p:cNvPr id="71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58" y="3069754"/>
            <a:ext cx="1086133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160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701750" y="261442"/>
            <a:ext cx="10785056" cy="80346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桥模式（</a:t>
            </a:r>
            <a:r>
              <a:rPr lang="en-US" altLang="zh-CN" sz="3200" dirty="0">
                <a:latin typeface="Times New Roman" pitchFamily="18" charset="0"/>
              </a:rPr>
              <a:t>Bridge</a:t>
            </a:r>
            <a:r>
              <a:rPr lang="zh-CN" altLang="en-US" sz="3200" dirty="0">
                <a:latin typeface="Times New Roman" pitchFamily="18" charset="0"/>
              </a:rPr>
              <a:t>）</a:t>
            </a:r>
          </a:p>
        </p:txBody>
      </p:sp>
      <p:sp>
        <p:nvSpPr>
          <p:cNvPr id="716803" name="Rectangle 3"/>
          <p:cNvSpPr>
            <a:spLocks noGrp="1" noChangeArrowheads="1"/>
          </p:cNvSpPr>
          <p:nvPr>
            <p:ph type="body" idx="1"/>
          </p:nvPr>
        </p:nvSpPr>
        <p:spPr>
          <a:xfrm>
            <a:off x="413718" y="1125538"/>
            <a:ext cx="11533018" cy="5330471"/>
          </a:xfrm>
        </p:spPr>
        <p:txBody>
          <a:bodyPr/>
          <a:lstStyle/>
          <a:p>
            <a:pPr>
              <a:lnSpc>
                <a:spcPct val="100000"/>
              </a:lnSpc>
              <a:buFont typeface="Wingdings" pitchFamily="2" charset="2"/>
              <a:buNone/>
            </a:pPr>
            <a:r>
              <a:rPr lang="zh-CN" altLang="en-US" sz="2400" dirty="0">
                <a:latin typeface="楷体_GB2312" pitchFamily="49" charset="-122"/>
                <a:ea typeface="楷体_GB2312" pitchFamily="49" charset="-122"/>
              </a:rPr>
              <a:t>与桥模式角色的对应关系：</a:t>
            </a:r>
          </a:p>
          <a:p>
            <a:pPr>
              <a:lnSpc>
                <a:spcPct val="100000"/>
              </a:lnSpc>
              <a:buFont typeface="Wingdings" pitchFamily="2" charset="2"/>
              <a:buNone/>
            </a:pPr>
            <a:r>
              <a:rPr lang="zh-CN" altLang="en-US" sz="2400" dirty="0">
                <a:latin typeface="楷体_GB2312" pitchFamily="49" charset="-122"/>
                <a:ea typeface="楷体_GB2312" pitchFamily="49" charset="-122"/>
              </a:rPr>
              <a:t>抽象化角色： </a:t>
            </a:r>
          </a:p>
          <a:p>
            <a:pPr>
              <a:lnSpc>
                <a:spcPct val="100000"/>
              </a:lnSpc>
            </a:pP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灵魂</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 抽象类</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给出所有的人、兽、怪、神的灵性的定义，规范出它们的方法法和属性。</a:t>
            </a:r>
          </a:p>
          <a:p>
            <a:pPr>
              <a:lnSpc>
                <a:spcPct val="100000"/>
              </a:lnSpc>
            </a:pPr>
            <a:r>
              <a:rPr lang="zh-CN" altLang="en-US" sz="2400" dirty="0">
                <a:latin typeface="楷体_GB2312" pitchFamily="49" charset="-122"/>
                <a:ea typeface="楷体_GB2312" pitchFamily="49" charset="-122"/>
              </a:rPr>
              <a:t>具体的抽象化角色：如天蓬元帅的灵魂是八戒的抽象化角色，是抽象化角色</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灵魂</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下面的具体化角色，但又是肉体的抽象化角色。</a:t>
            </a:r>
          </a:p>
          <a:p>
            <a:pPr>
              <a:lnSpc>
                <a:spcPct val="100000"/>
              </a:lnSpc>
            </a:pPr>
            <a:r>
              <a:rPr lang="zh-CN" altLang="en-US" sz="2400" dirty="0">
                <a:latin typeface="楷体_GB2312" pitchFamily="49" charset="-122"/>
                <a:ea typeface="楷体_GB2312" pitchFamily="49" charset="-122"/>
              </a:rPr>
              <a:t>实现化角色</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肉体</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。这个抽象类规范具体实现化角色，规定出具体实现化角色应有的（非私有）方法和属性。</a:t>
            </a:r>
          </a:p>
          <a:p>
            <a:pPr>
              <a:lnSpc>
                <a:spcPct val="100000"/>
              </a:lnSpc>
            </a:pPr>
            <a:r>
              <a:rPr lang="zh-CN" altLang="en-US" sz="2400" dirty="0">
                <a:latin typeface="楷体_GB2312" pitchFamily="49" charset="-122"/>
                <a:ea typeface="楷体_GB2312" pitchFamily="49" charset="-122"/>
              </a:rPr>
              <a:t>具体实现化角色</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各种肉体驱壳，包括人、鱼、鸟等。 </a:t>
            </a:r>
          </a:p>
          <a:p>
            <a:pPr>
              <a:lnSpc>
                <a:spcPct val="100000"/>
              </a:lnSpc>
            </a:pP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转世投胎</a:t>
            </a:r>
            <a:r>
              <a:rPr lang="zh-CN" altLang="en-US" sz="2400" dirty="0">
                <a:latin typeface="Arial"/>
                <a:ea typeface="楷体_GB2312" pitchFamily="49" charset="-122"/>
              </a:rPr>
              <a:t>”</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代表生灵与肉体的关系。意味着抽象化角色</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灵魂</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持有一个</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肉体</a:t>
            </a:r>
            <a:r>
              <a:rPr lang="zh-CN" altLang="en-US" sz="2400" dirty="0">
                <a:latin typeface="Arial"/>
                <a:ea typeface="楷体_GB2312" pitchFamily="49" charset="-122"/>
              </a:rPr>
              <a:t>”</a:t>
            </a:r>
            <a:r>
              <a:rPr lang="zh-CN" altLang="en-US" sz="2400" dirty="0">
                <a:latin typeface="楷体_GB2312" pitchFamily="49" charset="-122"/>
                <a:ea typeface="楷体_GB2312" pitchFamily="49" charset="-122"/>
              </a:rPr>
              <a:t>的实例．并且构成聚合关系。</a:t>
            </a:r>
          </a:p>
          <a:p>
            <a:pPr>
              <a:lnSpc>
                <a:spcPct val="100000"/>
              </a:lnSpc>
              <a:buFont typeface="Wingdings" pitchFamily="2" charset="2"/>
              <a:buNone/>
            </a:pPr>
            <a:r>
              <a:rPr lang="zh-CN" altLang="en-US" sz="2400" dirty="0">
                <a:solidFill>
                  <a:srgbClr val="FF0000"/>
                </a:solidFill>
                <a:latin typeface="楷体_GB2312" pitchFamily="49" charset="-122"/>
                <a:ea typeface="楷体_GB2312" pitchFamily="49" charset="-122"/>
              </a:rPr>
              <a:t>由此可见，八戒</a:t>
            </a:r>
            <a:r>
              <a:rPr lang="zh-CN" altLang="en-US" sz="2400" dirty="0">
                <a:solidFill>
                  <a:srgbClr val="FF0000"/>
                </a:solidFill>
                <a:latin typeface="Arial"/>
                <a:ea typeface="楷体_GB2312" pitchFamily="49" charset="-122"/>
              </a:rPr>
              <a:t>“</a:t>
            </a:r>
            <a:r>
              <a:rPr lang="zh-CN" altLang="en-US" sz="2400" dirty="0">
                <a:solidFill>
                  <a:srgbClr val="FF0000"/>
                </a:solidFill>
                <a:latin typeface="楷体_GB2312" pitchFamily="49" charset="-122"/>
                <a:ea typeface="楷体_GB2312" pitchFamily="49" charset="-122"/>
              </a:rPr>
              <a:t>转世投胎</a:t>
            </a:r>
            <a:r>
              <a:rPr lang="zh-CN" altLang="en-US" sz="2400" dirty="0">
                <a:solidFill>
                  <a:srgbClr val="FF0000"/>
                </a:solidFill>
                <a:latin typeface="Arial"/>
                <a:ea typeface="楷体_GB2312" pitchFamily="49" charset="-122"/>
              </a:rPr>
              <a:t>”</a:t>
            </a:r>
            <a:r>
              <a:rPr lang="zh-CN" altLang="en-US" sz="2400" dirty="0">
                <a:solidFill>
                  <a:srgbClr val="FF0000"/>
                </a:solidFill>
                <a:latin typeface="楷体_GB2312" pitchFamily="49" charset="-122"/>
                <a:ea typeface="楷体_GB2312" pitchFamily="49" charset="-122"/>
              </a:rPr>
              <a:t>是桥梁模式</a:t>
            </a:r>
          </a:p>
        </p:txBody>
      </p:sp>
    </p:spTree>
    <p:extLst>
      <p:ext uri="{BB962C8B-B14F-4D97-AF65-F5344CB8AC3E}">
        <p14:creationId xmlns:p14="http://schemas.microsoft.com/office/powerpoint/2010/main" val="3181413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a:latin typeface="Times New Roman" pitchFamily="18" charset="0"/>
              </a:rPr>
              <a:t>结构性模式</a:t>
            </a:r>
            <a:r>
              <a:rPr lang="en-US" altLang="zh-CN" sz="3200">
                <a:latin typeface="Times New Roman" pitchFamily="18" charset="0"/>
              </a:rPr>
              <a:t>——</a:t>
            </a:r>
            <a:r>
              <a:rPr lang="zh-CN" altLang="en-US" sz="3200">
                <a:latin typeface="Times New Roman" pitchFamily="18" charset="0"/>
              </a:rPr>
              <a:t>桥模式（</a:t>
            </a:r>
            <a:r>
              <a:rPr lang="en-US" altLang="zh-CN" sz="3200">
                <a:latin typeface="Times New Roman" pitchFamily="18" charset="0"/>
              </a:rPr>
              <a:t>Bridge</a:t>
            </a:r>
            <a:r>
              <a:rPr lang="zh-CN" altLang="en-US" sz="3200">
                <a:latin typeface="Times New Roman" pitchFamily="18" charset="0"/>
              </a:rPr>
              <a:t>）</a:t>
            </a:r>
          </a:p>
        </p:txBody>
      </p:sp>
      <p:sp>
        <p:nvSpPr>
          <p:cNvPr id="717827" name="Rectangle 3"/>
          <p:cNvSpPr>
            <a:spLocks noGrp="1" noChangeArrowheads="1"/>
          </p:cNvSpPr>
          <p:nvPr>
            <p:ph type="body" idx="1"/>
          </p:nvPr>
        </p:nvSpPr>
        <p:spPr>
          <a:xfrm>
            <a:off x="557734" y="1413570"/>
            <a:ext cx="10373995" cy="4544477"/>
          </a:xfrm>
        </p:spPr>
        <p:txBody>
          <a:bodyPr/>
          <a:lstStyle/>
          <a:p>
            <a:pPr algn="just">
              <a:lnSpc>
                <a:spcPct val="100000"/>
              </a:lnSpc>
              <a:buFont typeface="Wingdings" pitchFamily="2" charset="2"/>
              <a:buNone/>
            </a:pP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使用条件</a:t>
            </a:r>
          </a:p>
          <a:p>
            <a:pPr algn="just">
              <a:lnSpc>
                <a:spcPct val="10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系统需要在构件的抽象化角色和具体化角色之间增加更多灵活性，避免在两个层次之间建立静态的联系。在运行时选择或切换。如果个      </a:t>
            </a:r>
          </a:p>
          <a:p>
            <a:pPr algn="just">
              <a:lnSpc>
                <a:spcPct val="10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抽象和实现都可以通过使用继承生成子类来扩展。但设计要求抽象化角色和具体化角色需要独立变化扩展和独立管理。</a:t>
            </a:r>
          </a:p>
          <a:p>
            <a:pPr algn="just">
              <a:lnSpc>
                <a:spcPct val="10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设计要求实现化角色的任何改变不应当影响客户端，代码不用重新编译。</a:t>
            </a:r>
          </a:p>
          <a:p>
            <a:pPr algn="just">
              <a:lnSpc>
                <a:spcPct val="10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在有些语言中，类的表示是可见的。而希望在使用时，能对客户完全隐藏抽象的实现。或者说实现化角色的改变对客户端是完全透明的。</a:t>
            </a:r>
          </a:p>
          <a:p>
            <a:pPr algn="just">
              <a:lnSpc>
                <a:spcPct val="10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一个构件有多于一个的抽象化角色和实现化角色．系统需要它们之间进行动态耦合，在多个对象中共享实现。</a:t>
            </a:r>
          </a:p>
        </p:txBody>
      </p:sp>
    </p:spTree>
    <p:extLst>
      <p:ext uri="{BB962C8B-B14F-4D97-AF65-F5344CB8AC3E}">
        <p14:creationId xmlns:p14="http://schemas.microsoft.com/office/powerpoint/2010/main" val="20960433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01750" y="261442"/>
            <a:ext cx="10679113"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组合模式（</a:t>
            </a:r>
            <a:r>
              <a:rPr lang="en-US" altLang="zh-CN" sz="3200" dirty="0">
                <a:latin typeface="Times New Roman" pitchFamily="18" charset="0"/>
              </a:rPr>
              <a:t>Composite</a:t>
            </a:r>
            <a:r>
              <a:rPr lang="zh-CN" altLang="en-US" sz="3200" dirty="0">
                <a:latin typeface="Times New Roman" pitchFamily="18" charset="0"/>
              </a:rPr>
              <a:t>）</a:t>
            </a:r>
          </a:p>
        </p:txBody>
      </p:sp>
      <p:sp>
        <p:nvSpPr>
          <p:cNvPr id="179203" name="Rectangle 3"/>
          <p:cNvSpPr>
            <a:spLocks noGrp="1" noChangeArrowheads="1"/>
          </p:cNvSpPr>
          <p:nvPr>
            <p:ph type="body" idx="1"/>
          </p:nvPr>
        </p:nvSpPr>
        <p:spPr>
          <a:xfrm>
            <a:off x="629742" y="1269554"/>
            <a:ext cx="10577407" cy="4573059"/>
          </a:xfrm>
        </p:spPr>
        <p:txBody>
          <a:bodyPr/>
          <a:lstStyle/>
          <a:p>
            <a:pPr marL="0" indent="0" algn="just">
              <a:lnSpc>
                <a:spcPct val="100000"/>
              </a:lnSpc>
              <a:buNone/>
            </a:pPr>
            <a:r>
              <a:rPr lang="zh-CN" altLang="en-US" sz="2400" dirty="0">
                <a:latin typeface="楷体_GB2312" pitchFamily="49" charset="-122"/>
                <a:ea typeface="楷体_GB2312" pitchFamily="49" charset="-122"/>
              </a:rPr>
              <a:t>对象的结构模式 </a:t>
            </a:r>
          </a:p>
          <a:p>
            <a:pPr marL="0" indent="0" algn="just">
              <a:lnSpc>
                <a:spcPct val="100000"/>
              </a:lnSpc>
              <a:buNone/>
            </a:pPr>
            <a:r>
              <a:rPr lang="zh-CN" altLang="en-US" sz="2400" dirty="0">
                <a:latin typeface="楷体_GB2312" pitchFamily="49" charset="-122"/>
                <a:ea typeface="楷体_GB2312" pitchFamily="49" charset="-122"/>
              </a:rPr>
              <a:t>又叫做部分一整体 </a:t>
            </a:r>
            <a:r>
              <a:rPr lang="en-US" altLang="zh-CN" sz="2400" dirty="0">
                <a:latin typeface="楷体_GB2312" pitchFamily="49" charset="-122"/>
                <a:ea typeface="楷体_GB2312" pitchFamily="49" charset="-122"/>
              </a:rPr>
              <a:t>( Part</a:t>
            </a: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Whole </a:t>
            </a:r>
            <a:r>
              <a:rPr lang="zh-CN" altLang="en-US" sz="2400" dirty="0">
                <a:latin typeface="楷体_GB2312" pitchFamily="49" charset="-122"/>
                <a:ea typeface="楷体_GB2312" pitchFamily="49" charset="-122"/>
              </a:rPr>
              <a:t>）模式。</a:t>
            </a:r>
          </a:p>
          <a:p>
            <a:pPr marL="0" indent="0" algn="just">
              <a:lnSpc>
                <a:spcPct val="100000"/>
              </a:lnSpc>
              <a:buNone/>
            </a:pPr>
            <a:r>
              <a:rPr lang="zh-CN" altLang="en-US" sz="2400" dirty="0">
                <a:latin typeface="楷体_GB2312" pitchFamily="49" charset="-122"/>
                <a:ea typeface="楷体_GB2312" pitchFamily="49" charset="-122"/>
              </a:rPr>
              <a:t>目的：</a:t>
            </a:r>
          </a:p>
          <a:p>
            <a:pPr marL="0" indent="0" algn="just">
              <a:lnSpc>
                <a:spcPct val="100000"/>
              </a:lnSpc>
            </a:pPr>
            <a:r>
              <a:rPr lang="zh-CN" altLang="en-US" sz="2400" dirty="0">
                <a:latin typeface="楷体_GB2312" pitchFamily="49" charset="-122"/>
                <a:ea typeface="楷体_GB2312" pitchFamily="49" charset="-122"/>
              </a:rPr>
              <a:t>  将对象合成成一个树型结构</a:t>
            </a: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整体层次结构。</a:t>
            </a:r>
          </a:p>
          <a:p>
            <a:pPr marL="0" indent="0" algn="just">
              <a:lnSpc>
                <a:spcPct val="100000"/>
              </a:lnSpc>
            </a:pPr>
            <a:r>
              <a:rPr lang="zh-CN" altLang="en-US" sz="2400" dirty="0">
                <a:latin typeface="楷体_GB2312" pitchFamily="49" charset="-122"/>
                <a:ea typeface="楷体_GB2312" pitchFamily="49" charset="-122"/>
              </a:rPr>
              <a:t>  描述整体与部分的关系。</a:t>
            </a:r>
          </a:p>
          <a:p>
            <a:pPr marL="0" indent="0" algn="just">
              <a:lnSpc>
                <a:spcPct val="100000"/>
              </a:lnSpc>
            </a:pPr>
            <a:r>
              <a:rPr lang="zh-CN" altLang="en-US" sz="2400" dirty="0">
                <a:latin typeface="楷体_GB2312" pitchFamily="49" charset="-122"/>
                <a:ea typeface="楷体_GB2312" pitchFamily="49" charset="-122"/>
              </a:rPr>
              <a:t>  同等地对单个对象和组合对象进行处理。</a:t>
            </a:r>
            <a:endParaRPr lang="zh-CN" altLang="en-US" sz="2400" dirty="0">
              <a:latin typeface="楷体_GB2312" pitchFamily="49" charset="-122"/>
              <a:ea typeface="楷体_GB2312" pitchFamily="49" charset="-122"/>
              <a:cs typeface="Arial Unicode MS" pitchFamily="34" charset="-122"/>
            </a:endParaRPr>
          </a:p>
          <a:p>
            <a:pPr marL="0" indent="0" algn="just">
              <a:lnSpc>
                <a:spcPct val="100000"/>
              </a:lnSpc>
              <a:buNone/>
            </a:pPr>
            <a:endParaRPr lang="zh-CN" altLang="en-US" sz="2400" dirty="0">
              <a:latin typeface="楷体_GB2312" pitchFamily="49" charset="-122"/>
              <a:ea typeface="楷体_GB2312" pitchFamily="49" charset="-122"/>
              <a:cs typeface="Arial Unicode MS" pitchFamily="34" charset="-122"/>
            </a:endParaRPr>
          </a:p>
          <a:p>
            <a:pPr marL="0" indent="0" algn="just">
              <a:lnSpc>
                <a:spcPct val="100000"/>
              </a:lnSpc>
              <a:buNone/>
            </a:pPr>
            <a:r>
              <a:rPr lang="zh-CN" altLang="en-US" sz="2400" b="1" dirty="0">
                <a:solidFill>
                  <a:srgbClr val="48F50B"/>
                </a:solidFill>
                <a:latin typeface="楷体_GB2312" pitchFamily="49" charset="-122"/>
                <a:ea typeface="楷体_GB2312" pitchFamily="49" charset="-122"/>
              </a:rPr>
              <a:t>牵一动百</a:t>
            </a:r>
          </a:p>
          <a:p>
            <a:pPr marL="0" indent="0" algn="just">
              <a:lnSpc>
                <a:spcPct val="100000"/>
              </a:lnSpc>
              <a:buNone/>
            </a:pPr>
            <a:r>
              <a:rPr lang="zh-CN" altLang="en-US" sz="2400" dirty="0">
                <a:solidFill>
                  <a:srgbClr val="48F50B"/>
                </a:solidFill>
                <a:latin typeface="楷体_GB2312" pitchFamily="49" charset="-122"/>
                <a:ea typeface="楷体_GB2312" pitchFamily="49" charset="-122"/>
              </a:rPr>
              <a:t>组合体内的对象都有共同接口</a:t>
            </a:r>
            <a:r>
              <a:rPr lang="en-US" altLang="zh-CN" sz="2400" dirty="0">
                <a:solidFill>
                  <a:srgbClr val="48F50B"/>
                </a:solidFill>
                <a:latin typeface="楷体_GB2312" pitchFamily="49" charset="-122"/>
                <a:ea typeface="楷体_GB2312" pitchFamily="49" charset="-122"/>
              </a:rPr>
              <a:t>, </a:t>
            </a:r>
            <a:r>
              <a:rPr lang="zh-CN" altLang="en-US" sz="2400" dirty="0">
                <a:solidFill>
                  <a:srgbClr val="48F50B"/>
                </a:solidFill>
                <a:latin typeface="楷体_GB2312" pitchFamily="49" charset="-122"/>
                <a:ea typeface="楷体_GB2312" pitchFamily="49" charset="-122"/>
              </a:rPr>
              <a:t>当组合体一个对象的方法被调用执行时，将遍历</a:t>
            </a:r>
            <a:r>
              <a:rPr lang="en-US" altLang="zh-CN" sz="2400" dirty="0">
                <a:solidFill>
                  <a:srgbClr val="48F50B"/>
                </a:solidFill>
                <a:latin typeface="楷体_GB2312" pitchFamily="49" charset="-122"/>
                <a:ea typeface="楷体_GB2312" pitchFamily="49" charset="-122"/>
              </a:rPr>
              <a:t>(Iterator)</a:t>
            </a:r>
            <a:r>
              <a:rPr lang="zh-CN" altLang="en-US" sz="2400" dirty="0">
                <a:solidFill>
                  <a:srgbClr val="48F50B"/>
                </a:solidFill>
                <a:latin typeface="楷体_GB2312" pitchFamily="49" charset="-122"/>
                <a:ea typeface="楷体_GB2312" pitchFamily="49" charset="-122"/>
              </a:rPr>
              <a:t>整个树形结构</a:t>
            </a:r>
            <a:r>
              <a:rPr lang="en-US" altLang="zh-CN" sz="2400" dirty="0">
                <a:solidFill>
                  <a:srgbClr val="48F50B"/>
                </a:solidFill>
                <a:latin typeface="楷体_GB2312" pitchFamily="49" charset="-122"/>
                <a:ea typeface="楷体_GB2312" pitchFamily="49" charset="-122"/>
              </a:rPr>
              <a:t>,</a:t>
            </a:r>
            <a:r>
              <a:rPr lang="zh-CN" altLang="en-US" sz="2400" dirty="0">
                <a:solidFill>
                  <a:srgbClr val="48F50B"/>
                </a:solidFill>
                <a:latin typeface="楷体_GB2312" pitchFamily="49" charset="-122"/>
                <a:ea typeface="楷体_GB2312" pitchFamily="49" charset="-122"/>
              </a:rPr>
              <a:t>寻找同样包含这个方法的对象并实现调用执行。</a:t>
            </a:r>
            <a:endParaRPr lang="zh-CN" altLang="en-US" sz="2400" b="1" dirty="0">
              <a:latin typeface="楷体_GB2312" pitchFamily="49" charset="-122"/>
              <a:ea typeface="楷体_GB2312" pitchFamily="49" charset="-122"/>
            </a:endParaRPr>
          </a:p>
        </p:txBody>
      </p:sp>
    </p:spTree>
    <p:extLst>
      <p:ext uri="{BB962C8B-B14F-4D97-AF65-F5344CB8AC3E}">
        <p14:creationId xmlns:p14="http://schemas.microsoft.com/office/powerpoint/2010/main" val="2303867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pic>
        <p:nvPicPr>
          <p:cNvPr id="801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308" y="1620581"/>
            <a:ext cx="10187534" cy="417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1797" name="AutoShape 5"/>
          <p:cNvSpPr>
            <a:spLocks noChangeArrowheads="1"/>
          </p:cNvSpPr>
          <p:nvPr/>
        </p:nvSpPr>
        <p:spPr bwMode="auto">
          <a:xfrm>
            <a:off x="7965376" y="1224408"/>
            <a:ext cx="2786315" cy="503354"/>
          </a:xfrm>
          <a:prstGeom prst="wedgeRoundRectCallout">
            <a:avLst>
              <a:gd name="adj1" fmla="val -135551"/>
              <a:gd name="adj2" fmla="val 153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sz="2900" dirty="0">
                <a:solidFill>
                  <a:schemeClr val="bg2"/>
                </a:solidFill>
                <a:ea typeface="楷体_GB2312" pitchFamily="49" charset="-122"/>
              </a:rPr>
              <a:t>抽象节点</a:t>
            </a:r>
          </a:p>
        </p:txBody>
      </p:sp>
      <p:sp>
        <p:nvSpPr>
          <p:cNvPr id="801798" name="AutoShape 6"/>
          <p:cNvSpPr>
            <a:spLocks noChangeArrowheads="1"/>
          </p:cNvSpPr>
          <p:nvPr/>
        </p:nvSpPr>
        <p:spPr bwMode="auto">
          <a:xfrm>
            <a:off x="-24346" y="3137044"/>
            <a:ext cx="2690967" cy="431900"/>
          </a:xfrm>
          <a:prstGeom prst="wedgeRoundRectCallout">
            <a:avLst>
              <a:gd name="adj1" fmla="val 55514"/>
              <a:gd name="adj2" fmla="val 2849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sz="2900">
                <a:solidFill>
                  <a:schemeClr val="bg2"/>
                </a:solidFill>
                <a:ea typeface="楷体_GB2312" pitchFamily="49" charset="-122"/>
              </a:rPr>
              <a:t>树叶节点</a:t>
            </a:r>
          </a:p>
        </p:txBody>
      </p:sp>
      <p:sp>
        <p:nvSpPr>
          <p:cNvPr id="801799" name="AutoShape 7"/>
          <p:cNvSpPr>
            <a:spLocks noChangeArrowheads="1"/>
          </p:cNvSpPr>
          <p:nvPr/>
        </p:nvSpPr>
        <p:spPr bwMode="auto">
          <a:xfrm>
            <a:off x="1526126" y="5653765"/>
            <a:ext cx="5286585" cy="503354"/>
          </a:xfrm>
          <a:prstGeom prst="wedgeRoundRectCallout">
            <a:avLst>
              <a:gd name="adj1" fmla="val 74370"/>
              <a:gd name="adj2" fmla="val -1291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sz="2400">
                <a:solidFill>
                  <a:schemeClr val="bg2"/>
                </a:solidFill>
                <a:latin typeface="楷体_GB2312" pitchFamily="49" charset="-122"/>
                <a:ea typeface="楷体_GB2312" pitchFamily="49" charset="-122"/>
              </a:rPr>
              <a:t>含有其他节点的树枝节点</a:t>
            </a:r>
          </a:p>
        </p:txBody>
      </p:sp>
    </p:spTree>
    <p:extLst>
      <p:ext uri="{BB962C8B-B14F-4D97-AF65-F5344CB8AC3E}">
        <p14:creationId xmlns:p14="http://schemas.microsoft.com/office/powerpoint/2010/main" val="3253972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180227" name="Rectangle 3"/>
          <p:cNvSpPr>
            <a:spLocks noGrp="1" noChangeArrowheads="1"/>
          </p:cNvSpPr>
          <p:nvPr>
            <p:ph type="body" idx="1"/>
          </p:nvPr>
        </p:nvSpPr>
        <p:spPr>
          <a:xfrm>
            <a:off x="773758" y="1485578"/>
            <a:ext cx="10373995" cy="3969669"/>
          </a:xfrm>
        </p:spPr>
        <p:txBody>
          <a:bodyPr/>
          <a:lstStyle/>
          <a:p>
            <a:pPr marL="0" indent="0" algn="just">
              <a:buNone/>
            </a:pP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例</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：图形编辑器和模式识别系统的图形应用。</a:t>
            </a:r>
          </a:p>
          <a:p>
            <a:pPr marL="0" indent="0" algn="just">
              <a:buNone/>
            </a:pPr>
            <a:r>
              <a:rPr lang="zh-CN" altLang="en-US" sz="2000" dirty="0">
                <a:latin typeface="楷体_GB2312" pitchFamily="49" charset="-122"/>
                <a:ea typeface="楷体_GB2312" pitchFamily="49" charset="-122"/>
              </a:rPr>
              <a:t>用简单的成分建造复杂的图形。各种部件组装成一个大的部件，大部件被组装成更大的部件。</a:t>
            </a:r>
          </a:p>
          <a:p>
            <a:pPr marL="0" indent="0" algn="just">
              <a:buNone/>
            </a:pPr>
            <a:r>
              <a:rPr lang="zh-CN" altLang="en-US" sz="2000" dirty="0">
                <a:latin typeface="楷体_GB2312" pitchFamily="49" charset="-122"/>
                <a:ea typeface="楷体_GB2312" pitchFamily="49" charset="-122"/>
              </a:rPr>
              <a:t>一般实现：</a:t>
            </a:r>
          </a:p>
          <a:p>
            <a:pPr marL="680828" lvl="1" indent="0" algn="just">
              <a:lnSpc>
                <a:spcPct val="90000"/>
              </a:lnSpc>
            </a:pPr>
            <a:r>
              <a:rPr lang="zh-CN" altLang="en-US" sz="2000" dirty="0">
                <a:latin typeface="楷体_GB2312" pitchFamily="49" charset="-122"/>
                <a:ea typeface="楷体_GB2312" pitchFamily="49" charset="-122"/>
              </a:rPr>
              <a:t>定义图元（如文本、直线）类；</a:t>
            </a:r>
          </a:p>
          <a:p>
            <a:pPr marL="680828" lvl="1" indent="0" algn="just">
              <a:lnSpc>
                <a:spcPct val="90000"/>
              </a:lnSpc>
            </a:pPr>
            <a:r>
              <a:rPr lang="zh-CN" altLang="en-US" sz="2000" dirty="0">
                <a:latin typeface="楷体_GB2312" pitchFamily="49" charset="-122"/>
                <a:ea typeface="楷体_GB2312" pitchFamily="49" charset="-122"/>
              </a:rPr>
              <a:t>定义图元的容器类。</a:t>
            </a:r>
          </a:p>
          <a:p>
            <a:pPr marL="0" indent="0" algn="just">
              <a:buNone/>
            </a:pPr>
            <a:r>
              <a:rPr lang="zh-CN" altLang="en-US" sz="2000" dirty="0">
                <a:latin typeface="楷体_GB2312" pitchFamily="49" charset="-122"/>
                <a:ea typeface="楷体_GB2312" pitchFamily="49" charset="-122"/>
              </a:rPr>
              <a:t>问题：</a:t>
            </a:r>
          </a:p>
          <a:p>
            <a:pPr marL="0" indent="0" algn="just">
              <a:buClr>
                <a:schemeClr val="accent1"/>
              </a:buClr>
              <a:buFont typeface="Wingdings" pitchFamily="2" charset="2"/>
              <a:buChar char="Ø"/>
            </a:pPr>
            <a:r>
              <a:rPr lang="zh-CN" altLang="en-US" sz="2000" dirty="0">
                <a:latin typeface="楷体_GB2312" pitchFamily="49" charset="-122"/>
                <a:ea typeface="楷体_GB2312" pitchFamily="49" charset="-122"/>
              </a:rPr>
              <a:t>必须将图元和容器不同对待</a:t>
            </a:r>
          </a:p>
          <a:p>
            <a:pPr marL="0" indent="0" algn="just">
              <a:buClr>
                <a:schemeClr val="accent1"/>
              </a:buClr>
              <a:buFont typeface="Wingdings" pitchFamily="2" charset="2"/>
              <a:buChar char="Ø"/>
            </a:pPr>
            <a:r>
              <a:rPr lang="zh-CN" altLang="en-US" sz="2000" dirty="0">
                <a:latin typeface="楷体_GB2312" pitchFamily="49" charset="-122"/>
                <a:ea typeface="楷体_GB2312" pitchFamily="49" charset="-122"/>
              </a:rPr>
              <a:t>如果同等对待将增加应用的复杂性</a:t>
            </a:r>
            <a:endParaRPr lang="zh-CN" altLang="en-US" sz="1400" dirty="0">
              <a:latin typeface="楷体_GB2312" pitchFamily="49" charset="-122"/>
              <a:ea typeface="楷体_GB2312" pitchFamily="49" charset="-122"/>
            </a:endParaRPr>
          </a:p>
        </p:txBody>
      </p:sp>
    </p:spTree>
    <p:extLst>
      <p:ext uri="{BB962C8B-B14F-4D97-AF65-F5344CB8AC3E}">
        <p14:creationId xmlns:p14="http://schemas.microsoft.com/office/powerpoint/2010/main" val="2862044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181251" name="Rectangle 3"/>
          <p:cNvSpPr>
            <a:spLocks noGrp="1" noChangeArrowheads="1"/>
          </p:cNvSpPr>
          <p:nvPr>
            <p:ph type="body" idx="1"/>
          </p:nvPr>
        </p:nvSpPr>
        <p:spPr>
          <a:xfrm>
            <a:off x="629742" y="1197546"/>
            <a:ext cx="10668519" cy="4036359"/>
          </a:xfrm>
        </p:spPr>
        <p:txBody>
          <a:bodyPr/>
          <a:lstStyle/>
          <a:p>
            <a:pPr>
              <a:buFont typeface="Wingdings" pitchFamily="2" charset="2"/>
              <a:buNone/>
            </a:pPr>
            <a:r>
              <a:rPr lang="zh-CN" altLang="en-US" sz="2800">
                <a:ea typeface="楷体_GB2312" pitchFamily="49" charset="-122"/>
              </a:rPr>
              <a:t>组合模式</a:t>
            </a:r>
            <a:r>
              <a:rPr lang="zh-CN" altLang="en-US" sz="2800">
                <a:latin typeface="楷体_GB2312" pitchFamily="49" charset="-122"/>
                <a:ea typeface="楷体_GB2312" pitchFamily="49" charset="-122"/>
              </a:rPr>
              <a:t>做法</a:t>
            </a:r>
            <a:r>
              <a:rPr lang="zh-CN" altLang="en-US" sz="2800" b="1">
                <a:latin typeface="楷体_GB2312" pitchFamily="49" charset="-122"/>
                <a:ea typeface="楷体_GB2312" pitchFamily="49" charset="-122"/>
              </a:rPr>
              <a:t>：</a:t>
            </a:r>
          </a:p>
          <a:p>
            <a:r>
              <a:rPr lang="zh-CN" altLang="en-US" sz="2800">
                <a:latin typeface="楷体_GB2312" pitchFamily="49" charset="-122"/>
                <a:ea typeface="楷体_GB2312" pitchFamily="49" charset="-122"/>
              </a:rPr>
              <a:t>定义一个抽象类（部件</a:t>
            </a:r>
            <a:r>
              <a:rPr lang="en-US" altLang="zh-CN" sz="2800">
                <a:latin typeface="楷体_GB2312" pitchFamily="49" charset="-122"/>
                <a:ea typeface="楷体_GB2312" pitchFamily="49" charset="-122"/>
              </a:rPr>
              <a:t>Component</a:t>
            </a:r>
            <a:r>
              <a:rPr lang="zh-CN" altLang="en-US" sz="2800">
                <a:latin typeface="楷体_GB2312" pitchFamily="49" charset="-122"/>
                <a:ea typeface="楷体_GB2312" pitchFamily="49" charset="-122"/>
              </a:rPr>
              <a:t>）：</a:t>
            </a:r>
          </a:p>
          <a:p>
            <a:pPr>
              <a:buFont typeface="Wingdings" pitchFamily="2" charset="2"/>
              <a:buNone/>
            </a:pPr>
            <a:r>
              <a:rPr lang="zh-CN" altLang="en-US" sz="2800">
                <a:latin typeface="楷体_GB2312" pitchFamily="49" charset="-122"/>
                <a:ea typeface="楷体_GB2312" pitchFamily="49" charset="-122"/>
              </a:rPr>
              <a:t>  </a:t>
            </a:r>
            <a:r>
              <a:rPr lang="zh-CN" altLang="en-US" sz="2800">
                <a:solidFill>
                  <a:schemeClr val="accent1"/>
                </a:solidFill>
                <a:latin typeface="楷体_GB2312" pitchFamily="49" charset="-122"/>
                <a:ea typeface="楷体_GB2312" pitchFamily="49" charset="-122"/>
              </a:rPr>
              <a:t>用于访问和管理</a:t>
            </a:r>
            <a:r>
              <a:rPr lang="en-US" altLang="zh-CN" sz="2800">
                <a:solidFill>
                  <a:schemeClr val="accent1"/>
                </a:solidFill>
                <a:latin typeface="楷体_GB2312" pitchFamily="49" charset="-122"/>
                <a:ea typeface="楷体_GB2312" pitchFamily="49" charset="-122"/>
              </a:rPr>
              <a:t>Composite</a:t>
            </a:r>
            <a:r>
              <a:rPr lang="zh-CN" altLang="en-US" sz="2800">
                <a:solidFill>
                  <a:schemeClr val="accent1"/>
                </a:solidFill>
                <a:latin typeface="楷体_GB2312" pitchFamily="49" charset="-122"/>
                <a:ea typeface="楷体_GB2312" pitchFamily="49" charset="-122"/>
              </a:rPr>
              <a:t>组合体</a:t>
            </a:r>
            <a:endParaRPr lang="zh-CN" altLang="en-US" sz="2800">
              <a:latin typeface="楷体_GB2312" pitchFamily="49" charset="-122"/>
              <a:ea typeface="楷体_GB2312" pitchFamily="49" charset="-122"/>
            </a:endParaRPr>
          </a:p>
          <a:p>
            <a:pPr>
              <a:buFont typeface="Wingdings" pitchFamily="2" charset="2"/>
              <a:buNone/>
            </a:pPr>
            <a:r>
              <a:rPr lang="zh-CN" altLang="en-US" sz="2800">
                <a:latin typeface="楷体_GB2312" pitchFamily="49" charset="-122"/>
                <a:ea typeface="楷体_GB2312" pitchFamily="49" charset="-122"/>
              </a:rPr>
              <a:t>对图形系统，这个类是</a:t>
            </a:r>
            <a:r>
              <a:rPr lang="en-US" altLang="zh-CN" sz="2800" b="1">
                <a:solidFill>
                  <a:srgbClr val="F010EB"/>
                </a:solidFill>
                <a:latin typeface="楷体_GB2312" pitchFamily="49" charset="-122"/>
                <a:ea typeface="楷体_GB2312" pitchFamily="49" charset="-122"/>
              </a:rPr>
              <a:t>Graphic</a:t>
            </a:r>
          </a:p>
          <a:p>
            <a:pPr lvl="1">
              <a:lnSpc>
                <a:spcPct val="90000"/>
              </a:lnSpc>
              <a:buClr>
                <a:srgbClr val="FF6600"/>
              </a:buClr>
            </a:pPr>
            <a:r>
              <a:rPr lang="zh-CN" altLang="en-US" sz="2800">
                <a:latin typeface="楷体_GB2312" pitchFamily="49" charset="-122"/>
                <a:ea typeface="楷体_GB2312" pitchFamily="49" charset="-122"/>
              </a:rPr>
              <a:t>既代表图元也代表容器。</a:t>
            </a:r>
          </a:p>
          <a:p>
            <a:pPr lvl="1">
              <a:lnSpc>
                <a:spcPct val="90000"/>
              </a:lnSpc>
              <a:buClr>
                <a:srgbClr val="FF6600"/>
              </a:buClr>
            </a:pPr>
            <a:r>
              <a:rPr lang="zh-CN" altLang="en-US" sz="2800">
                <a:latin typeface="楷体_GB2312" pitchFamily="49" charset="-122"/>
                <a:ea typeface="楷体_GB2312" pitchFamily="49" charset="-122"/>
              </a:rPr>
              <a:t>声明特定于图形对象的操作（如</a:t>
            </a:r>
            <a:r>
              <a:rPr lang="en-US" altLang="zh-CN" sz="2800">
                <a:latin typeface="楷体_GB2312" pitchFamily="49" charset="-122"/>
                <a:ea typeface="楷体_GB2312" pitchFamily="49" charset="-122"/>
              </a:rPr>
              <a:t>Draw</a:t>
            </a:r>
            <a:r>
              <a:rPr lang="zh-CN" altLang="en-US" sz="2800">
                <a:latin typeface="楷体_GB2312" pitchFamily="49" charset="-122"/>
                <a:ea typeface="楷体_GB2312" pitchFamily="49" charset="-122"/>
              </a:rPr>
              <a:t>） </a:t>
            </a:r>
          </a:p>
          <a:p>
            <a:pPr lvl="1">
              <a:lnSpc>
                <a:spcPct val="90000"/>
              </a:lnSpc>
              <a:buClr>
                <a:srgbClr val="FF6600"/>
              </a:buClr>
            </a:pPr>
            <a:r>
              <a:rPr lang="zh-CN" altLang="en-US" sz="2800">
                <a:latin typeface="楷体_GB2312" pitchFamily="49" charset="-122"/>
                <a:ea typeface="楷体_GB2312" pitchFamily="49" charset="-122"/>
              </a:rPr>
              <a:t>声明所有组合对象都有的操作，如访问、管理其子类的操作。</a:t>
            </a:r>
          </a:p>
        </p:txBody>
      </p:sp>
    </p:spTree>
    <p:extLst>
      <p:ext uri="{BB962C8B-B14F-4D97-AF65-F5344CB8AC3E}">
        <p14:creationId xmlns:p14="http://schemas.microsoft.com/office/powerpoint/2010/main" val="175811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结构性模式</a:t>
            </a:r>
            <a:r>
              <a:rPr lang="en-US" altLang="zh-CN"/>
              <a:t>——</a:t>
            </a:r>
            <a:r>
              <a:rPr lang="zh-CN" altLang="en-US"/>
              <a:t>适配器模式（</a:t>
            </a:r>
            <a:r>
              <a:rPr lang="en-US" altLang="zh-CN"/>
              <a:t>Adapter </a:t>
            </a:r>
            <a:r>
              <a:rPr lang="zh-CN" altLang="en-US"/>
              <a:t>）</a:t>
            </a:r>
          </a:p>
        </p:txBody>
      </p:sp>
      <p:sp>
        <p:nvSpPr>
          <p:cNvPr id="721923" name="Rectangle 3"/>
          <p:cNvSpPr>
            <a:spLocks noGrp="1" noChangeArrowheads="1"/>
          </p:cNvSpPr>
          <p:nvPr>
            <p:ph type="body" idx="1"/>
          </p:nvPr>
        </p:nvSpPr>
        <p:spPr>
          <a:xfrm>
            <a:off x="773758" y="1629594"/>
            <a:ext cx="10373995" cy="3459963"/>
          </a:xfrm>
        </p:spPr>
        <p:txBody>
          <a:bodyPr/>
          <a:lstStyle/>
          <a:p>
            <a:r>
              <a:rPr lang="zh-CN" altLang="en-US" sz="2800" dirty="0">
                <a:latin typeface="楷体_GB2312" pitchFamily="49" charset="-122"/>
                <a:ea typeface="楷体_GB2312" pitchFamily="49" charset="-122"/>
                <a:cs typeface="Arial Unicode MS" pitchFamily="34" charset="-122"/>
              </a:rPr>
              <a:t>解决方案二：使用</a:t>
            </a:r>
            <a:r>
              <a:rPr lang="en-US" altLang="zh-CN" sz="2800" dirty="0">
                <a:latin typeface="楷体_GB2312" pitchFamily="49" charset="-122"/>
                <a:ea typeface="楷体_GB2312" pitchFamily="49" charset="-122"/>
                <a:cs typeface="Arial Unicode MS" pitchFamily="34" charset="-122"/>
              </a:rPr>
              <a:t>Adapter</a:t>
            </a:r>
            <a:r>
              <a:rPr lang="zh-CN" altLang="en-US" sz="2800" dirty="0">
                <a:latin typeface="楷体_GB2312" pitchFamily="49" charset="-122"/>
                <a:ea typeface="楷体_GB2312" pitchFamily="49" charset="-122"/>
                <a:cs typeface="Arial Unicode MS" pitchFamily="34" charset="-122"/>
              </a:rPr>
              <a:t>，在这两种接口之间创建一个混合接口</a:t>
            </a:r>
          </a:p>
        </p:txBody>
      </p:sp>
    </p:spTree>
    <p:extLst>
      <p:ext uri="{BB962C8B-B14F-4D97-AF65-F5344CB8AC3E}">
        <p14:creationId xmlns:p14="http://schemas.microsoft.com/office/powerpoint/2010/main" val="2550439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182275" name="Rectangle 3"/>
          <p:cNvSpPr>
            <a:spLocks noGrp="1" noChangeArrowheads="1"/>
          </p:cNvSpPr>
          <p:nvPr>
            <p:ph type="body" idx="1"/>
          </p:nvPr>
        </p:nvSpPr>
        <p:spPr>
          <a:xfrm>
            <a:off x="773758" y="1845618"/>
            <a:ext cx="10956684" cy="2377037"/>
          </a:xfrm>
        </p:spPr>
        <p:txBody>
          <a:bodyPr/>
          <a:lstStyle/>
          <a:p>
            <a:r>
              <a:rPr lang="zh-CN" altLang="en-US" sz="2900" dirty="0">
                <a:latin typeface="楷体_GB2312" pitchFamily="49" charset="-122"/>
                <a:ea typeface="楷体_GB2312" pitchFamily="49" charset="-122"/>
              </a:rPr>
              <a:t>定义对象子类</a:t>
            </a:r>
            <a:r>
              <a:rPr lang="en-US" altLang="zh-CN" sz="2900" dirty="0">
                <a:latin typeface="楷体_GB2312" pitchFamily="49" charset="-122"/>
                <a:ea typeface="楷体_GB2312" pitchFamily="49" charset="-122"/>
              </a:rPr>
              <a:t>leaf</a:t>
            </a:r>
          </a:p>
          <a:p>
            <a:pPr>
              <a:buFont typeface="Wingdings" pitchFamily="2" charset="2"/>
              <a:buNone/>
            </a:pPr>
            <a:r>
              <a:rPr lang="zh-CN" altLang="en-US" sz="2900" dirty="0">
                <a:latin typeface="楷体_GB2312" pitchFamily="49" charset="-122"/>
                <a:ea typeface="楷体_GB2312" pitchFamily="49" charset="-122"/>
              </a:rPr>
              <a:t>图形系统的图元对象子类如</a:t>
            </a:r>
            <a:r>
              <a:rPr lang="en-US" altLang="zh-CN" sz="2900" dirty="0">
                <a:latin typeface="楷体_GB2312" pitchFamily="49" charset="-122"/>
                <a:ea typeface="楷体_GB2312" pitchFamily="49" charset="-122"/>
              </a:rPr>
              <a:t>Line, Rectangle(</a:t>
            </a:r>
            <a:r>
              <a:rPr lang="zh-CN" altLang="en-US" sz="2900" dirty="0">
                <a:latin typeface="楷体_GB2312" pitchFamily="49" charset="-122"/>
                <a:ea typeface="楷体_GB2312" pitchFamily="49" charset="-122"/>
              </a:rPr>
              <a:t>矩形</a:t>
            </a:r>
            <a:r>
              <a:rPr lang="en-US" altLang="zh-CN" sz="2900" dirty="0">
                <a:latin typeface="楷体_GB2312" pitchFamily="49" charset="-122"/>
                <a:ea typeface="楷体_GB2312" pitchFamily="49" charset="-122"/>
              </a:rPr>
              <a:t>), </a:t>
            </a:r>
            <a:r>
              <a:rPr lang="zh-CN" altLang="en-US" sz="2900" dirty="0">
                <a:latin typeface="楷体_GB2312" pitchFamily="49" charset="-122"/>
                <a:ea typeface="楷体_GB2312" pitchFamily="49" charset="-122"/>
              </a:rPr>
              <a:t>和 </a:t>
            </a:r>
            <a:r>
              <a:rPr lang="en-US" altLang="zh-CN" sz="2900" dirty="0">
                <a:latin typeface="楷体_GB2312" pitchFamily="49" charset="-122"/>
                <a:ea typeface="楷体_GB2312" pitchFamily="49" charset="-122"/>
              </a:rPr>
              <a:t>Text </a:t>
            </a:r>
            <a:r>
              <a:rPr lang="zh-CN" altLang="en-US" sz="2900" dirty="0">
                <a:latin typeface="楷体_GB2312" pitchFamily="49" charset="-122"/>
                <a:ea typeface="楷体_GB2312" pitchFamily="49" charset="-122"/>
              </a:rPr>
              <a:t>。</a:t>
            </a:r>
          </a:p>
          <a:p>
            <a:pPr>
              <a:buClr>
                <a:srgbClr val="FF6600"/>
              </a:buClr>
              <a:buFont typeface="Wingdings" pitchFamily="2" charset="2"/>
              <a:buChar char="Ø"/>
            </a:pPr>
            <a:r>
              <a:rPr lang="zh-CN" altLang="en-US" sz="2900" dirty="0">
                <a:latin typeface="楷体_GB2312" pitchFamily="49" charset="-122"/>
                <a:ea typeface="楷体_GB2312" pitchFamily="49" charset="-122"/>
              </a:rPr>
              <a:t>分别实现画直线等的操作</a:t>
            </a:r>
            <a:r>
              <a:rPr lang="en-US" altLang="zh-CN" sz="2900" dirty="0">
                <a:latin typeface="楷体_GB2312" pitchFamily="49" charset="-122"/>
                <a:ea typeface="楷体_GB2312" pitchFamily="49" charset="-122"/>
              </a:rPr>
              <a:t>Draw</a:t>
            </a:r>
            <a:r>
              <a:rPr lang="zh-CN" altLang="en-US" sz="2900" dirty="0">
                <a:latin typeface="楷体_GB2312" pitchFamily="49" charset="-122"/>
                <a:ea typeface="楷体_GB2312" pitchFamily="49" charset="-122"/>
              </a:rPr>
              <a:t>。</a:t>
            </a:r>
          </a:p>
          <a:p>
            <a:pPr>
              <a:buClr>
                <a:srgbClr val="FF6600"/>
              </a:buClr>
              <a:buFont typeface="Wingdings" pitchFamily="2" charset="2"/>
              <a:buChar char="Ø"/>
            </a:pPr>
            <a:r>
              <a:rPr lang="zh-CN" altLang="en-US" sz="2900" dirty="0">
                <a:latin typeface="楷体_GB2312" pitchFamily="49" charset="-122"/>
                <a:ea typeface="楷体_GB2312" pitchFamily="49" charset="-122"/>
              </a:rPr>
              <a:t>它们没有子类，所以不实现与子类有关的操作</a:t>
            </a:r>
          </a:p>
        </p:txBody>
      </p:sp>
    </p:spTree>
    <p:extLst>
      <p:ext uri="{BB962C8B-B14F-4D97-AF65-F5344CB8AC3E}">
        <p14:creationId xmlns:p14="http://schemas.microsoft.com/office/powerpoint/2010/main" val="10564444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184323" name="Rectangle 3"/>
          <p:cNvSpPr>
            <a:spLocks noGrp="1" noChangeArrowheads="1"/>
          </p:cNvSpPr>
          <p:nvPr>
            <p:ph type="body" idx="1"/>
          </p:nvPr>
        </p:nvSpPr>
        <p:spPr>
          <a:xfrm>
            <a:off x="660743" y="1480916"/>
            <a:ext cx="10765987" cy="4115753"/>
          </a:xfrm>
        </p:spPr>
        <p:txBody>
          <a:bodyPr/>
          <a:lstStyle/>
          <a:p>
            <a:r>
              <a:rPr lang="zh-CN" altLang="en-US" sz="2800">
                <a:latin typeface="楷体_GB2312" pitchFamily="49" charset="-122"/>
                <a:ea typeface="楷体_GB2312" pitchFamily="49" charset="-122"/>
              </a:rPr>
              <a:t>定义组合对象</a:t>
            </a:r>
            <a:r>
              <a:rPr lang="en-US" altLang="zh-CN" sz="2800">
                <a:latin typeface="楷体_GB2312" pitchFamily="49" charset="-122"/>
                <a:ea typeface="楷体_GB2312" pitchFamily="49" charset="-122"/>
              </a:rPr>
              <a:t>Composite</a:t>
            </a:r>
            <a:r>
              <a:rPr lang="zh-CN" altLang="en-US" sz="2800">
                <a:latin typeface="楷体_GB2312" pitchFamily="49" charset="-122"/>
                <a:ea typeface="楷体_GB2312" pitchFamily="49" charset="-122"/>
              </a:rPr>
              <a:t>。</a:t>
            </a:r>
          </a:p>
          <a:p>
            <a:pPr>
              <a:buClr>
                <a:srgbClr val="FF6600"/>
              </a:buClr>
              <a:buFont typeface="Wingdings" pitchFamily="2" charset="2"/>
              <a:buNone/>
            </a:pPr>
            <a:r>
              <a:rPr lang="zh-CN" altLang="en-US" sz="2800">
                <a:latin typeface="楷体_GB2312" pitchFamily="49" charset="-122"/>
                <a:ea typeface="楷体_GB2312" pitchFamily="49" charset="-122"/>
              </a:rPr>
              <a:t>对图形系统，这个类是</a:t>
            </a:r>
            <a:r>
              <a:rPr lang="en-US" altLang="zh-CN" sz="2800">
                <a:latin typeface="楷体_GB2312" pitchFamily="49" charset="-122"/>
                <a:ea typeface="楷体_GB2312" pitchFamily="49" charset="-122"/>
              </a:rPr>
              <a:t>Picture</a:t>
            </a:r>
            <a:r>
              <a:rPr lang="zh-CN" altLang="en-US" sz="2800">
                <a:latin typeface="楷体_GB2312" pitchFamily="49" charset="-122"/>
                <a:ea typeface="楷体_GB2312" pitchFamily="49" charset="-122"/>
              </a:rPr>
              <a:t>类</a:t>
            </a:r>
          </a:p>
          <a:p>
            <a:pPr>
              <a:buClr>
                <a:srgbClr val="FF6600"/>
              </a:buClr>
              <a:buFont typeface="Wingdings" pitchFamily="2" charset="2"/>
              <a:buChar char="Ø"/>
            </a:pPr>
            <a:r>
              <a:rPr lang="zh-CN" altLang="en-US" sz="2800">
                <a:latin typeface="楷体_GB2312" pitchFamily="49" charset="-122"/>
                <a:ea typeface="楷体_GB2312" pitchFamily="49" charset="-122"/>
              </a:rPr>
              <a:t>接口与</a:t>
            </a:r>
            <a:r>
              <a:rPr lang="en-US" altLang="zh-CN" sz="2800">
                <a:latin typeface="楷体_GB2312" pitchFamily="49" charset="-122"/>
                <a:ea typeface="楷体_GB2312" pitchFamily="49" charset="-122"/>
              </a:rPr>
              <a:t>Graphic</a:t>
            </a:r>
            <a:r>
              <a:rPr lang="zh-CN" altLang="en-US" sz="2800">
                <a:latin typeface="楷体_GB2312" pitchFamily="49" charset="-122"/>
                <a:ea typeface="楷体_GB2312" pitchFamily="49" charset="-122"/>
              </a:rPr>
              <a:t>的一样</a:t>
            </a:r>
          </a:p>
          <a:p>
            <a:pPr>
              <a:buClr>
                <a:srgbClr val="FF6600"/>
              </a:buClr>
              <a:buFont typeface="Wingdings" pitchFamily="2" charset="2"/>
              <a:buChar char="Ø"/>
            </a:pPr>
            <a:r>
              <a:rPr lang="zh-CN" altLang="en-US" sz="2800">
                <a:latin typeface="楷体_GB2312" pitchFamily="49" charset="-122"/>
                <a:ea typeface="楷体_GB2312" pitchFamily="49" charset="-122"/>
              </a:rPr>
              <a:t>实现了与子类有关的操作，如调用所有子类的</a:t>
            </a:r>
            <a:r>
              <a:rPr lang="en-US" altLang="zh-CN" sz="2800">
                <a:latin typeface="楷体_GB2312" pitchFamily="49" charset="-122"/>
                <a:ea typeface="楷体_GB2312" pitchFamily="49" charset="-122"/>
              </a:rPr>
              <a:t>Draw</a:t>
            </a:r>
          </a:p>
          <a:p>
            <a:pPr>
              <a:buClr>
                <a:srgbClr val="FF6600"/>
              </a:buClr>
              <a:buFont typeface="Wingdings" pitchFamily="2" charset="2"/>
              <a:buChar char="Ø"/>
            </a:pPr>
            <a:r>
              <a:rPr lang="zh-CN" altLang="en-US" sz="2800">
                <a:latin typeface="楷体_GB2312" pitchFamily="49" charset="-122"/>
                <a:ea typeface="楷体_GB2312" pitchFamily="49" charset="-122"/>
              </a:rPr>
              <a:t>能递归地组成别的部件</a:t>
            </a:r>
            <a:r>
              <a:rPr lang="en-US" altLang="zh-CN" sz="2800">
                <a:latin typeface="楷体_GB2312" pitchFamily="49" charset="-122"/>
                <a:ea typeface="楷体_GB2312" pitchFamily="49" charset="-122"/>
              </a:rPr>
              <a:t>Component</a:t>
            </a:r>
            <a:r>
              <a:rPr lang="zh-CN" altLang="en-US" sz="2800">
                <a:latin typeface="楷体_GB2312" pitchFamily="49" charset="-122"/>
                <a:ea typeface="楷体_GB2312" pitchFamily="49" charset="-122"/>
              </a:rPr>
              <a:t>对象。</a:t>
            </a:r>
          </a:p>
        </p:txBody>
      </p:sp>
    </p:spTree>
    <p:extLst>
      <p:ext uri="{BB962C8B-B14F-4D97-AF65-F5344CB8AC3E}">
        <p14:creationId xmlns:p14="http://schemas.microsoft.com/office/powerpoint/2010/main" val="3986981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pic>
        <p:nvPicPr>
          <p:cNvPr id="185347" name="Picture 3" descr="compo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47" y="1868921"/>
            <a:ext cx="10984230" cy="4685797"/>
          </a:xfrm>
          <a:prstGeom prst="rect">
            <a:avLst/>
          </a:prstGeom>
          <a:noFill/>
          <a:extLst>
            <a:ext uri="{909E8E84-426E-40DD-AFC4-6F175D3DCCD1}">
              <a14:hiddenFill xmlns:a14="http://schemas.microsoft.com/office/drawing/2010/main">
                <a:solidFill>
                  <a:srgbClr val="FFFFFF"/>
                </a:solidFill>
              </a14:hiddenFill>
            </a:ext>
          </a:extLst>
        </p:spPr>
      </p:pic>
      <p:sp>
        <p:nvSpPr>
          <p:cNvPr id="185348" name="Text Box 4"/>
          <p:cNvSpPr txBox="1">
            <a:spLocks noChangeArrowheads="1"/>
          </p:cNvSpPr>
          <p:nvPr/>
        </p:nvSpPr>
        <p:spPr bwMode="auto">
          <a:xfrm>
            <a:off x="8848407" y="2438965"/>
            <a:ext cx="2542646" cy="146560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lgn="just">
              <a:lnSpc>
                <a:spcPct val="90000"/>
              </a:lnSpc>
              <a:spcBef>
                <a:spcPct val="20000"/>
              </a:spcBef>
              <a:buClr>
                <a:schemeClr val="accent2"/>
              </a:buClr>
              <a:buSzPct val="80000"/>
              <a:buFont typeface="Wingdings" pitchFamily="2" charset="2"/>
              <a:buNone/>
            </a:pPr>
            <a:r>
              <a:rPr kumimoji="1" lang="zh-CN" altLang="en-US" sz="2400">
                <a:solidFill>
                  <a:schemeClr val="bg2"/>
                </a:solidFill>
              </a:rPr>
              <a:t>组合模式描述了如何使用递归的组合，使客户不用区分这些类。</a:t>
            </a:r>
          </a:p>
        </p:txBody>
      </p:sp>
      <p:sp>
        <p:nvSpPr>
          <p:cNvPr id="185349" name="AutoShape 5"/>
          <p:cNvSpPr>
            <a:spLocks noChangeArrowheads="1"/>
          </p:cNvSpPr>
          <p:nvPr/>
        </p:nvSpPr>
        <p:spPr bwMode="auto">
          <a:xfrm>
            <a:off x="6678414" y="1143265"/>
            <a:ext cx="4475057" cy="1219482"/>
          </a:xfrm>
          <a:prstGeom prst="wedgeRoundRectCallout">
            <a:avLst>
              <a:gd name="adj1" fmla="val -69320"/>
              <a:gd name="adj2" fmla="val 510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dirty="0">
                <a:solidFill>
                  <a:schemeClr val="bg2"/>
                </a:solidFill>
              </a:rPr>
              <a:t>抽象类，它既代表了图元也代表了容器。声明了像</a:t>
            </a:r>
            <a:r>
              <a:rPr kumimoji="1" lang="en-US" altLang="zh-CN" sz="1900" dirty="0">
                <a:solidFill>
                  <a:schemeClr val="bg2"/>
                </a:solidFill>
              </a:rPr>
              <a:t>Draw</a:t>
            </a:r>
            <a:r>
              <a:rPr kumimoji="1" lang="zh-CN" altLang="en-US" sz="1900" dirty="0">
                <a:solidFill>
                  <a:schemeClr val="bg2"/>
                </a:solidFill>
              </a:rPr>
              <a:t>这样特定于图形对象的操作，还声明了所有组合对象都有的操作。</a:t>
            </a:r>
          </a:p>
        </p:txBody>
      </p:sp>
      <p:sp>
        <p:nvSpPr>
          <p:cNvPr id="185350" name="AutoShape 6"/>
          <p:cNvSpPr>
            <a:spLocks noChangeArrowheads="1"/>
          </p:cNvSpPr>
          <p:nvPr/>
        </p:nvSpPr>
        <p:spPr bwMode="auto">
          <a:xfrm>
            <a:off x="527600" y="2781944"/>
            <a:ext cx="3051175" cy="990829"/>
          </a:xfrm>
          <a:prstGeom prst="wedgeRoundRectCallout">
            <a:avLst>
              <a:gd name="adj1" fmla="val 47639"/>
              <a:gd name="adj2" fmla="val 932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子类，如   </a:t>
            </a:r>
            <a:r>
              <a:rPr kumimoji="1" lang="en-US" altLang="zh-CN" sz="1900">
                <a:solidFill>
                  <a:schemeClr val="bg2"/>
                </a:solidFill>
              </a:rPr>
              <a:t>Line, Rectangle, </a:t>
            </a:r>
            <a:r>
              <a:rPr kumimoji="1" lang="zh-CN" altLang="en-US" sz="1900">
                <a:solidFill>
                  <a:schemeClr val="bg2"/>
                </a:solidFill>
              </a:rPr>
              <a:t>和 </a:t>
            </a:r>
            <a:r>
              <a:rPr kumimoji="1" lang="en-US" altLang="zh-CN" sz="1900">
                <a:solidFill>
                  <a:schemeClr val="bg2"/>
                </a:solidFill>
              </a:rPr>
              <a:t>Text </a:t>
            </a:r>
            <a:r>
              <a:rPr kumimoji="1" lang="zh-CN" altLang="en-US" sz="1900">
                <a:solidFill>
                  <a:schemeClr val="bg2"/>
                </a:solidFill>
              </a:rPr>
              <a:t>，定义了图元对象。</a:t>
            </a:r>
          </a:p>
        </p:txBody>
      </p:sp>
      <p:sp>
        <p:nvSpPr>
          <p:cNvPr id="185351" name="AutoShape 7"/>
          <p:cNvSpPr>
            <a:spLocks noChangeArrowheads="1"/>
          </p:cNvSpPr>
          <p:nvPr/>
        </p:nvSpPr>
        <p:spPr bwMode="auto">
          <a:xfrm>
            <a:off x="7119408" y="2515182"/>
            <a:ext cx="4169939" cy="1448135"/>
          </a:xfrm>
          <a:prstGeom prst="wedgeRoundRectCallout">
            <a:avLst>
              <a:gd name="adj1" fmla="val -74796"/>
              <a:gd name="adj2" fmla="val 11535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en-US" altLang="zh-CN" sz="1900">
                <a:solidFill>
                  <a:schemeClr val="bg2"/>
                </a:solidFill>
              </a:rPr>
              <a:t>Picture</a:t>
            </a:r>
            <a:r>
              <a:rPr kumimoji="1" lang="zh-CN" altLang="en-US" sz="1900">
                <a:solidFill>
                  <a:schemeClr val="bg2"/>
                </a:solidFill>
              </a:rPr>
              <a:t>类定义了图形对象的聚集（容器）。并实现了与孩子有关的操作。因为</a:t>
            </a:r>
            <a:r>
              <a:rPr kumimoji="1" lang="en-US" altLang="zh-CN" sz="1900">
                <a:solidFill>
                  <a:schemeClr val="bg2"/>
                </a:solidFill>
              </a:rPr>
              <a:t>Picture</a:t>
            </a:r>
            <a:r>
              <a:rPr kumimoji="1" lang="zh-CN" altLang="en-US" sz="1900">
                <a:solidFill>
                  <a:schemeClr val="bg2"/>
                </a:solidFill>
              </a:rPr>
              <a:t>的接口与</a:t>
            </a:r>
            <a:r>
              <a:rPr kumimoji="1" lang="en-US" altLang="zh-CN" sz="1900">
                <a:solidFill>
                  <a:schemeClr val="bg2"/>
                </a:solidFill>
              </a:rPr>
              <a:t>Graphic</a:t>
            </a:r>
            <a:r>
              <a:rPr kumimoji="1" lang="zh-CN" altLang="en-US" sz="1900">
                <a:solidFill>
                  <a:schemeClr val="bg2"/>
                </a:solidFill>
              </a:rPr>
              <a:t>的一样，能够递归地组成别的</a:t>
            </a:r>
            <a:r>
              <a:rPr kumimoji="1" lang="en-US" altLang="zh-CN" sz="1900">
                <a:solidFill>
                  <a:schemeClr val="bg2"/>
                </a:solidFill>
              </a:rPr>
              <a:t>Picture</a:t>
            </a:r>
            <a:r>
              <a:rPr kumimoji="1" lang="zh-CN" altLang="en-US" sz="1900">
                <a:solidFill>
                  <a:schemeClr val="bg2"/>
                </a:solidFill>
              </a:rPr>
              <a:t>对象。</a:t>
            </a:r>
          </a:p>
        </p:txBody>
      </p:sp>
      <p:sp>
        <p:nvSpPr>
          <p:cNvPr id="185352" name="Rectangle 8"/>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397768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slide(fromBottom)">
                                      <p:cBhvr>
                                        <p:cTn id="7" dur="500"/>
                                        <p:tgtEl>
                                          <p:spTgt spid="185349"/>
                                        </p:tgtEl>
                                      </p:cBhvr>
                                    </p:animEffect>
                                  </p:childTnLst>
                                  <p:subTnLst>
                                    <p:set>
                                      <p:cBhvr override="childStyle">
                                        <p:cTn dur="1" fill="hold" display="0" masterRel="nextClick" afterEffect="1"/>
                                        <p:tgtEl>
                                          <p:spTgt spid="18534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slide(fromBottom)">
                                      <p:cBhvr>
                                        <p:cTn id="12" dur="500"/>
                                        <p:tgtEl>
                                          <p:spTgt spid="185350"/>
                                        </p:tgtEl>
                                      </p:cBhvr>
                                    </p:animEffect>
                                  </p:childTnLst>
                                  <p:subTnLst>
                                    <p:set>
                                      <p:cBhvr override="childStyle">
                                        <p:cTn dur="1" fill="hold" display="0" masterRel="nextClick" afterEffect="1"/>
                                        <p:tgtEl>
                                          <p:spTgt spid="18535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5351"/>
                                        </p:tgtEl>
                                        <p:attrNameLst>
                                          <p:attrName>style.visibility</p:attrName>
                                        </p:attrNameLst>
                                      </p:cBhvr>
                                      <p:to>
                                        <p:strVal val="visible"/>
                                      </p:to>
                                    </p:set>
                                    <p:animEffect transition="in" filter="slide(fromBottom)">
                                      <p:cBhvr>
                                        <p:cTn id="17" dur="500"/>
                                        <p:tgtEl>
                                          <p:spTgt spid="185351"/>
                                        </p:tgtEl>
                                      </p:cBhvr>
                                    </p:animEffect>
                                  </p:childTnLst>
                                  <p:subTnLst>
                                    <p:set>
                                      <p:cBhvr override="childStyle">
                                        <p:cTn dur="1" fill="hold" display="0" masterRel="nextClick" afterEffect="1"/>
                                        <p:tgtEl>
                                          <p:spTgt spid="1853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autoUpdateAnimBg="0"/>
      <p:bldP spid="185350" grpId="0" animBg="1" autoUpdateAnimBg="0"/>
      <p:bldP spid="185351"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11941" y="261442"/>
            <a:ext cx="10785056" cy="685959"/>
          </a:xfrm>
        </p:spPr>
        <p:txBody>
          <a:bodyPr/>
          <a:lstStyle/>
          <a:p>
            <a:r>
              <a:rPr lang="zh-CN" altLang="en-US" sz="3800" dirty="0">
                <a:latin typeface="Times New Roman" pitchFamily="18" charset="0"/>
              </a:rPr>
              <a:t>结构性模式</a:t>
            </a:r>
            <a:r>
              <a:rPr lang="en-US" altLang="zh-CN" sz="3300" dirty="0">
                <a:latin typeface="Arial"/>
              </a:rPr>
              <a:t>——</a:t>
            </a:r>
            <a:r>
              <a:rPr lang="zh-CN" altLang="en-US" sz="3300" dirty="0"/>
              <a:t>组合模式（</a:t>
            </a:r>
            <a:r>
              <a:rPr lang="en-US" altLang="zh-CN" sz="3300" dirty="0"/>
              <a:t>Composite</a:t>
            </a:r>
            <a:r>
              <a:rPr lang="zh-CN" altLang="en-US" sz="3300" dirty="0"/>
              <a:t>）</a:t>
            </a:r>
          </a:p>
        </p:txBody>
      </p:sp>
      <p:sp>
        <p:nvSpPr>
          <p:cNvPr id="186371" name="Rectangle 3"/>
          <p:cNvSpPr>
            <a:spLocks noGrp="1" noChangeArrowheads="1"/>
          </p:cNvSpPr>
          <p:nvPr>
            <p:ph type="body" idx="1"/>
          </p:nvPr>
        </p:nvSpPr>
        <p:spPr>
          <a:xfrm>
            <a:off x="915353" y="1371917"/>
            <a:ext cx="10373995" cy="304871"/>
          </a:xfrm>
        </p:spPr>
        <p:txBody>
          <a:bodyPr/>
          <a:lstStyle/>
          <a:p>
            <a:pPr algn="just">
              <a:buFont typeface="Wingdings" pitchFamily="2" charset="2"/>
              <a:buNone/>
            </a:pPr>
            <a:r>
              <a:rPr lang="zh-CN" altLang="en-US" sz="2100"/>
              <a:t>结构</a:t>
            </a:r>
          </a:p>
        </p:txBody>
      </p:sp>
      <p:sp>
        <p:nvSpPr>
          <p:cNvPr id="186372" name="Rectangle 4"/>
          <p:cNvSpPr>
            <a:spLocks noChangeArrowheads="1"/>
          </p:cNvSpPr>
          <p:nvPr/>
        </p:nvSpPr>
        <p:spPr bwMode="auto">
          <a:xfrm>
            <a:off x="2714275" y="2181730"/>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pic>
        <p:nvPicPr>
          <p:cNvPr id="1863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6473" r="4971" b="13359"/>
          <a:stretch>
            <a:fillRect/>
          </a:stretch>
        </p:blipFill>
        <p:spPr bwMode="auto">
          <a:xfrm>
            <a:off x="711941" y="1829223"/>
            <a:ext cx="11187642" cy="461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79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29742" y="333450"/>
            <a:ext cx="10785056" cy="609741"/>
          </a:xfrm>
        </p:spPr>
        <p:txBody>
          <a:bodyPr/>
          <a:lstStyle/>
          <a:p>
            <a:r>
              <a:rPr lang="zh-CN" altLang="en-US" sz="3800" dirty="0">
                <a:latin typeface="Times New Roman" pitchFamily="18" charset="0"/>
              </a:rPr>
              <a:t>结构性模式</a:t>
            </a:r>
            <a:r>
              <a:rPr lang="en-US" altLang="zh-CN" sz="3300" dirty="0">
                <a:latin typeface="Arial"/>
              </a:rPr>
              <a:t>——</a:t>
            </a:r>
            <a:r>
              <a:rPr lang="zh-CN" altLang="en-US" sz="3300" dirty="0"/>
              <a:t>组合模式（</a:t>
            </a:r>
            <a:r>
              <a:rPr lang="en-US" altLang="zh-CN" sz="3300" dirty="0"/>
              <a:t>Composite</a:t>
            </a:r>
            <a:r>
              <a:rPr lang="zh-CN" altLang="en-US" sz="3300" dirty="0"/>
              <a:t>）</a:t>
            </a:r>
          </a:p>
        </p:txBody>
      </p:sp>
      <p:sp>
        <p:nvSpPr>
          <p:cNvPr id="187395" name="Rectangle 3"/>
          <p:cNvSpPr>
            <a:spLocks noGrp="1" noChangeArrowheads="1"/>
          </p:cNvSpPr>
          <p:nvPr>
            <p:ph type="body" idx="1"/>
          </p:nvPr>
        </p:nvSpPr>
        <p:spPr>
          <a:xfrm>
            <a:off x="913234" y="1341749"/>
            <a:ext cx="10373995" cy="5106582"/>
          </a:xfrm>
        </p:spPr>
        <p:txBody>
          <a:bodyPr/>
          <a:lstStyle/>
          <a:p>
            <a:pPr algn="just">
              <a:lnSpc>
                <a:spcPct val="70000"/>
              </a:lnSpc>
              <a:buFont typeface="Wingdings" pitchFamily="2" charset="2"/>
              <a:buNone/>
            </a:pPr>
            <a:r>
              <a:rPr lang="zh-CN" altLang="en-US" sz="2400" dirty="0">
                <a:latin typeface="楷体_GB2312" pitchFamily="49" charset="-122"/>
                <a:ea typeface="楷体_GB2312" pitchFamily="49" charset="-122"/>
              </a:rPr>
              <a:t>参与者职责</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抽象部件</a:t>
            </a:r>
            <a:r>
              <a:rPr lang="en-US" altLang="zh-CN" sz="2400" dirty="0">
                <a:latin typeface="楷体_GB2312" pitchFamily="49" charset="-122"/>
                <a:ea typeface="楷体_GB2312" pitchFamily="49" charset="-122"/>
              </a:rPr>
              <a:t>Component</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声明组合中对象的接口。</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参加组合的对象的缺省行为。</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声明访问、管理子类部件的接口。</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（可选）定义访问递归结构中其父类的接口，如合适，实现它。 </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树叶</a:t>
            </a:r>
            <a:r>
              <a:rPr lang="en-US" altLang="zh-CN" sz="2400" dirty="0">
                <a:latin typeface="楷体_GB2312" pitchFamily="49" charset="-122"/>
                <a:ea typeface="楷体_GB2312" pitchFamily="49" charset="-122"/>
              </a:rPr>
              <a:t>Leaf</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代表部件中的叶对象，它没有子类。</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定义组合中原始对象的行为。</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树枝部件</a:t>
            </a:r>
            <a:r>
              <a:rPr lang="en-US" altLang="zh-CN" sz="2400" dirty="0">
                <a:latin typeface="楷体_GB2312" pitchFamily="49" charset="-122"/>
                <a:ea typeface="楷体_GB2312" pitchFamily="49" charset="-122"/>
              </a:rPr>
              <a:t>Composite</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定义有子类的部件的行为。</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保存子类部件。</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实现</a:t>
            </a:r>
            <a:r>
              <a:rPr lang="en-US" altLang="zh-CN" sz="2400" dirty="0">
                <a:latin typeface="楷体_GB2312" pitchFamily="49" charset="-122"/>
                <a:ea typeface="楷体_GB2312" pitchFamily="49" charset="-122"/>
              </a:rPr>
              <a:t>Component</a:t>
            </a:r>
            <a:r>
              <a:rPr lang="zh-CN" altLang="en-US" sz="2400" dirty="0">
                <a:latin typeface="楷体_GB2312" pitchFamily="49" charset="-122"/>
                <a:ea typeface="楷体_GB2312" pitchFamily="49" charset="-122"/>
              </a:rPr>
              <a:t>接口中与子类有关的操作。</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客户</a:t>
            </a:r>
            <a:r>
              <a:rPr lang="en-US" altLang="zh-CN" sz="2400" dirty="0">
                <a:latin typeface="楷体_GB2312" pitchFamily="49" charset="-122"/>
                <a:ea typeface="楷体_GB2312" pitchFamily="49" charset="-122"/>
              </a:rPr>
              <a:t>Client </a:t>
            </a:r>
          </a:p>
          <a:p>
            <a:pPr algn="just">
              <a:lnSpc>
                <a:spcPct val="70000"/>
              </a:lnSpc>
              <a:buFont typeface="Wingdings" pitchFamily="2" charset="2"/>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通过</a:t>
            </a:r>
            <a:r>
              <a:rPr lang="en-US" altLang="zh-CN" sz="2400" dirty="0">
                <a:latin typeface="楷体_GB2312" pitchFamily="49" charset="-122"/>
                <a:ea typeface="楷体_GB2312" pitchFamily="49" charset="-122"/>
              </a:rPr>
              <a:t>Component</a:t>
            </a:r>
            <a:r>
              <a:rPr lang="zh-CN" altLang="en-US" sz="2400" dirty="0">
                <a:latin typeface="楷体_GB2312" pitchFamily="49" charset="-122"/>
                <a:ea typeface="楷体_GB2312" pitchFamily="49" charset="-122"/>
              </a:rPr>
              <a:t>接口操作组合中的对象。</a:t>
            </a:r>
          </a:p>
        </p:txBody>
      </p:sp>
    </p:spTree>
    <p:extLst>
      <p:ext uri="{BB962C8B-B14F-4D97-AF65-F5344CB8AC3E}">
        <p14:creationId xmlns:p14="http://schemas.microsoft.com/office/powerpoint/2010/main" val="3293613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a:xfrm>
            <a:off x="629742" y="333450"/>
            <a:ext cx="10785056" cy="658966"/>
          </a:xfrm>
        </p:spPr>
        <p:txBody>
          <a:bodyPr/>
          <a:lstStyle/>
          <a:p>
            <a:r>
              <a:rPr lang="zh-CN" altLang="en-US" sz="3600" dirty="0">
                <a:latin typeface="Times New Roman" pitchFamily="18" charset="0"/>
              </a:rPr>
              <a:t>结构性模式</a:t>
            </a:r>
            <a:r>
              <a:rPr lang="en-US" altLang="zh-CN" sz="3200" dirty="0">
                <a:latin typeface="Arial"/>
              </a:rPr>
              <a:t>——</a:t>
            </a:r>
            <a:r>
              <a:rPr lang="zh-CN" altLang="en-US" sz="3200" dirty="0"/>
              <a:t>组合模式（</a:t>
            </a:r>
            <a:r>
              <a:rPr lang="en-US" altLang="zh-CN" sz="3200" dirty="0"/>
              <a:t>Composite</a:t>
            </a:r>
            <a:r>
              <a:rPr lang="zh-CN" altLang="en-US" sz="3200" dirty="0"/>
              <a:t>）</a:t>
            </a:r>
          </a:p>
        </p:txBody>
      </p:sp>
      <p:sp>
        <p:nvSpPr>
          <p:cNvPr id="802819" name="Rectangle 3"/>
          <p:cNvSpPr>
            <a:spLocks noGrp="1" noChangeArrowheads="1"/>
          </p:cNvSpPr>
          <p:nvPr>
            <p:ph type="body" idx="1"/>
          </p:nvPr>
        </p:nvSpPr>
        <p:spPr>
          <a:xfrm>
            <a:off x="701750" y="1197546"/>
            <a:ext cx="10373995" cy="2519945"/>
          </a:xfrm>
        </p:spPr>
        <p:txBody>
          <a:bodyPr/>
          <a:lstStyle/>
          <a:p>
            <a:pPr>
              <a:lnSpc>
                <a:spcPct val="100000"/>
              </a:lnSpc>
              <a:buFont typeface="Wingdings" pitchFamily="2" charset="2"/>
              <a:buNone/>
            </a:pPr>
            <a:r>
              <a:rPr lang="zh-CN" altLang="en-US" sz="2400" dirty="0">
                <a:latin typeface="楷体_GB2312" pitchFamily="49" charset="-122"/>
                <a:ea typeface="楷体_GB2312" pitchFamily="49" charset="-122"/>
              </a:rPr>
              <a:t>奶奶讲的故事：从前有一个山，山上有个庙，庙里有个道士讲故事。讲的啥故事？从前有一个山，山上有个庙，庙里有个道士讲故事。讲的啥故事？从前有个山 </a:t>
            </a:r>
            <a:r>
              <a:rPr lang="en-US" altLang="zh-CN" sz="2400" dirty="0">
                <a:latin typeface="Arial"/>
                <a:ea typeface="楷体_GB2312" pitchFamily="49" charset="-122"/>
              </a:rPr>
              <a:t>…</a:t>
            </a:r>
            <a:r>
              <a:rPr lang="en-US" altLang="zh-CN" sz="2400" dirty="0">
                <a:latin typeface="楷体_GB2312" pitchFamily="49" charset="-122"/>
                <a:ea typeface="楷体_GB2312" pitchFamily="49" charset="-122"/>
              </a:rPr>
              <a:t> </a:t>
            </a:r>
            <a:r>
              <a:rPr lang="en-US" altLang="zh-CN" sz="2400" dirty="0">
                <a:latin typeface="Arial"/>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奶奶的故事要循环多少次，根据你多长时间睡着而定。在故事里有山、有庙、有道士、有故事。故事的角色有两种：</a:t>
            </a:r>
          </a:p>
          <a:p>
            <a:pPr>
              <a:lnSpc>
                <a:spcPct val="100000"/>
              </a:lnSpc>
            </a:pPr>
            <a:r>
              <a:rPr lang="zh-CN" altLang="en-US" sz="2400" dirty="0">
                <a:latin typeface="楷体_GB2312" pitchFamily="49" charset="-122"/>
                <a:ea typeface="楷体_GB2312" pitchFamily="49" charset="-122"/>
              </a:rPr>
              <a:t>没有其他角色的角色</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山、庙、道士</a:t>
            </a:r>
          </a:p>
          <a:p>
            <a:pPr>
              <a:lnSpc>
                <a:spcPct val="100000"/>
              </a:lnSpc>
            </a:pPr>
            <a:r>
              <a:rPr lang="zh-CN" altLang="en-US" sz="2400" dirty="0">
                <a:latin typeface="楷体_GB2312" pitchFamily="49" charset="-122"/>
                <a:ea typeface="楷体_GB2312" pitchFamily="49" charset="-122"/>
              </a:rPr>
              <a:t>有具他角色的角色</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故事</a:t>
            </a:r>
          </a:p>
        </p:txBody>
      </p:sp>
      <p:pic>
        <p:nvPicPr>
          <p:cNvPr id="802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74" y="3501802"/>
            <a:ext cx="9819379" cy="265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15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803843" name="Rectangle 3"/>
          <p:cNvSpPr>
            <a:spLocks noGrp="1" noChangeArrowheads="1"/>
          </p:cNvSpPr>
          <p:nvPr>
            <p:ph type="body" idx="1"/>
          </p:nvPr>
        </p:nvSpPr>
        <p:spPr>
          <a:xfrm>
            <a:off x="724655" y="1341562"/>
            <a:ext cx="10373995" cy="511293"/>
          </a:xfrm>
        </p:spPr>
        <p:txBody>
          <a:bodyPr/>
          <a:lstStyle/>
          <a:p>
            <a:pPr>
              <a:lnSpc>
                <a:spcPct val="80000"/>
              </a:lnSpc>
            </a:pPr>
            <a:r>
              <a:rPr lang="zh-CN" altLang="en-US"/>
              <a:t>其模拟系统如图</a:t>
            </a:r>
          </a:p>
        </p:txBody>
      </p:sp>
      <p:pic>
        <p:nvPicPr>
          <p:cNvPr id="803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766" y="1917626"/>
            <a:ext cx="9994716" cy="34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528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804867" name="Rectangle 3"/>
          <p:cNvSpPr>
            <a:spLocks noGrp="1" noChangeArrowheads="1"/>
          </p:cNvSpPr>
          <p:nvPr>
            <p:ph type="body" idx="1"/>
          </p:nvPr>
        </p:nvSpPr>
        <p:spPr>
          <a:xfrm>
            <a:off x="557734" y="1629594"/>
            <a:ext cx="10373995" cy="3604459"/>
          </a:xfrm>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涉及到三个角色：</a:t>
            </a:r>
          </a:p>
          <a:p>
            <a:pPr>
              <a:lnSpc>
                <a:spcPct val="100000"/>
              </a:lnSpc>
            </a:pPr>
            <a:r>
              <a:rPr lang="zh-CN" altLang="en-US" sz="2900" dirty="0">
                <a:latin typeface="楷体_GB2312" pitchFamily="49" charset="-122"/>
                <a:ea typeface="楷体_GB2312" pitchFamily="49" charset="-122"/>
              </a:rPr>
              <a:t>抽象构件（</a:t>
            </a:r>
            <a:r>
              <a:rPr lang="en-US" altLang="zh-CN" sz="2900" dirty="0">
                <a:latin typeface="楷体_GB2312" pitchFamily="49" charset="-122"/>
                <a:ea typeface="楷体_GB2312" pitchFamily="49" charset="-122"/>
              </a:rPr>
              <a:t>Component</a:t>
            </a:r>
            <a:r>
              <a:rPr lang="zh-CN" altLang="en-US" sz="2900" dirty="0">
                <a:latin typeface="楷体_GB2312" pitchFamily="49" charset="-122"/>
                <a:ea typeface="楷体_GB2312" pitchFamily="49" charset="-122"/>
              </a:rPr>
              <a:t>）角色：由故事角色接口 扮演。抽象角色，给所有的角色对象规定一个接口，可以用来管理所有的诸如山、庙、道士和故事对象。</a:t>
            </a:r>
          </a:p>
          <a:p>
            <a:pPr>
              <a:lnSpc>
                <a:spcPct val="100000"/>
              </a:lnSpc>
            </a:pPr>
            <a:r>
              <a:rPr lang="zh-CN" altLang="en-US" sz="2900" dirty="0">
                <a:latin typeface="楷体_GB2312" pitchFamily="49" charset="-122"/>
                <a:ea typeface="楷体_GB2312" pitchFamily="49" charset="-122"/>
              </a:rPr>
              <a:t>树叶构件（</a:t>
            </a:r>
            <a:r>
              <a:rPr lang="en-US" altLang="zh-CN" sz="2900" dirty="0">
                <a:latin typeface="楷体_GB2312" pitchFamily="49" charset="-122"/>
                <a:ea typeface="楷体_GB2312" pitchFamily="49" charset="-122"/>
              </a:rPr>
              <a:t>Leaf</a:t>
            </a:r>
            <a:r>
              <a:rPr lang="zh-CN" altLang="en-US" sz="2900" dirty="0">
                <a:latin typeface="楷体_GB2312" pitchFamily="49" charset="-122"/>
                <a:ea typeface="楷体_GB2312" pitchFamily="49" charset="-122"/>
              </a:rPr>
              <a:t>）角色：由山、庙和道士扮演。没有下级的子对象。</a:t>
            </a:r>
          </a:p>
          <a:p>
            <a:pPr>
              <a:lnSpc>
                <a:spcPct val="100000"/>
              </a:lnSpc>
            </a:pPr>
            <a:r>
              <a:rPr lang="zh-CN" altLang="en-US" sz="2900" dirty="0">
                <a:latin typeface="楷体_GB2312" pitchFamily="49" charset="-122"/>
                <a:ea typeface="楷体_GB2312" pitchFamily="49" charset="-122"/>
              </a:rPr>
              <a:t>树枝构件（</a:t>
            </a:r>
            <a:r>
              <a:rPr lang="en-US" altLang="zh-CN" sz="2900" dirty="0">
                <a:latin typeface="楷体_GB2312" pitchFamily="49" charset="-122"/>
                <a:ea typeface="楷体_GB2312" pitchFamily="49" charset="-122"/>
              </a:rPr>
              <a:t>Composite</a:t>
            </a:r>
            <a:r>
              <a:rPr lang="zh-CN" altLang="en-US" sz="2900" dirty="0">
                <a:latin typeface="楷体_GB2312" pitchFamily="49" charset="-122"/>
                <a:ea typeface="楷体_GB2312" pitchFamily="49" charset="-122"/>
              </a:rPr>
              <a:t>）角色：由故事角色扮演。</a:t>
            </a:r>
          </a:p>
        </p:txBody>
      </p:sp>
    </p:spTree>
    <p:extLst>
      <p:ext uri="{BB962C8B-B14F-4D97-AF65-F5344CB8AC3E}">
        <p14:creationId xmlns:p14="http://schemas.microsoft.com/office/powerpoint/2010/main" val="18573992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sp>
        <p:nvSpPr>
          <p:cNvPr id="805891" name="Rectangle 3"/>
          <p:cNvSpPr>
            <a:spLocks noGrp="1" noChangeArrowheads="1"/>
          </p:cNvSpPr>
          <p:nvPr>
            <p:ph type="body" idx="1"/>
          </p:nvPr>
        </p:nvSpPr>
        <p:spPr>
          <a:xfrm>
            <a:off x="629742" y="1845618"/>
            <a:ext cx="10373995" cy="1735540"/>
          </a:xfrm>
        </p:spPr>
        <p:txBody>
          <a:bodyPr/>
          <a:lstStyle/>
          <a:p>
            <a:pPr>
              <a:lnSpc>
                <a:spcPct val="100000"/>
              </a:lnSpc>
              <a:buFont typeface="Wingdings" pitchFamily="2" charset="2"/>
              <a:buNone/>
            </a:pPr>
            <a:r>
              <a:rPr lang="en-US" altLang="zh-CN" sz="2900">
                <a:latin typeface="楷体_GB2312" pitchFamily="49" charset="-122"/>
                <a:ea typeface="楷体_GB2312" pitchFamily="49" charset="-122"/>
              </a:rPr>
              <a:t>[</a:t>
            </a:r>
            <a:r>
              <a:rPr lang="zh-CN" altLang="en-US" sz="2900">
                <a:latin typeface="楷体_GB2312" pitchFamily="49" charset="-122"/>
                <a:ea typeface="楷体_GB2312" pitchFamily="49" charset="-122"/>
              </a:rPr>
              <a:t>习题</a:t>
            </a:r>
            <a:r>
              <a:rPr lang="en-US" altLang="zh-CN" sz="2900">
                <a:latin typeface="楷体_GB2312" pitchFamily="49" charset="-122"/>
                <a:ea typeface="楷体_GB2312" pitchFamily="49" charset="-122"/>
              </a:rPr>
              <a:t>]</a:t>
            </a:r>
            <a:r>
              <a:rPr lang="zh-CN" altLang="en-US" sz="2900">
                <a:latin typeface="楷体_GB2312" pitchFamily="49" charset="-122"/>
                <a:ea typeface="楷体_GB2312" pitchFamily="49" charset="-122"/>
              </a:rPr>
              <a:t>用合成模式的语言解释算术运算的逻辑结构。</a:t>
            </a:r>
          </a:p>
          <a:p>
            <a:pPr>
              <a:lnSpc>
                <a:spcPct val="100000"/>
              </a:lnSpc>
              <a:buFont typeface="Wingdings" pitchFamily="2" charset="2"/>
              <a:buNone/>
            </a:pPr>
            <a:r>
              <a:rPr lang="zh-CN" altLang="en-US" sz="2900">
                <a:latin typeface="楷体_GB2312" pitchFamily="49" charset="-122"/>
                <a:ea typeface="楷体_GB2312" pitchFamily="49" charset="-122"/>
              </a:rPr>
              <a:t>算术运算涉及两个运算量和一个运算符号，运算符号可以是＋、－ 、 </a:t>
            </a:r>
            <a:r>
              <a:rPr lang="en-US" altLang="zh-CN" sz="2900">
                <a:latin typeface="楷体_GB2312" pitchFamily="49" charset="-122"/>
                <a:ea typeface="楷体_GB2312" pitchFamily="49" charset="-122"/>
              </a:rPr>
              <a:t>×</a:t>
            </a:r>
            <a:r>
              <a:rPr lang="zh-CN" altLang="en-US" sz="2900">
                <a:latin typeface="楷体_GB2312" pitchFamily="49" charset="-122"/>
                <a:ea typeface="楷体_GB2312" pitchFamily="49" charset="-122"/>
              </a:rPr>
              <a:t>、</a:t>
            </a:r>
            <a:r>
              <a:rPr lang="en-US" altLang="zh-CN" sz="2900">
                <a:latin typeface="楷体_GB2312" pitchFamily="49" charset="-122"/>
                <a:ea typeface="楷体_GB2312" pitchFamily="49" charset="-122"/>
              </a:rPr>
              <a:t>÷</a:t>
            </a:r>
            <a:r>
              <a:rPr lang="zh-CN" altLang="en-US" sz="2900">
                <a:latin typeface="楷体_GB2312" pitchFamily="49" charset="-122"/>
                <a:ea typeface="楷体_GB2312" pitchFamily="49" charset="-122"/>
              </a:rPr>
              <a:t>。运算量可以嵌套，比如： </a:t>
            </a:r>
            <a:r>
              <a:rPr lang="en-US" altLang="zh-CN" sz="2900">
                <a:latin typeface="楷体_GB2312" pitchFamily="49" charset="-122"/>
                <a:ea typeface="楷体_GB2312" pitchFamily="49" charset="-122"/>
              </a:rPr>
              <a:t>1 + ( 2 * 3 </a:t>
            </a:r>
            <a:r>
              <a:rPr lang="zh-CN" altLang="en-US" sz="2900">
                <a:latin typeface="楷体_GB2312" pitchFamily="49" charset="-122"/>
                <a:ea typeface="楷体_GB2312" pitchFamily="49" charset="-122"/>
              </a:rPr>
              <a:t>）。</a:t>
            </a:r>
          </a:p>
        </p:txBody>
      </p:sp>
    </p:spTree>
    <p:extLst>
      <p:ext uri="{BB962C8B-B14F-4D97-AF65-F5344CB8AC3E}">
        <p14:creationId xmlns:p14="http://schemas.microsoft.com/office/powerpoint/2010/main" val="2367621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zh-CN" altLang="en-US" sz="3800">
                <a:latin typeface="Times New Roman" pitchFamily="18" charset="0"/>
              </a:rPr>
              <a:t>结构性模式</a:t>
            </a:r>
            <a:r>
              <a:rPr lang="en-US" altLang="zh-CN" sz="3300">
                <a:latin typeface="Arial"/>
              </a:rPr>
              <a:t>——</a:t>
            </a:r>
            <a:r>
              <a:rPr lang="zh-CN" altLang="en-US" sz="3300"/>
              <a:t>组合模式（</a:t>
            </a:r>
            <a:r>
              <a:rPr lang="en-US" altLang="zh-CN" sz="3300"/>
              <a:t>Composite</a:t>
            </a:r>
            <a:r>
              <a:rPr lang="zh-CN" altLang="en-US" sz="3300"/>
              <a:t>）</a:t>
            </a:r>
          </a:p>
        </p:txBody>
      </p:sp>
      <p:pic>
        <p:nvPicPr>
          <p:cNvPr id="806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74" y="1341562"/>
            <a:ext cx="10765986" cy="478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58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557734" y="1197546"/>
            <a:ext cx="11066865" cy="5082765"/>
          </a:xfrm>
        </p:spPr>
        <p:txBody>
          <a:bodyPr/>
          <a:lstStyle/>
          <a:p>
            <a:pPr marL="0" indent="0" algn="just">
              <a:lnSpc>
                <a:spcPct val="100000"/>
              </a:lnSpc>
              <a:buNone/>
            </a:pP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例</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：工具箱类绘图编辑器</a:t>
            </a:r>
          </a:p>
          <a:p>
            <a:pPr marL="0" indent="0" algn="just">
              <a:lnSpc>
                <a:spcPct val="100000"/>
              </a:lnSpc>
              <a:buNone/>
            </a:pP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允许用户在图片和图形中绘制、排列图形元素（线、多边形、文本等）。</a:t>
            </a:r>
          </a:p>
          <a:p>
            <a:pPr marL="0" indent="0" algn="just">
              <a:lnSpc>
                <a:spcPct val="100000"/>
              </a:lnSpc>
              <a:buNone/>
            </a:pPr>
            <a:r>
              <a:rPr lang="zh-CN" altLang="en-US" sz="2400" dirty="0">
                <a:latin typeface="楷体_GB2312" pitchFamily="49" charset="-122"/>
                <a:ea typeface="楷体_GB2312" pitchFamily="49" charset="-122"/>
              </a:rPr>
              <a:t>关键抽象类</a:t>
            </a:r>
            <a:r>
              <a:rPr lang="en-US" altLang="zh-CN" sz="2400" dirty="0">
                <a:latin typeface="楷体_GB2312" pitchFamily="49" charset="-122"/>
                <a:ea typeface="楷体_GB2312" pitchFamily="49" charset="-122"/>
              </a:rPr>
              <a:t>Shape</a:t>
            </a:r>
          </a:p>
          <a:p>
            <a:pPr marL="0" indent="0" algn="just">
              <a:lnSpc>
                <a:spcPct val="100000"/>
              </a:lnSpc>
            </a:pPr>
            <a:r>
              <a:rPr lang="zh-CN" altLang="en-US" sz="2400" dirty="0">
                <a:latin typeface="楷体_GB2312" pitchFamily="49" charset="-122"/>
                <a:ea typeface="楷体_GB2312" pitchFamily="49" charset="-122"/>
              </a:rPr>
              <a:t>定义图形对象的接口</a:t>
            </a:r>
          </a:p>
          <a:p>
            <a:pPr marL="0" indent="0" algn="just">
              <a:lnSpc>
                <a:spcPct val="100000"/>
              </a:lnSpc>
              <a:buClr>
                <a:srgbClr val="FF6600"/>
              </a:buClr>
            </a:pPr>
            <a:r>
              <a:rPr lang="zh-CN" altLang="en-US" sz="2400" dirty="0">
                <a:latin typeface="楷体_GB2312" pitchFamily="49" charset="-122"/>
                <a:ea typeface="楷体_GB2312" pitchFamily="49" charset="-122"/>
              </a:rPr>
              <a:t>子类定义一个图形元素。</a:t>
            </a:r>
          </a:p>
          <a:p>
            <a:pPr marL="0" indent="0" algn="just">
              <a:lnSpc>
                <a:spcPct val="100000"/>
              </a:lnSpc>
              <a:buNone/>
            </a:pPr>
            <a:r>
              <a:rPr lang="zh-CN" altLang="en-US" sz="2400" dirty="0">
                <a:latin typeface="楷体_GB2312" pitchFamily="49" charset="-122"/>
                <a:ea typeface="楷体_GB2312" pitchFamily="49" charset="-122"/>
              </a:rPr>
              <a:t>要建立的文本编辑器：</a:t>
            </a:r>
          </a:p>
          <a:p>
            <a:pPr marL="0" indent="0" algn="just">
              <a:lnSpc>
                <a:spcPct val="100000"/>
              </a:lnSpc>
              <a:buNone/>
            </a:pPr>
            <a:r>
              <a:rPr lang="zh-CN" altLang="en-US" sz="2400" dirty="0">
                <a:latin typeface="楷体_GB2312" pitchFamily="49" charset="-122"/>
                <a:ea typeface="楷体_GB2312" pitchFamily="49" charset="-122"/>
              </a:rPr>
              <a:t>需要</a:t>
            </a:r>
            <a:r>
              <a:rPr lang="en-US" altLang="zh-CN" sz="2400" dirty="0">
                <a:latin typeface="楷体_GB2312" pitchFamily="49" charset="-122"/>
                <a:ea typeface="楷体_GB2312" pitchFamily="49" charset="-122"/>
              </a:rPr>
              <a:t>Shape</a:t>
            </a:r>
            <a:r>
              <a:rPr lang="zh-CN" altLang="en-US" sz="2400" dirty="0">
                <a:latin typeface="楷体_GB2312" pitchFamily="49" charset="-122"/>
                <a:ea typeface="楷体_GB2312" pitchFamily="49" charset="-122"/>
              </a:rPr>
              <a:t>子类</a:t>
            </a:r>
            <a:r>
              <a:rPr lang="en-US" altLang="zh-CN" sz="2400" dirty="0" err="1">
                <a:latin typeface="楷体_GB2312" pitchFamily="49" charset="-122"/>
                <a:ea typeface="楷体_GB2312" pitchFamily="49" charset="-122"/>
              </a:rPr>
              <a:t>TextShape</a:t>
            </a:r>
            <a:r>
              <a:rPr lang="en-US" altLang="zh-CN" sz="2400" dirty="0">
                <a:latin typeface="Courier New"/>
                <a:ea typeface="楷体_GB2312" pitchFamily="49" charset="-122"/>
              </a:rPr>
              <a:t>——</a:t>
            </a:r>
            <a:r>
              <a:rPr lang="zh-CN" altLang="en-US" sz="2400" dirty="0">
                <a:latin typeface="楷体_GB2312" pitchFamily="49" charset="-122"/>
                <a:ea typeface="楷体_GB2312" pitchFamily="49" charset="-122"/>
              </a:rPr>
              <a:t>难实现（需解决屏幕刷新、缓冲区等）</a:t>
            </a:r>
          </a:p>
          <a:p>
            <a:pPr marL="0" indent="0" algn="just">
              <a:lnSpc>
                <a:spcPct val="100000"/>
              </a:lnSpc>
              <a:buNone/>
            </a:pPr>
            <a:r>
              <a:rPr lang="zh-CN" altLang="en-US" sz="2400" dirty="0">
                <a:latin typeface="楷体_GB2312" pitchFamily="49" charset="-122"/>
                <a:ea typeface="楷体_GB2312" pitchFamily="49" charset="-122"/>
              </a:rPr>
              <a:t>假定有用户接口工具箱，提供</a:t>
            </a:r>
            <a:r>
              <a:rPr lang="en-US" altLang="zh-CN" sz="2400" dirty="0" err="1">
                <a:latin typeface="楷体_GB2312" pitchFamily="49" charset="-122"/>
                <a:ea typeface="楷体_GB2312" pitchFamily="49" charset="-122"/>
              </a:rPr>
              <a:t>TextView</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类，但不是</a:t>
            </a:r>
            <a:r>
              <a:rPr lang="en-US" altLang="zh-CN" sz="2400" dirty="0">
                <a:latin typeface="楷体_GB2312" pitchFamily="49" charset="-122"/>
                <a:ea typeface="楷体_GB2312" pitchFamily="49" charset="-122"/>
              </a:rPr>
              <a:t>Shape</a:t>
            </a:r>
            <a:r>
              <a:rPr lang="zh-CN" altLang="en-US" sz="2400" dirty="0">
                <a:latin typeface="楷体_GB2312" pitchFamily="49" charset="-122"/>
                <a:ea typeface="楷体_GB2312" pitchFamily="49" charset="-122"/>
              </a:rPr>
              <a:t>的子类。不匹配而不可重用。 </a:t>
            </a:r>
          </a:p>
          <a:p>
            <a:pPr marL="0" indent="0" algn="just">
              <a:lnSpc>
                <a:spcPct val="100000"/>
              </a:lnSpc>
              <a:buNone/>
            </a:pPr>
            <a:r>
              <a:rPr lang="en-US" altLang="zh-CN" sz="2400" dirty="0">
                <a:latin typeface="Courier New"/>
                <a:ea typeface="楷体_GB2312" pitchFamily="49" charset="-122"/>
              </a:rPr>
              <a:t>——</a:t>
            </a:r>
            <a:r>
              <a:rPr lang="zh-CN" altLang="en-US" sz="2400" b="1" dirty="0">
                <a:solidFill>
                  <a:schemeClr val="accent1"/>
                </a:solidFill>
                <a:latin typeface="楷体_GB2312" pitchFamily="49" charset="-122"/>
                <a:ea typeface="楷体_GB2312" pitchFamily="49" charset="-122"/>
              </a:rPr>
              <a:t>希望重用</a:t>
            </a:r>
            <a:r>
              <a:rPr lang="en-US" altLang="zh-CN" sz="2400" b="1" dirty="0" err="1">
                <a:solidFill>
                  <a:schemeClr val="accent1"/>
                </a:solidFill>
                <a:latin typeface="楷体_GB2312" pitchFamily="49" charset="-122"/>
                <a:ea typeface="楷体_GB2312" pitchFamily="49" charset="-122"/>
              </a:rPr>
              <a:t>TextView</a:t>
            </a:r>
            <a:r>
              <a:rPr lang="en-US" altLang="zh-CN" sz="2400" b="1" dirty="0">
                <a:solidFill>
                  <a:schemeClr val="accent1"/>
                </a:solidFill>
                <a:latin typeface="楷体_GB2312" pitchFamily="49" charset="-122"/>
                <a:ea typeface="楷体_GB2312" pitchFamily="49" charset="-122"/>
              </a:rPr>
              <a:t> </a:t>
            </a:r>
            <a:r>
              <a:rPr lang="zh-CN" altLang="en-US" sz="2400" b="1" dirty="0">
                <a:solidFill>
                  <a:schemeClr val="accent1"/>
                </a:solidFill>
                <a:latin typeface="楷体_GB2312" pitchFamily="49" charset="-122"/>
                <a:ea typeface="楷体_GB2312" pitchFamily="49" charset="-122"/>
              </a:rPr>
              <a:t>类实现</a:t>
            </a:r>
            <a:r>
              <a:rPr lang="en-US" altLang="zh-CN" sz="2400" b="1" dirty="0" err="1">
                <a:solidFill>
                  <a:schemeClr val="accent1"/>
                </a:solidFill>
                <a:latin typeface="楷体_GB2312" pitchFamily="49" charset="-122"/>
                <a:ea typeface="楷体_GB2312" pitchFamily="49" charset="-122"/>
              </a:rPr>
              <a:t>TextShape</a:t>
            </a:r>
            <a:endParaRPr lang="en-US" altLang="zh-CN" sz="2400" b="1" dirty="0">
              <a:solidFill>
                <a:schemeClr val="accent1"/>
              </a:solidFill>
              <a:latin typeface="楷体_GB2312" pitchFamily="49" charset="-122"/>
              <a:ea typeface="楷体_GB2312" pitchFamily="49" charset="-122"/>
            </a:endParaRPr>
          </a:p>
        </p:txBody>
      </p:sp>
      <p:sp>
        <p:nvSpPr>
          <p:cNvPr id="160771" name="Rectangle 3"/>
          <p:cNvSpPr>
            <a:spLocks noGrp="1" noChangeArrowheads="1"/>
          </p:cNvSpPr>
          <p:nvPr>
            <p:ph type="title"/>
          </p:nvPr>
        </p:nvSpPr>
        <p:spPr>
          <a:xfrm>
            <a:off x="701750" y="333450"/>
            <a:ext cx="10785056" cy="60974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结构性模式</a:t>
            </a:r>
            <a:r>
              <a:rPr lang="en-US" altLang="zh-CN" dirty="0"/>
              <a:t>——</a:t>
            </a:r>
            <a:r>
              <a:rPr lang="zh-CN" altLang="en-US" dirty="0"/>
              <a:t>适配器模式（</a:t>
            </a:r>
            <a:r>
              <a:rPr lang="en-US" altLang="zh-CN" dirty="0"/>
              <a:t>Adapter </a:t>
            </a:r>
            <a:r>
              <a:rPr lang="zh-CN" altLang="en-US" dirty="0"/>
              <a:t>）</a:t>
            </a:r>
          </a:p>
        </p:txBody>
      </p:sp>
    </p:spTree>
    <p:extLst>
      <p:ext uri="{BB962C8B-B14F-4D97-AF65-F5344CB8AC3E}">
        <p14:creationId xmlns:p14="http://schemas.microsoft.com/office/powerpoint/2010/main" val="16912607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773758" y="333450"/>
            <a:ext cx="10185416" cy="533524"/>
          </a:xfrm>
        </p:spPr>
        <p:txBody>
          <a:bodyPr/>
          <a:lstStyle/>
          <a:p>
            <a:r>
              <a:rPr lang="zh-CN" altLang="en-US" sz="3300" dirty="0">
                <a:latin typeface="Times New Roman" pitchFamily="18" charset="0"/>
              </a:rPr>
              <a:t>结构性模式</a:t>
            </a:r>
            <a:r>
              <a:rPr lang="en-US" altLang="zh-CN" dirty="0">
                <a:latin typeface="Arial"/>
              </a:rPr>
              <a:t>——</a:t>
            </a:r>
            <a:r>
              <a:rPr lang="zh-CN" altLang="en-US" dirty="0"/>
              <a:t>组合模式（</a:t>
            </a:r>
            <a:r>
              <a:rPr lang="en-US" altLang="zh-CN" dirty="0"/>
              <a:t>Composite</a:t>
            </a:r>
            <a:r>
              <a:rPr lang="zh-CN" altLang="en-US" dirty="0"/>
              <a:t>）</a:t>
            </a:r>
          </a:p>
        </p:txBody>
      </p:sp>
      <p:sp>
        <p:nvSpPr>
          <p:cNvPr id="188419" name="Rectangle 3"/>
          <p:cNvSpPr>
            <a:spLocks noGrp="1" noChangeArrowheads="1"/>
          </p:cNvSpPr>
          <p:nvPr>
            <p:ph type="body" idx="1"/>
          </p:nvPr>
        </p:nvSpPr>
        <p:spPr>
          <a:xfrm>
            <a:off x="773758" y="1413570"/>
            <a:ext cx="10373995" cy="4725494"/>
          </a:xfrm>
        </p:spPr>
        <p:txBody>
          <a:bodyPr/>
          <a:lstStyle/>
          <a:p>
            <a:pPr algn="just">
              <a:lnSpc>
                <a:spcPct val="10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4</a:t>
            </a:r>
            <a:r>
              <a:rPr lang="zh-CN" altLang="en-US" sz="2900" dirty="0">
                <a:latin typeface="楷体_GB2312" pitchFamily="49" charset="-122"/>
                <a:ea typeface="楷体_GB2312" pitchFamily="49" charset="-122"/>
              </a:rPr>
              <a:t>）协作</a:t>
            </a:r>
          </a:p>
          <a:p>
            <a:pPr algn="just">
              <a:lnSpc>
                <a:spcPct val="100000"/>
              </a:lnSpc>
            </a:pPr>
            <a:r>
              <a:rPr lang="zh-CN" altLang="en-US" sz="2900" dirty="0">
                <a:latin typeface="楷体_GB2312" pitchFamily="49" charset="-122"/>
                <a:ea typeface="楷体_GB2312" pitchFamily="49" charset="-122"/>
              </a:rPr>
              <a:t>客户用</a:t>
            </a:r>
            <a:r>
              <a:rPr lang="en-US" altLang="zh-CN" sz="2900" b="1" dirty="0">
                <a:latin typeface="楷体_GB2312" pitchFamily="49" charset="-122"/>
                <a:ea typeface="楷体_GB2312" pitchFamily="49" charset="-122"/>
              </a:rPr>
              <a:t>Component</a:t>
            </a:r>
            <a:r>
              <a:rPr lang="zh-CN" altLang="en-US" sz="2900" dirty="0">
                <a:latin typeface="楷体_GB2312" pitchFamily="49" charset="-122"/>
                <a:ea typeface="楷体_GB2312" pitchFamily="49" charset="-122"/>
              </a:rPr>
              <a:t>类的接口与组合结构中的对象交互作用。</a:t>
            </a:r>
          </a:p>
          <a:p>
            <a:pPr algn="just">
              <a:lnSpc>
                <a:spcPct val="10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5</a:t>
            </a:r>
            <a:r>
              <a:rPr lang="zh-CN" altLang="en-US" sz="2900" dirty="0">
                <a:latin typeface="楷体_GB2312" pitchFamily="49" charset="-122"/>
                <a:ea typeface="楷体_GB2312" pitchFamily="49" charset="-122"/>
              </a:rPr>
              <a:t>）使用条件</a:t>
            </a:r>
          </a:p>
          <a:p>
            <a:pPr algn="just">
              <a:lnSpc>
                <a:spcPct val="100000"/>
              </a:lnSpc>
            </a:pPr>
            <a:r>
              <a:rPr lang="zh-CN" altLang="en-US" sz="2900" dirty="0">
                <a:latin typeface="楷体_GB2312" pitchFamily="49" charset="-122"/>
                <a:ea typeface="楷体_GB2312" pitchFamily="49" charset="-122"/>
              </a:rPr>
              <a:t>当希望表示对象的部分</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整体层次结构时。</a:t>
            </a:r>
          </a:p>
          <a:p>
            <a:pPr algn="just">
              <a:lnSpc>
                <a:spcPct val="100000"/>
              </a:lnSpc>
            </a:pPr>
            <a:r>
              <a:rPr lang="zh-CN" altLang="en-US" sz="2900" dirty="0">
                <a:latin typeface="楷体_GB2312" pitchFamily="49" charset="-122"/>
                <a:ea typeface="楷体_GB2312" pitchFamily="49" charset="-122"/>
              </a:rPr>
              <a:t>当希望能忽略组合对象与单个对象之间的差别时。客户可以一致地处理组合结构中的全部对象。</a:t>
            </a:r>
          </a:p>
          <a:p>
            <a:pPr algn="just">
              <a:lnSpc>
                <a:spcPct val="100000"/>
              </a:lnSpc>
              <a:buFont typeface="Wingdings" pitchFamily="2" charset="2"/>
              <a:buNone/>
            </a:pPr>
            <a:r>
              <a:rPr lang="zh-CN" altLang="en-US" sz="2900" dirty="0">
                <a:latin typeface="楷体_GB2312" pitchFamily="49" charset="-122"/>
                <a:ea typeface="楷体_GB2312" pitchFamily="49" charset="-122"/>
              </a:rPr>
              <a:t>    </a:t>
            </a:r>
          </a:p>
        </p:txBody>
      </p:sp>
    </p:spTree>
    <p:extLst>
      <p:ext uri="{BB962C8B-B14F-4D97-AF65-F5344CB8AC3E}">
        <p14:creationId xmlns:p14="http://schemas.microsoft.com/office/powerpoint/2010/main" val="2466924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01750" y="333450"/>
            <a:ext cx="10785056" cy="7320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a:latin typeface="Times New Roman" pitchFamily="18" charset="0"/>
              </a:rPr>
              <a:t>结构性模式</a:t>
            </a:r>
            <a:r>
              <a:rPr lang="en-US" altLang="zh-CN" sz="3300">
                <a:latin typeface="Times New Roman" pitchFamily="18" charset="0"/>
              </a:rPr>
              <a:t>——</a:t>
            </a:r>
            <a:r>
              <a:rPr lang="zh-CN" altLang="en-US" sz="3300">
                <a:latin typeface="Times New Roman" pitchFamily="18" charset="0"/>
              </a:rPr>
              <a:t>组合模式（</a:t>
            </a:r>
            <a:r>
              <a:rPr lang="en-US" altLang="zh-CN" sz="3300">
                <a:latin typeface="Times New Roman" pitchFamily="18" charset="0"/>
              </a:rPr>
              <a:t>Composite</a:t>
            </a:r>
            <a:r>
              <a:rPr lang="zh-CN" altLang="en-US" sz="3300">
                <a:latin typeface="Times New Roman" pitchFamily="18" charset="0"/>
              </a:rPr>
              <a:t>）</a:t>
            </a:r>
          </a:p>
        </p:txBody>
      </p:sp>
      <p:sp>
        <p:nvSpPr>
          <p:cNvPr id="189443" name="Rectangle 3"/>
          <p:cNvSpPr>
            <a:spLocks noGrp="1" noChangeArrowheads="1"/>
          </p:cNvSpPr>
          <p:nvPr>
            <p:ph type="body" idx="1"/>
          </p:nvPr>
        </p:nvSpPr>
        <p:spPr>
          <a:xfrm>
            <a:off x="629742" y="1269554"/>
            <a:ext cx="10861335" cy="4968437"/>
          </a:xfrm>
        </p:spPr>
        <p:txBody>
          <a:bodyPr/>
          <a:lstStyle/>
          <a:p>
            <a:pPr algn="just">
              <a:lnSpc>
                <a:spcPct val="100000"/>
              </a:lnSpc>
              <a:buFont typeface="Wingdings" pitchFamily="2" charset="2"/>
              <a:buNone/>
            </a:pPr>
            <a:r>
              <a:rPr lang="zh-CN" altLang="en-US" sz="2000" b="1" dirty="0">
                <a:latin typeface="楷体_GB2312" pitchFamily="49" charset="-122"/>
                <a:ea typeface="楷体_GB2312" pitchFamily="49" charset="-122"/>
              </a:rPr>
              <a:t>后果：</a:t>
            </a:r>
          </a:p>
          <a:p>
            <a:pPr algn="just">
              <a:lnSpc>
                <a:spcPct val="100000"/>
              </a:lnSpc>
            </a:pPr>
            <a:r>
              <a:rPr lang="zh-CN" altLang="en-US" sz="2000" dirty="0">
                <a:latin typeface="楷体_GB2312" pitchFamily="49" charset="-122"/>
                <a:ea typeface="楷体_GB2312" pitchFamily="49" charset="-122"/>
              </a:rPr>
              <a:t>能定义包括原始对象和组合对象的类结构。</a:t>
            </a:r>
          </a:p>
          <a:p>
            <a:pPr algn="just">
              <a:lnSpc>
                <a:spcPct val="100000"/>
              </a:lnSpc>
            </a:pPr>
            <a:r>
              <a:rPr lang="zh-CN" altLang="en-US" sz="2000" dirty="0">
                <a:latin typeface="楷体_GB2312" pitchFamily="49" charset="-122"/>
                <a:ea typeface="楷体_GB2312" pitchFamily="49" charset="-122"/>
              </a:rPr>
              <a:t>简化客户端使客户端变得很容易设汁，</a:t>
            </a:r>
          </a:p>
          <a:p>
            <a:pPr lvl="1" algn="just"/>
            <a:r>
              <a:rPr lang="zh-CN" altLang="en-US" sz="2000" dirty="0">
                <a:latin typeface="楷体_GB2312" pitchFamily="49" charset="-122"/>
                <a:ea typeface="楷体_GB2312" pitchFamily="49" charset="-122"/>
              </a:rPr>
              <a:t>同等地使用组合结构或其中单个对象，</a:t>
            </a:r>
          </a:p>
          <a:p>
            <a:pPr lvl="1" algn="just"/>
            <a:r>
              <a:rPr lang="zh-CN" altLang="en-US" sz="2000" dirty="0">
                <a:latin typeface="楷体_GB2312" pitchFamily="49" charset="-122"/>
                <a:ea typeface="楷体_GB2312" pitchFamily="49" charset="-122"/>
              </a:rPr>
              <a:t>用户不必关心处理的是单个对象还是组合结构 。</a:t>
            </a:r>
          </a:p>
          <a:p>
            <a:pPr algn="just">
              <a:lnSpc>
                <a:spcPct val="100000"/>
              </a:lnSpc>
            </a:pPr>
            <a:r>
              <a:rPr lang="zh-CN" altLang="en-US" sz="2000" dirty="0">
                <a:latin typeface="楷体_GB2312" pitchFamily="49" charset="-122"/>
                <a:ea typeface="楷体_GB2312" pitchFamily="49" charset="-122"/>
              </a:rPr>
              <a:t>易于在组合体添加新的部件类</a:t>
            </a:r>
          </a:p>
          <a:p>
            <a:pPr lvl="1" algn="just"/>
            <a:r>
              <a:rPr lang="zh-CN" altLang="en-US" sz="2000" dirty="0">
                <a:latin typeface="楷体_GB2312" pitchFamily="49" charset="-122"/>
                <a:ea typeface="楷体_GB2312" pitchFamily="49" charset="-122"/>
              </a:rPr>
              <a:t>不必因为加入新的对象部件而更改代码。 </a:t>
            </a:r>
          </a:p>
          <a:p>
            <a:pPr algn="just">
              <a:lnSpc>
                <a:spcPct val="100000"/>
              </a:lnSpc>
            </a:pPr>
            <a:r>
              <a:rPr lang="zh-CN" altLang="en-US" sz="2000" dirty="0">
                <a:latin typeface="楷体_GB2312" pitchFamily="49" charset="-122"/>
                <a:ea typeface="楷体_GB2312" pitchFamily="49" charset="-122"/>
              </a:rPr>
              <a:t>使设计更加通用。</a:t>
            </a:r>
          </a:p>
          <a:p>
            <a:pPr algn="just">
              <a:lnSpc>
                <a:spcPct val="100000"/>
              </a:lnSpc>
              <a:buFont typeface="Wingdings" pitchFamily="2" charset="2"/>
              <a:buNone/>
            </a:pPr>
            <a:r>
              <a:rPr lang="zh-CN" altLang="en-US" sz="2000" dirty="0">
                <a:latin typeface="楷体_GB2312" pitchFamily="49" charset="-122"/>
                <a:ea typeface="楷体_GB2312" pitchFamily="49" charset="-122"/>
              </a:rPr>
              <a:t>缺点：</a:t>
            </a:r>
          </a:p>
          <a:p>
            <a:pPr algn="just">
              <a:lnSpc>
                <a:spcPct val="100000"/>
              </a:lnSpc>
            </a:pPr>
            <a:r>
              <a:rPr lang="zh-CN" altLang="en-US" sz="2000" dirty="0">
                <a:latin typeface="楷体_GB2312" pitchFamily="49" charset="-122"/>
                <a:ea typeface="楷体_GB2312" pitchFamily="49" charset="-122"/>
              </a:rPr>
              <a:t>使用合成模式后，控制树枝构件的类型就不太容易。</a:t>
            </a:r>
          </a:p>
          <a:p>
            <a:pPr algn="just">
              <a:lnSpc>
                <a:spcPct val="100000"/>
              </a:lnSpc>
            </a:pPr>
            <a:r>
              <a:rPr lang="zh-CN" altLang="en-US" sz="2000" dirty="0">
                <a:latin typeface="楷体_GB2312" pitchFamily="49" charset="-122"/>
                <a:ea typeface="楷体_GB2312" pitchFamily="49" charset="-122"/>
              </a:rPr>
              <a:t>用继承的方法来增加新的行为很困难，</a:t>
            </a:r>
          </a:p>
        </p:txBody>
      </p:sp>
    </p:spTree>
    <p:extLst>
      <p:ext uri="{BB962C8B-B14F-4D97-AF65-F5344CB8AC3E}">
        <p14:creationId xmlns:p14="http://schemas.microsoft.com/office/powerpoint/2010/main" val="42195578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a:xfrm>
            <a:off x="773758" y="261442"/>
            <a:ext cx="10287121"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63907" name="Rectangle 3"/>
          <p:cNvSpPr>
            <a:spLocks noGrp="1" noChangeArrowheads="1"/>
          </p:cNvSpPr>
          <p:nvPr>
            <p:ph type="body" idx="1"/>
          </p:nvPr>
        </p:nvSpPr>
        <p:spPr>
          <a:xfrm>
            <a:off x="557734" y="1197546"/>
            <a:ext cx="11149502" cy="4412684"/>
          </a:xfrm>
        </p:spPr>
        <p:txBody>
          <a:bodyPr/>
          <a:lstStyle/>
          <a:p>
            <a:pPr marL="0" indent="0">
              <a:buNone/>
            </a:pPr>
            <a:r>
              <a:rPr lang="zh-CN" altLang="en-US" sz="2400" dirty="0" smtClean="0">
                <a:latin typeface="楷体_GB2312" pitchFamily="49" charset="-122"/>
                <a:ea typeface="楷体_GB2312" pitchFamily="49" charset="-122"/>
              </a:rPr>
              <a:t>装饰者模式（</a:t>
            </a:r>
            <a:r>
              <a:rPr lang="en-US" altLang="zh-CN" sz="2400" dirty="0">
                <a:latin typeface="楷体_GB2312" pitchFamily="49" charset="-122"/>
                <a:ea typeface="楷体_GB2312" pitchFamily="49" charset="-122"/>
              </a:rPr>
              <a:t>Decorator</a:t>
            </a:r>
            <a:r>
              <a:rPr lang="zh-CN" altLang="en-US" sz="2400" dirty="0">
                <a:latin typeface="楷体_GB2312" pitchFamily="49" charset="-122"/>
                <a:ea typeface="楷体_GB2312" pitchFamily="49" charset="-122"/>
              </a:rPr>
              <a:t>）一包装器（</a:t>
            </a:r>
            <a:r>
              <a:rPr lang="en-US" altLang="zh-CN" sz="2400" dirty="0">
                <a:latin typeface="楷体_GB2312" pitchFamily="49" charset="-122"/>
                <a:ea typeface="楷体_GB2312" pitchFamily="49" charset="-122"/>
              </a:rPr>
              <a:t>Wrapper</a:t>
            </a:r>
            <a:r>
              <a:rPr lang="zh-CN" altLang="en-US" sz="2400" dirty="0">
                <a:latin typeface="楷体_GB2312" pitchFamily="49" charset="-122"/>
                <a:ea typeface="楷体_GB2312" pitchFamily="49" charset="-122"/>
              </a:rPr>
              <a:t>）</a:t>
            </a:r>
          </a:p>
          <a:p>
            <a:pPr marL="0" indent="0" algn="just">
              <a:buNone/>
            </a:pPr>
            <a:r>
              <a:rPr lang="zh-CN" altLang="en-US" sz="2400" dirty="0">
                <a:latin typeface="楷体_GB2312" pitchFamily="49" charset="-122"/>
                <a:ea typeface="楷体_GB2312" pitchFamily="49" charset="-122"/>
              </a:rPr>
              <a:t>目的：</a:t>
            </a:r>
            <a:endParaRPr lang="zh-CN" altLang="en-US" sz="2400" dirty="0">
              <a:solidFill>
                <a:srgbClr val="48F50B"/>
              </a:solidFill>
              <a:latin typeface="宋体" pitchFamily="2" charset="-122"/>
            </a:endParaRPr>
          </a:p>
          <a:p>
            <a:pPr marL="0" indent="0" algn="just">
              <a:buNone/>
            </a:pPr>
            <a:r>
              <a:rPr lang="zh-CN" altLang="en-US" sz="2400" dirty="0">
                <a:solidFill>
                  <a:srgbClr val="48F50B"/>
                </a:solidFill>
                <a:latin typeface="宋体" pitchFamily="2" charset="-122"/>
              </a:rPr>
              <a:t>是继承关系的一个替代方案。在不创造更多子类的倩况下，将对象的功能加以扩展</a:t>
            </a:r>
            <a:r>
              <a:rPr lang="en-US" altLang="zh-CN" sz="2400" dirty="0">
                <a:solidFill>
                  <a:srgbClr val="48F50B"/>
                </a:solidFill>
                <a:latin typeface="宋体" pitchFamily="2" charset="-122"/>
              </a:rPr>
              <a:t>.</a:t>
            </a:r>
            <a:endParaRPr lang="en-US" altLang="zh-CN" sz="2400" dirty="0">
              <a:latin typeface="楷体_GB2312" pitchFamily="49" charset="-122"/>
              <a:ea typeface="楷体_GB2312" pitchFamily="49" charset="-122"/>
            </a:endParaRPr>
          </a:p>
          <a:p>
            <a:pPr marL="0" indent="0" algn="just"/>
            <a:r>
              <a:rPr lang="zh-CN" altLang="en-US" sz="2400" dirty="0">
                <a:latin typeface="楷体_GB2312" pitchFamily="49" charset="-122"/>
                <a:ea typeface="楷体_GB2312" pitchFamily="49" charset="-122"/>
              </a:rPr>
              <a:t>给对象</a:t>
            </a:r>
            <a:r>
              <a:rPr lang="zh-CN" altLang="en-US" sz="2400" b="1" dirty="0">
                <a:latin typeface="楷体_GB2312" pitchFamily="49" charset="-122"/>
                <a:ea typeface="楷体_GB2312" pitchFamily="49" charset="-122"/>
              </a:rPr>
              <a:t>（不是类）</a:t>
            </a:r>
            <a:r>
              <a:rPr lang="zh-CN" altLang="en-US" sz="2400" dirty="0">
                <a:latin typeface="楷体_GB2312" pitchFamily="49" charset="-122"/>
                <a:ea typeface="楷体_GB2312" pitchFamily="49" charset="-122"/>
              </a:rPr>
              <a:t>添加功能。</a:t>
            </a:r>
          </a:p>
          <a:p>
            <a:pPr marL="0" indent="0" algn="just"/>
            <a:r>
              <a:rPr lang="zh-CN" altLang="en-US" sz="2400" dirty="0">
                <a:latin typeface="楷体_GB2312" pitchFamily="49" charset="-122"/>
                <a:ea typeface="楷体_GB2312" pitchFamily="49" charset="-122"/>
              </a:rPr>
              <a:t>扩展功能比生成子类更灵活。</a:t>
            </a:r>
          </a:p>
          <a:p>
            <a:pPr marL="0" indent="0" algn="just"/>
            <a:r>
              <a:rPr lang="zh-CN" altLang="en-US" sz="2400" dirty="0">
                <a:latin typeface="楷体_GB2312" pitchFamily="49" charset="-122"/>
                <a:ea typeface="楷体_GB2312" pitchFamily="49" charset="-122"/>
              </a:rPr>
              <a:t>动态地即插即用</a:t>
            </a:r>
            <a:r>
              <a:rPr lang="zh-CN" altLang="en-US" sz="2400" dirty="0">
                <a:latin typeface="楷体_GB2312" pitchFamily="49" charset="-122"/>
                <a:ea typeface="楷体_GB2312" pitchFamily="49" charset="-122"/>
                <a:cs typeface="Arial" pitchFamily="34" charset="0"/>
              </a:rPr>
              <a:t>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运行期间决定何时增加何种功能。</a:t>
            </a:r>
          </a:p>
          <a:p>
            <a:pPr marL="0" indent="0" algn="just"/>
            <a:r>
              <a:rPr lang="zh-CN" altLang="en-US" sz="2400" dirty="0">
                <a:latin typeface="楷体_GB2312" pitchFamily="49" charset="-122"/>
                <a:ea typeface="楷体_GB2312" pitchFamily="49" charset="-122"/>
              </a:rPr>
              <a:t>对客户透明</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客户瑞并不会觉得对象在修饰前和修饰后有什么不同。</a:t>
            </a:r>
          </a:p>
        </p:txBody>
      </p:sp>
    </p:spTree>
    <p:extLst>
      <p:ext uri="{BB962C8B-B14F-4D97-AF65-F5344CB8AC3E}">
        <p14:creationId xmlns:p14="http://schemas.microsoft.com/office/powerpoint/2010/main" val="39217568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720416" y="333450"/>
            <a:ext cx="10785056" cy="51605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pic>
        <p:nvPicPr>
          <p:cNvPr id="764931" name="Picture 3" descr="decor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24" y="2061642"/>
            <a:ext cx="10198567" cy="4207010"/>
          </a:xfrm>
          <a:prstGeom prst="rect">
            <a:avLst/>
          </a:prstGeom>
          <a:noFill/>
          <a:extLst>
            <a:ext uri="{909E8E84-426E-40DD-AFC4-6F175D3DCCD1}">
              <a14:hiddenFill xmlns:a14="http://schemas.microsoft.com/office/drawing/2010/main">
                <a:solidFill>
                  <a:srgbClr val="FFFFFF"/>
                </a:solidFill>
              </a14:hiddenFill>
            </a:ext>
          </a:extLst>
        </p:spPr>
      </p:pic>
      <p:sp>
        <p:nvSpPr>
          <p:cNvPr id="764932" name="Rectangle 4"/>
          <p:cNvSpPr>
            <a:spLocks noChangeArrowheads="1"/>
          </p:cNvSpPr>
          <p:nvPr/>
        </p:nvSpPr>
        <p:spPr bwMode="auto">
          <a:xfrm>
            <a:off x="699313" y="1070905"/>
            <a:ext cx="9902278" cy="84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932" tIns="54466" rIns="108932" bIns="54466">
            <a:spAutoFit/>
          </a:bodyPr>
          <a:lstStyle/>
          <a:p>
            <a:r>
              <a:rPr lang="en-US" altLang="zh-CN" sz="2400" dirty="0"/>
              <a:t>[</a:t>
            </a:r>
            <a:r>
              <a:rPr lang="zh-CN" altLang="en-US" sz="2400" dirty="0"/>
              <a:t>例</a:t>
            </a:r>
            <a:r>
              <a:rPr lang="en-US" altLang="zh-CN" sz="2400" dirty="0"/>
              <a:t>]</a:t>
            </a:r>
            <a:r>
              <a:rPr lang="zh-CN" altLang="en-US" sz="2400" dirty="0"/>
              <a:t>：图形用户接口工具箱</a:t>
            </a:r>
          </a:p>
          <a:p>
            <a:r>
              <a:rPr lang="en-US" altLang="zh-CN" sz="2400" dirty="0">
                <a:latin typeface="Arial"/>
              </a:rPr>
              <a:t>——</a:t>
            </a:r>
            <a:r>
              <a:rPr lang="zh-CN" altLang="en-US" sz="2400" dirty="0"/>
              <a:t>给任一接口部件加上特性</a:t>
            </a:r>
            <a:r>
              <a:rPr lang="en-US" altLang="zh-CN" sz="2400" dirty="0"/>
              <a:t>(</a:t>
            </a:r>
            <a:r>
              <a:rPr lang="zh-CN" altLang="en-US" sz="2400" dirty="0"/>
              <a:t>如边框）或行为（如滚动</a:t>
            </a:r>
            <a:r>
              <a:rPr lang="en-US" altLang="zh-CN" sz="2400" dirty="0"/>
              <a:t>)</a:t>
            </a:r>
            <a:r>
              <a:rPr lang="zh-CN" altLang="en-US" sz="2400" dirty="0"/>
              <a:t>。</a:t>
            </a:r>
          </a:p>
        </p:txBody>
      </p:sp>
    </p:spTree>
    <p:extLst>
      <p:ext uri="{BB962C8B-B14F-4D97-AF65-F5344CB8AC3E}">
        <p14:creationId xmlns:p14="http://schemas.microsoft.com/office/powerpoint/2010/main" val="424358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65955" name="Rectangle 3"/>
          <p:cNvSpPr>
            <a:spLocks noGrp="1" noChangeArrowheads="1"/>
          </p:cNvSpPr>
          <p:nvPr>
            <p:ph type="body" idx="1"/>
          </p:nvPr>
        </p:nvSpPr>
        <p:spPr>
          <a:xfrm>
            <a:off x="629742" y="1773610"/>
            <a:ext cx="10373995" cy="3528242"/>
          </a:xfrm>
        </p:spPr>
        <p:txBody>
          <a:bodyPr/>
          <a:lstStyle/>
          <a:p>
            <a:pPr algn="just">
              <a:lnSpc>
                <a:spcPct val="80000"/>
              </a:lnSpc>
              <a:buFont typeface="Wingdings" pitchFamily="2" charset="2"/>
              <a:buNone/>
            </a:pPr>
            <a:r>
              <a:rPr lang="zh-CN" altLang="en-US" sz="2900" dirty="0">
                <a:latin typeface="楷体_GB2312" pitchFamily="49" charset="-122"/>
                <a:ea typeface="楷体_GB2312" pitchFamily="49" charset="-122"/>
              </a:rPr>
              <a:t>通常方法：</a:t>
            </a:r>
            <a:r>
              <a:rPr lang="zh-CN" altLang="en-US" sz="2900" b="1" dirty="0">
                <a:solidFill>
                  <a:srgbClr val="FF0000"/>
                </a:solidFill>
                <a:latin typeface="楷体_GB2312" pitchFamily="49" charset="-122"/>
                <a:ea typeface="楷体_GB2312" pitchFamily="49" charset="-122"/>
              </a:rPr>
              <a:t>继承</a:t>
            </a:r>
          </a:p>
          <a:p>
            <a:pPr algn="just">
              <a:lnSpc>
                <a:spcPct val="80000"/>
              </a:lnSpc>
            </a:pPr>
            <a:r>
              <a:rPr lang="zh-CN" altLang="en-US" sz="2900" dirty="0">
                <a:latin typeface="楷体_GB2312" pitchFamily="49" charset="-122"/>
                <a:ea typeface="楷体_GB2312" pitchFamily="49" charset="-122"/>
              </a:rPr>
              <a:t>产生子类</a:t>
            </a:r>
          </a:p>
          <a:p>
            <a:pPr algn="just">
              <a:lnSpc>
                <a:spcPct val="80000"/>
              </a:lnSpc>
            </a:pPr>
            <a:r>
              <a:rPr lang="zh-CN" altLang="en-US" sz="2900" dirty="0">
                <a:latin typeface="楷体_GB2312" pitchFamily="49" charset="-122"/>
                <a:ea typeface="楷体_GB2312" pitchFamily="49" charset="-122"/>
              </a:rPr>
              <a:t>为子类中每个实例都加上特性</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如边框）或行为（如滚动</a:t>
            </a:r>
            <a:r>
              <a:rPr lang="en-US" altLang="zh-CN" sz="2900" dirty="0">
                <a:latin typeface="楷体_GB2312" pitchFamily="49" charset="-122"/>
                <a:ea typeface="楷体_GB2312" pitchFamily="49" charset="-122"/>
              </a:rPr>
              <a:t>) </a:t>
            </a:r>
            <a:r>
              <a:rPr lang="zh-CN" altLang="en-US" sz="2900" dirty="0">
                <a:latin typeface="楷体_GB2312" pitchFamily="49" charset="-122"/>
                <a:ea typeface="楷体_GB2312" pitchFamily="49" charset="-122"/>
              </a:rPr>
              <a:t>。</a:t>
            </a:r>
          </a:p>
          <a:p>
            <a:pPr algn="just">
              <a:lnSpc>
                <a:spcPct val="80000"/>
              </a:lnSpc>
              <a:buFont typeface="Wingdings" pitchFamily="2" charset="2"/>
              <a:buNone/>
            </a:pPr>
            <a:r>
              <a:rPr lang="zh-CN" altLang="en-US" sz="2900" dirty="0">
                <a:latin typeface="楷体_GB2312" pitchFamily="49" charset="-122"/>
                <a:ea typeface="楷体_GB2312" pitchFamily="49" charset="-122"/>
              </a:rPr>
              <a:t>缺点：</a:t>
            </a:r>
          </a:p>
          <a:p>
            <a:pPr>
              <a:lnSpc>
                <a:spcPct val="80000"/>
              </a:lnSpc>
              <a:buFont typeface="Wingdings" pitchFamily="2" charset="2"/>
              <a:buNone/>
            </a:pPr>
            <a:r>
              <a:rPr lang="zh-CN" altLang="en-US" sz="2900" dirty="0">
                <a:latin typeface="楷体_GB2312" pitchFamily="49" charset="-122"/>
                <a:ea typeface="楷体_GB2312" pitchFamily="49" charset="-122"/>
              </a:rPr>
              <a:t>选择固定，不灵活。不能动态控制加上特性</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如边框）行为（如滚动</a:t>
            </a:r>
            <a:r>
              <a:rPr lang="en-US" altLang="zh-CN" sz="2900" dirty="0">
                <a:latin typeface="楷体_GB2312" pitchFamily="49" charset="-122"/>
                <a:ea typeface="楷体_GB2312" pitchFamily="49" charset="-122"/>
              </a:rPr>
              <a:t>)</a:t>
            </a:r>
            <a:r>
              <a:rPr lang="zh-CN" altLang="en-US" sz="2900" dirty="0">
                <a:latin typeface="楷体_GB2312" pitchFamily="49" charset="-122"/>
                <a:ea typeface="楷体_GB2312" pitchFamily="49" charset="-122"/>
              </a:rPr>
              <a:t>的时间和方式。</a:t>
            </a:r>
          </a:p>
          <a:p>
            <a:pPr algn="just">
              <a:lnSpc>
                <a:spcPct val="80000"/>
              </a:lnSpc>
              <a:buFont typeface="Wingdings" pitchFamily="2" charset="2"/>
              <a:buNone/>
            </a:pPr>
            <a:endParaRPr lang="en-US" altLang="zh-CN" sz="2900" dirty="0"/>
          </a:p>
        </p:txBody>
      </p:sp>
    </p:spTree>
    <p:extLst>
      <p:ext uri="{BB962C8B-B14F-4D97-AF65-F5344CB8AC3E}">
        <p14:creationId xmlns:p14="http://schemas.microsoft.com/office/powerpoint/2010/main" val="39291515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66979" name="Rectangle 3"/>
          <p:cNvSpPr>
            <a:spLocks noGrp="1" noChangeArrowheads="1"/>
          </p:cNvSpPr>
          <p:nvPr>
            <p:ph type="body" idx="1"/>
          </p:nvPr>
        </p:nvSpPr>
        <p:spPr>
          <a:xfrm>
            <a:off x="701750" y="1557586"/>
            <a:ext cx="10373995" cy="3747368"/>
          </a:xfrm>
        </p:spPr>
        <p:txBody>
          <a:bodyPr/>
          <a:lstStyle/>
          <a:p>
            <a:pPr algn="just">
              <a:lnSpc>
                <a:spcPct val="80000"/>
              </a:lnSpc>
              <a:buFont typeface="Wingdings" pitchFamily="2" charset="2"/>
              <a:buNone/>
            </a:pPr>
            <a:r>
              <a:rPr lang="zh-CN" altLang="en-US" sz="2900" b="1" dirty="0">
                <a:latin typeface="宋体" pitchFamily="2" charset="-122"/>
              </a:rPr>
              <a:t>更灵活的办法：</a:t>
            </a:r>
          </a:p>
          <a:p>
            <a:pPr algn="just">
              <a:lnSpc>
                <a:spcPct val="80000"/>
              </a:lnSpc>
              <a:buFont typeface="Wingdings" pitchFamily="2" charset="2"/>
              <a:buNone/>
            </a:pPr>
            <a:r>
              <a:rPr lang="zh-CN" altLang="en-US" sz="2900" dirty="0">
                <a:latin typeface="楷体_GB2312" pitchFamily="49" charset="-122"/>
                <a:ea typeface="楷体_GB2312" pitchFamily="49" charset="-122"/>
              </a:rPr>
              <a:t>     </a:t>
            </a:r>
          </a:p>
          <a:p>
            <a:pPr algn="just">
              <a:lnSpc>
                <a:spcPct val="80000"/>
              </a:lnSpc>
              <a:buFont typeface="Wingdings" pitchFamily="2" charset="2"/>
              <a:buNone/>
            </a:pPr>
            <a:r>
              <a:rPr lang="zh-CN" altLang="en-US" sz="2900" dirty="0">
                <a:latin typeface="楷体_GB2312" pitchFamily="49" charset="-122"/>
                <a:ea typeface="楷体_GB2312" pitchFamily="49" charset="-122"/>
              </a:rPr>
              <a:t>在另一个修饰者</a:t>
            </a:r>
            <a:r>
              <a:rPr lang="en-US" altLang="zh-CN" sz="2900" dirty="0">
                <a:latin typeface="楷体_GB2312" pitchFamily="49" charset="-122"/>
                <a:ea typeface="楷体_GB2312" pitchFamily="49" charset="-122"/>
              </a:rPr>
              <a:t>Decorator</a:t>
            </a:r>
            <a:r>
              <a:rPr lang="zh-CN" altLang="en-US" sz="2900" dirty="0">
                <a:latin typeface="楷体_GB2312" pitchFamily="49" charset="-122"/>
                <a:ea typeface="楷体_GB2312" pitchFamily="49" charset="-122"/>
              </a:rPr>
              <a:t>对象中包含加边框等部件。</a:t>
            </a:r>
          </a:p>
          <a:p>
            <a:pPr>
              <a:lnSpc>
                <a:spcPct val="100000"/>
              </a:lnSpc>
              <a:spcBef>
                <a:spcPct val="0"/>
              </a:spcBef>
              <a:buClrTx/>
              <a:buSzTx/>
              <a:buFontTx/>
              <a:buBlip>
                <a:blip r:embed="rId2"/>
              </a:buBlip>
            </a:pPr>
            <a:r>
              <a:rPr kumimoji="1" lang="zh-CN" altLang="en-US" sz="2900" dirty="0">
                <a:latin typeface="楷体_GB2312" pitchFamily="49" charset="-122"/>
                <a:ea typeface="楷体_GB2312" pitchFamily="49" charset="-122"/>
              </a:rPr>
              <a:t>修饰者与它所修饰的部件有同样的接口，对客户来说是透明的。透明性使得修饰者可以递归使用，这样就允许无限数量的附加职责。</a:t>
            </a:r>
          </a:p>
          <a:p>
            <a:pPr>
              <a:lnSpc>
                <a:spcPct val="80000"/>
              </a:lnSpc>
              <a:buSzTx/>
            </a:pPr>
            <a:r>
              <a:rPr kumimoji="1" lang="zh-CN" altLang="en-US" sz="2900" dirty="0">
                <a:latin typeface="楷体_GB2312" pitchFamily="49" charset="-122"/>
                <a:ea typeface="楷体_GB2312" pitchFamily="49" charset="-122"/>
              </a:rPr>
              <a:t>修饰者传递请求给部件，在传递前后可能有附加动作，如画边框。</a:t>
            </a:r>
          </a:p>
        </p:txBody>
      </p:sp>
    </p:spTree>
    <p:extLst>
      <p:ext uri="{BB962C8B-B14F-4D97-AF65-F5344CB8AC3E}">
        <p14:creationId xmlns:p14="http://schemas.microsoft.com/office/powerpoint/2010/main" val="23697190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699227" y="333450"/>
            <a:ext cx="10785056" cy="68595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pic>
        <p:nvPicPr>
          <p:cNvPr id="768003" name="Picture 3" descr="decor0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94" y="981522"/>
            <a:ext cx="11391053" cy="5138340"/>
          </a:xfrm>
          <a:prstGeom prst="rect">
            <a:avLst/>
          </a:prstGeom>
          <a:noFill/>
          <a:extLst>
            <a:ext uri="{909E8E84-426E-40DD-AFC4-6F175D3DCCD1}">
              <a14:hiddenFill xmlns:a14="http://schemas.microsoft.com/office/drawing/2010/main">
                <a:solidFill>
                  <a:srgbClr val="FFFFFF"/>
                </a:solidFill>
              </a14:hiddenFill>
            </a:ext>
          </a:extLst>
        </p:spPr>
      </p:pic>
      <p:sp>
        <p:nvSpPr>
          <p:cNvPr id="768004" name="AutoShape 4"/>
          <p:cNvSpPr>
            <a:spLocks noChangeArrowheads="1"/>
          </p:cNvSpPr>
          <p:nvPr/>
        </p:nvSpPr>
        <p:spPr bwMode="auto">
          <a:xfrm>
            <a:off x="341710" y="3789834"/>
            <a:ext cx="1345483" cy="720892"/>
          </a:xfrm>
          <a:prstGeom prst="wedgeRoundRectCallout">
            <a:avLst>
              <a:gd name="adj1" fmla="val 21181"/>
              <a:gd name="adj2" fmla="val -920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dirty="0"/>
              <a:t>实现</a:t>
            </a:r>
            <a:r>
              <a:rPr lang="en-US" altLang="zh-CN" dirty="0"/>
              <a:t>draw()</a:t>
            </a:r>
          </a:p>
        </p:txBody>
      </p:sp>
      <p:sp>
        <p:nvSpPr>
          <p:cNvPr id="768005" name="AutoShape 5"/>
          <p:cNvSpPr>
            <a:spLocks noChangeArrowheads="1"/>
          </p:cNvSpPr>
          <p:nvPr/>
        </p:nvSpPr>
        <p:spPr bwMode="auto">
          <a:xfrm>
            <a:off x="8226099" y="5456638"/>
            <a:ext cx="3362648" cy="792345"/>
          </a:xfrm>
          <a:prstGeom prst="wedgeRoundRectCallout">
            <a:avLst>
              <a:gd name="adj1" fmla="val -80168"/>
              <a:gd name="adj2" fmla="val -8404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a:t>调用</a:t>
            </a:r>
            <a:r>
              <a:rPr lang="en-US" altLang="zh-CN"/>
              <a:t>Draw();</a:t>
            </a:r>
          </a:p>
          <a:p>
            <a:pPr algn="ctr"/>
            <a:r>
              <a:rPr lang="zh-CN" altLang="en-US"/>
              <a:t>实现边框</a:t>
            </a:r>
          </a:p>
        </p:txBody>
      </p:sp>
      <p:sp>
        <p:nvSpPr>
          <p:cNvPr id="768006" name="AutoShape 6"/>
          <p:cNvSpPr>
            <a:spLocks noChangeArrowheads="1"/>
          </p:cNvSpPr>
          <p:nvPr/>
        </p:nvSpPr>
        <p:spPr bwMode="auto">
          <a:xfrm>
            <a:off x="8409802" y="1916557"/>
            <a:ext cx="2881665" cy="865387"/>
          </a:xfrm>
          <a:prstGeom prst="wedgeRoundRectCallout">
            <a:avLst>
              <a:gd name="adj1" fmla="val -66546"/>
              <a:gd name="adj2" fmla="val 16064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zh-CN" altLang="en-US"/>
              <a:t>调用</a:t>
            </a:r>
            <a:r>
              <a:rPr lang="en-US" altLang="zh-CN"/>
              <a:t>Component</a:t>
            </a:r>
            <a:r>
              <a:rPr lang="zh-CN" altLang="en-US"/>
              <a:t>的</a:t>
            </a:r>
            <a:r>
              <a:rPr lang="en-US" altLang="zh-CN"/>
              <a:t>Draw()</a:t>
            </a:r>
          </a:p>
        </p:txBody>
      </p:sp>
    </p:spTree>
    <p:extLst>
      <p:ext uri="{BB962C8B-B14F-4D97-AF65-F5344CB8AC3E}">
        <p14:creationId xmlns:p14="http://schemas.microsoft.com/office/powerpoint/2010/main" val="1198482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69027" name="Rectangle 3"/>
          <p:cNvSpPr>
            <a:spLocks noGrp="1" noChangeArrowheads="1"/>
          </p:cNvSpPr>
          <p:nvPr>
            <p:ph type="body" idx="1"/>
          </p:nvPr>
        </p:nvSpPr>
        <p:spPr>
          <a:xfrm>
            <a:off x="689565" y="1269554"/>
            <a:ext cx="9797662" cy="414434"/>
          </a:xfrm>
        </p:spPr>
        <p:txBody>
          <a:bodyPr/>
          <a:lstStyle/>
          <a:p>
            <a:pPr>
              <a:buFont typeface="Wingdings" pitchFamily="2" charset="2"/>
              <a:buNone/>
            </a:pPr>
            <a:r>
              <a:rPr lang="zh-CN" altLang="en-US" sz="2900" dirty="0"/>
              <a:t>（</a:t>
            </a:r>
            <a:r>
              <a:rPr lang="en-US" altLang="zh-CN" sz="2900" dirty="0"/>
              <a:t>2</a:t>
            </a:r>
            <a:r>
              <a:rPr lang="zh-CN" altLang="en-US" sz="2900" dirty="0"/>
              <a:t>）结构 </a:t>
            </a:r>
          </a:p>
        </p:txBody>
      </p:sp>
      <p:sp>
        <p:nvSpPr>
          <p:cNvPr id="769028" name="Rectangle 4"/>
          <p:cNvSpPr>
            <a:spLocks noChangeArrowheads="1"/>
          </p:cNvSpPr>
          <p:nvPr/>
        </p:nvSpPr>
        <p:spPr bwMode="auto">
          <a:xfrm>
            <a:off x="2930400" y="2134094"/>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pic>
        <p:nvPicPr>
          <p:cNvPr id="769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9534"/>
          <a:stretch>
            <a:fillRect/>
          </a:stretch>
        </p:blipFill>
        <p:spPr bwMode="auto">
          <a:xfrm>
            <a:off x="699167" y="2061642"/>
            <a:ext cx="10780818" cy="42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308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773758" y="405458"/>
            <a:ext cx="10785056"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70051" name="Rectangle 3"/>
          <p:cNvSpPr>
            <a:spLocks noGrp="1" noChangeArrowheads="1"/>
          </p:cNvSpPr>
          <p:nvPr>
            <p:ph type="body" idx="1"/>
          </p:nvPr>
        </p:nvSpPr>
        <p:spPr>
          <a:xfrm>
            <a:off x="485726" y="1341562"/>
            <a:ext cx="11149502" cy="3658447"/>
          </a:xfrm>
        </p:spPr>
        <p:txBody>
          <a:bodyPr/>
          <a:lstStyle/>
          <a:p>
            <a:pPr algn="just">
              <a:lnSpc>
                <a:spcPct val="80000"/>
              </a:lnSpc>
              <a:buFont typeface="Wingdings" pitchFamily="2" charset="2"/>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1</a:t>
            </a:r>
            <a:r>
              <a:rPr lang="zh-CN" altLang="en-US" sz="2900" dirty="0">
                <a:latin typeface="楷体_GB2312" pitchFamily="49" charset="-122"/>
                <a:ea typeface="楷体_GB2312" pitchFamily="49" charset="-122"/>
              </a:rPr>
              <a:t>）参与者职责</a:t>
            </a:r>
          </a:p>
          <a:p>
            <a:pPr algn="just">
              <a:lnSpc>
                <a:spcPct val="80000"/>
              </a:lnSpc>
            </a:pPr>
            <a:r>
              <a:rPr lang="zh-CN" altLang="en-US" sz="2900" dirty="0">
                <a:latin typeface="楷体_GB2312" pitchFamily="49" charset="-122"/>
                <a:ea typeface="楷体_GB2312" pitchFamily="49" charset="-122"/>
              </a:rPr>
              <a:t>部件</a:t>
            </a:r>
            <a:r>
              <a:rPr lang="en-US" altLang="zh-CN" sz="2900" dirty="0">
                <a:latin typeface="楷体_GB2312" pitchFamily="49" charset="-122"/>
                <a:ea typeface="楷体_GB2312" pitchFamily="49" charset="-122"/>
              </a:rPr>
              <a:t>Component (</a:t>
            </a:r>
            <a:r>
              <a:rPr lang="en-US" altLang="zh-CN" sz="2900" dirty="0" err="1">
                <a:latin typeface="楷体_GB2312" pitchFamily="49" charset="-122"/>
                <a:ea typeface="楷体_GB2312" pitchFamily="49" charset="-122"/>
              </a:rPr>
              <a:t>VisualComponent</a:t>
            </a:r>
            <a:r>
              <a:rPr lang="en-US" altLang="zh-CN" sz="2900" dirty="0">
                <a:latin typeface="楷体_GB2312" pitchFamily="49" charset="-122"/>
                <a:ea typeface="楷体_GB2312" pitchFamily="49" charset="-122"/>
              </a:rPr>
              <a:t>) </a:t>
            </a:r>
          </a:p>
          <a:p>
            <a:pPr algn="just">
              <a:lnSpc>
                <a:spcPct val="80000"/>
              </a:lnSpc>
              <a:buFont typeface="Wingdings" pitchFamily="2" charset="2"/>
              <a:buNone/>
            </a:pPr>
            <a:r>
              <a:rPr lang="en-US" altLang="zh-CN"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定义一个对象的接口，可以给这些对象动态地增加职责。</a:t>
            </a:r>
          </a:p>
          <a:p>
            <a:pPr algn="just">
              <a:lnSpc>
                <a:spcPct val="80000"/>
              </a:lnSpc>
            </a:pPr>
            <a:r>
              <a:rPr lang="zh-CN" altLang="en-US" sz="2900" dirty="0">
                <a:latin typeface="楷体_GB2312" pitchFamily="49" charset="-122"/>
                <a:ea typeface="楷体_GB2312" pitchFamily="49" charset="-122"/>
              </a:rPr>
              <a:t>具体部件</a:t>
            </a:r>
            <a:r>
              <a:rPr lang="en-US" altLang="zh-CN" sz="2900" dirty="0" err="1">
                <a:latin typeface="楷体_GB2312" pitchFamily="49" charset="-122"/>
                <a:ea typeface="楷体_GB2312" pitchFamily="49" charset="-122"/>
              </a:rPr>
              <a:t>ConcreteComponent</a:t>
            </a: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TextView</a:t>
            </a:r>
            <a:r>
              <a:rPr lang="en-US" altLang="zh-CN" sz="2900" dirty="0">
                <a:latin typeface="楷体_GB2312" pitchFamily="49" charset="-122"/>
                <a:ea typeface="楷体_GB2312" pitchFamily="49" charset="-122"/>
              </a:rPr>
              <a:t>) </a:t>
            </a:r>
          </a:p>
          <a:p>
            <a:pPr algn="just">
              <a:lnSpc>
                <a:spcPct val="80000"/>
              </a:lnSpc>
              <a:buFont typeface="Wingdings" pitchFamily="2" charset="2"/>
              <a:buNone/>
            </a:pPr>
            <a:r>
              <a:rPr lang="en-US" altLang="zh-CN"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定义一个对象，可以给这些对象动态地增加一些职责。</a:t>
            </a:r>
          </a:p>
          <a:p>
            <a:pPr algn="just">
              <a:lnSpc>
                <a:spcPct val="80000"/>
              </a:lnSpc>
            </a:pPr>
            <a:r>
              <a:rPr lang="zh-CN" altLang="en-US" sz="2900" dirty="0">
                <a:latin typeface="楷体_GB2312" pitchFamily="49" charset="-122"/>
                <a:ea typeface="楷体_GB2312" pitchFamily="49" charset="-122"/>
              </a:rPr>
              <a:t>修饰者（</a:t>
            </a:r>
            <a:r>
              <a:rPr lang="en-US" altLang="zh-CN" sz="2900" dirty="0">
                <a:latin typeface="楷体_GB2312" pitchFamily="49" charset="-122"/>
                <a:ea typeface="楷体_GB2312" pitchFamily="49" charset="-122"/>
              </a:rPr>
              <a:t>Decorator</a:t>
            </a:r>
            <a:r>
              <a:rPr lang="zh-CN" altLang="en-US" sz="2900" dirty="0">
                <a:latin typeface="楷体_GB2312" pitchFamily="49" charset="-122"/>
                <a:ea typeface="楷体_GB2312" pitchFamily="49" charset="-122"/>
              </a:rPr>
              <a:t>）</a:t>
            </a:r>
          </a:p>
          <a:p>
            <a:pPr algn="just">
              <a:lnSpc>
                <a:spcPct val="80000"/>
              </a:lnSpc>
              <a:buFont typeface="Wingdings" pitchFamily="2" charset="2"/>
              <a:buNone/>
            </a:pPr>
            <a:r>
              <a:rPr lang="zh-CN" altLang="en-US"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维持一个指向</a:t>
            </a:r>
            <a:r>
              <a:rPr lang="en-US" altLang="zh-CN" sz="2900" dirty="0">
                <a:latin typeface="楷体_GB2312" pitchFamily="49" charset="-122"/>
                <a:ea typeface="楷体_GB2312" pitchFamily="49" charset="-122"/>
              </a:rPr>
              <a:t>Component</a:t>
            </a:r>
            <a:r>
              <a:rPr lang="zh-CN" altLang="en-US" sz="2900" dirty="0">
                <a:latin typeface="楷体_GB2312" pitchFamily="49" charset="-122"/>
                <a:ea typeface="楷体_GB2312" pitchFamily="49" charset="-122"/>
              </a:rPr>
              <a:t>对象的引用，定义与</a:t>
            </a:r>
            <a:r>
              <a:rPr lang="en-US" altLang="zh-CN" sz="2900" dirty="0">
                <a:latin typeface="楷体_GB2312" pitchFamily="49" charset="-122"/>
                <a:ea typeface="楷体_GB2312" pitchFamily="49" charset="-122"/>
              </a:rPr>
              <a:t>Component</a:t>
            </a:r>
            <a:r>
              <a:rPr lang="zh-CN" altLang="en-US" sz="2900" dirty="0">
                <a:latin typeface="楷体_GB2312" pitchFamily="49" charset="-122"/>
                <a:ea typeface="楷体_GB2312" pitchFamily="49" charset="-122"/>
              </a:rPr>
              <a:t>接口一致的接口。</a:t>
            </a:r>
          </a:p>
          <a:p>
            <a:pPr>
              <a:lnSpc>
                <a:spcPct val="80000"/>
              </a:lnSpc>
            </a:pPr>
            <a:r>
              <a:rPr lang="zh-CN" altLang="en-US" sz="2900" dirty="0">
                <a:latin typeface="楷体_GB2312" pitchFamily="49" charset="-122"/>
                <a:ea typeface="楷体_GB2312" pitchFamily="49" charset="-122"/>
              </a:rPr>
              <a:t>具体修饰者</a:t>
            </a:r>
            <a:r>
              <a:rPr lang="en-US" altLang="zh-CN" sz="2900" dirty="0" err="1">
                <a:latin typeface="楷体_GB2312" pitchFamily="49" charset="-122"/>
                <a:ea typeface="楷体_GB2312" pitchFamily="49" charset="-122"/>
              </a:rPr>
              <a:t>ConcreteDecorator</a:t>
            </a: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BorderDecorator</a:t>
            </a: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ScrollDecorator</a:t>
            </a:r>
            <a:r>
              <a:rPr lang="en-US" altLang="zh-CN" sz="2900" dirty="0">
                <a:latin typeface="楷体_GB2312" pitchFamily="49" charset="-122"/>
                <a:ea typeface="楷体_GB2312" pitchFamily="49" charset="-122"/>
              </a:rPr>
              <a:t>) </a:t>
            </a:r>
          </a:p>
          <a:p>
            <a:pPr algn="just">
              <a:lnSpc>
                <a:spcPct val="80000"/>
              </a:lnSpc>
              <a:buFont typeface="Wingdings" pitchFamily="2" charset="2"/>
              <a:buNone/>
            </a:pPr>
            <a:r>
              <a:rPr lang="en-US" altLang="zh-CN" sz="2900" dirty="0">
                <a:latin typeface="楷体_GB2312" pitchFamily="49" charset="-122"/>
                <a:ea typeface="楷体_GB2312" pitchFamily="49" charset="-122"/>
              </a:rPr>
              <a:t>   </a:t>
            </a:r>
            <a:r>
              <a:rPr lang="en-US" altLang="zh-CN" sz="2900" dirty="0">
                <a:latin typeface="Courier New"/>
                <a:ea typeface="楷体_GB2312" pitchFamily="49" charset="-122"/>
              </a:rPr>
              <a:t>——</a:t>
            </a:r>
            <a:r>
              <a:rPr lang="zh-CN" altLang="en-US" sz="2900" dirty="0">
                <a:latin typeface="楷体_GB2312" pitchFamily="49" charset="-122"/>
                <a:ea typeface="楷体_GB2312" pitchFamily="49" charset="-122"/>
              </a:rPr>
              <a:t>为部件加上职责。</a:t>
            </a:r>
          </a:p>
        </p:txBody>
      </p:sp>
    </p:spTree>
    <p:extLst>
      <p:ext uri="{BB962C8B-B14F-4D97-AF65-F5344CB8AC3E}">
        <p14:creationId xmlns:p14="http://schemas.microsoft.com/office/powerpoint/2010/main" val="20183711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71075" name="Rectangle 3"/>
          <p:cNvSpPr>
            <a:spLocks noGrp="1" noChangeArrowheads="1"/>
          </p:cNvSpPr>
          <p:nvPr>
            <p:ph type="body" idx="1"/>
          </p:nvPr>
        </p:nvSpPr>
        <p:spPr>
          <a:xfrm>
            <a:off x="629742" y="1629594"/>
            <a:ext cx="10373995" cy="3531418"/>
          </a:xfrm>
        </p:spPr>
        <p:txBody>
          <a:bodyPr/>
          <a:lstStyle/>
          <a:p>
            <a:pPr marL="0" indent="968289">
              <a:buNone/>
            </a:pPr>
            <a:r>
              <a:rPr lang="zh-CN" altLang="en-US" sz="2800" dirty="0">
                <a:ea typeface="楷体_GB2312" pitchFamily="49" charset="-122"/>
              </a:rPr>
              <a:t>孙悟空有七十二股变化，他的每一种变化都给他带来一种附加的本领。他变成鱼儿时，就可以到水里游泳，他变成雀儿时，就可以在天上飞行。而不管悟空怎么变化，在二郎神眼里，他永远是那只猢狲。</a:t>
            </a:r>
          </a:p>
        </p:txBody>
      </p:sp>
    </p:spTree>
    <p:extLst>
      <p:ext uri="{BB962C8B-B14F-4D97-AF65-F5344CB8AC3E}">
        <p14:creationId xmlns:p14="http://schemas.microsoft.com/office/powerpoint/2010/main" val="425438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sp>
        <p:nvSpPr>
          <p:cNvPr id="680963" name="Rectangle 3"/>
          <p:cNvSpPr>
            <a:spLocks noGrp="1" noChangeArrowheads="1"/>
          </p:cNvSpPr>
          <p:nvPr>
            <p:ph type="body" idx="1"/>
          </p:nvPr>
        </p:nvSpPr>
        <p:spPr>
          <a:xfrm>
            <a:off x="773758" y="1413570"/>
            <a:ext cx="10763867" cy="2161087"/>
          </a:xfrm>
        </p:spPr>
        <p:txBody>
          <a:bodyPr/>
          <a:lstStyle/>
          <a:p>
            <a:pPr algn="just">
              <a:buFont typeface="Wingdings" pitchFamily="2" charset="2"/>
              <a:buNone/>
            </a:pPr>
            <a:r>
              <a:rPr lang="zh-CN" altLang="en-US" sz="3300" dirty="0">
                <a:latin typeface="楷体_GB2312" pitchFamily="49" charset="-122"/>
                <a:ea typeface="楷体_GB2312" pitchFamily="49" charset="-122"/>
              </a:rPr>
              <a:t>处理办法一：类的适配器模式</a:t>
            </a:r>
          </a:p>
          <a:p>
            <a:pPr algn="just">
              <a:buFont typeface="Wingdings" pitchFamily="2" charset="2"/>
              <a:buNone/>
            </a:pPr>
            <a:endParaRPr lang="zh-CN" altLang="en-US" sz="3300" dirty="0">
              <a:latin typeface="楷体_GB2312" pitchFamily="49" charset="-122"/>
              <a:ea typeface="楷体_GB2312" pitchFamily="49" charset="-122"/>
            </a:endParaRPr>
          </a:p>
          <a:p>
            <a:pPr algn="just">
              <a:buFont typeface="Wingdings" pitchFamily="2" charset="2"/>
              <a:buNone/>
            </a:pPr>
            <a:r>
              <a:rPr lang="zh-CN" altLang="en-US" sz="3300" dirty="0">
                <a:latin typeface="楷体_GB2312" pitchFamily="49" charset="-122"/>
                <a:ea typeface="楷体_GB2312" pitchFamily="49" charset="-122"/>
              </a:rPr>
              <a:t>把被适配的类的</a:t>
            </a:r>
            <a:r>
              <a:rPr lang="en-US" altLang="zh-CN" sz="3300" dirty="0">
                <a:latin typeface="楷体_GB2312" pitchFamily="49" charset="-122"/>
                <a:ea typeface="楷体_GB2312" pitchFamily="49" charset="-122"/>
              </a:rPr>
              <a:t>API</a:t>
            </a:r>
            <a:r>
              <a:rPr lang="zh-CN" altLang="en-US" sz="3300" dirty="0">
                <a:latin typeface="楷体_GB2312" pitchFamily="49" charset="-122"/>
                <a:ea typeface="楷体_GB2312" pitchFamily="49" charset="-122"/>
              </a:rPr>
              <a:t>转换成为目标类的</a:t>
            </a:r>
            <a:r>
              <a:rPr lang="en-US" altLang="zh-CN" sz="3300" dirty="0">
                <a:latin typeface="楷体_GB2312" pitchFamily="49" charset="-122"/>
                <a:ea typeface="楷体_GB2312" pitchFamily="49" charset="-122"/>
              </a:rPr>
              <a:t>API </a:t>
            </a:r>
            <a:r>
              <a:rPr lang="zh-CN" altLang="en-US" sz="3300" dirty="0">
                <a:latin typeface="楷体_GB2312" pitchFamily="49" charset="-122"/>
                <a:ea typeface="楷体_GB2312" pitchFamily="49" charset="-122"/>
              </a:rPr>
              <a:t>。</a:t>
            </a:r>
          </a:p>
          <a:p>
            <a:pPr algn="just">
              <a:buFont typeface="Wingdings" pitchFamily="2" charset="2"/>
              <a:buNone/>
            </a:pPr>
            <a:r>
              <a:rPr lang="zh-CN" altLang="en-US" sz="3300" dirty="0">
                <a:latin typeface="楷体_GB2312" pitchFamily="49" charset="-122"/>
                <a:ea typeface="楷体_GB2312" pitchFamily="49" charset="-122"/>
              </a:rPr>
              <a:t>继承</a:t>
            </a:r>
            <a:r>
              <a:rPr lang="en-US" altLang="zh-CN" sz="3300" dirty="0">
                <a:latin typeface="楷体_GB2312" pitchFamily="49" charset="-122"/>
                <a:ea typeface="楷体_GB2312" pitchFamily="49" charset="-122"/>
              </a:rPr>
              <a:t>Shape</a:t>
            </a:r>
            <a:r>
              <a:rPr lang="zh-CN" altLang="en-US" sz="3300" dirty="0">
                <a:latin typeface="楷体_GB2312" pitchFamily="49" charset="-122"/>
                <a:ea typeface="楷体_GB2312" pitchFamily="49" charset="-122"/>
              </a:rPr>
              <a:t>接口和</a:t>
            </a:r>
            <a:r>
              <a:rPr lang="en-US" altLang="zh-CN" sz="3300" dirty="0" err="1">
                <a:latin typeface="楷体_GB2312" pitchFamily="49" charset="-122"/>
                <a:ea typeface="楷体_GB2312" pitchFamily="49" charset="-122"/>
              </a:rPr>
              <a:t>TextView</a:t>
            </a:r>
            <a:r>
              <a:rPr lang="zh-CN" altLang="en-US" sz="3300" dirty="0">
                <a:latin typeface="楷体_GB2312" pitchFamily="49" charset="-122"/>
                <a:ea typeface="楷体_GB2312" pitchFamily="49" charset="-122"/>
              </a:rPr>
              <a:t>的实现</a:t>
            </a:r>
            <a:r>
              <a:rPr lang="en-US" altLang="zh-CN" sz="3300" dirty="0">
                <a:latin typeface="Courier New"/>
                <a:ea typeface="楷体_GB2312" pitchFamily="49" charset="-122"/>
              </a:rPr>
              <a:t>——</a:t>
            </a:r>
            <a:r>
              <a:rPr lang="zh-CN" altLang="en-US" sz="3300" dirty="0">
                <a:latin typeface="楷体_GB2312" pitchFamily="49" charset="-122"/>
                <a:ea typeface="楷体_GB2312" pitchFamily="49" charset="-122"/>
              </a:rPr>
              <a:t>多重继承；</a:t>
            </a:r>
          </a:p>
        </p:txBody>
      </p:sp>
    </p:spTree>
    <p:extLst>
      <p:ext uri="{BB962C8B-B14F-4D97-AF65-F5344CB8AC3E}">
        <p14:creationId xmlns:p14="http://schemas.microsoft.com/office/powerpoint/2010/main" val="20264560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557734" y="333450"/>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pic>
        <p:nvPicPr>
          <p:cNvPr id="772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06" y="1269554"/>
            <a:ext cx="8842723" cy="445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7323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73123" name="Rectangle 3"/>
          <p:cNvSpPr>
            <a:spLocks noGrp="1" noChangeArrowheads="1"/>
          </p:cNvSpPr>
          <p:nvPr>
            <p:ph type="body" idx="1"/>
          </p:nvPr>
        </p:nvSpPr>
        <p:spPr>
          <a:xfrm>
            <a:off x="485726" y="1629594"/>
            <a:ext cx="11244851" cy="3388509"/>
          </a:xfrm>
        </p:spPr>
        <p:txBody>
          <a:bodyPr/>
          <a:lstStyle/>
          <a:p>
            <a:pPr>
              <a:lnSpc>
                <a:spcPct val="100000"/>
              </a:lnSpc>
            </a:pPr>
            <a:r>
              <a:rPr lang="en-US" altLang="zh-CN" sz="2900" dirty="0">
                <a:latin typeface="宋体" pitchFamily="2" charset="-122"/>
              </a:rPr>
              <a:t>Component </a:t>
            </a:r>
            <a:r>
              <a:rPr lang="zh-CN" altLang="en-US" sz="2900" dirty="0">
                <a:latin typeface="宋体" pitchFamily="2" charset="-122"/>
              </a:rPr>
              <a:t>的角色便由齐天大圣孙悟空扮演；</a:t>
            </a:r>
          </a:p>
          <a:p>
            <a:pPr>
              <a:lnSpc>
                <a:spcPct val="100000"/>
              </a:lnSpc>
            </a:pPr>
            <a:r>
              <a:rPr lang="en-US" altLang="zh-CN" sz="2900" dirty="0">
                <a:latin typeface="宋体" pitchFamily="2" charset="-122"/>
              </a:rPr>
              <a:t>concrete component </a:t>
            </a:r>
            <a:r>
              <a:rPr lang="zh-CN" altLang="en-US" sz="2900" dirty="0">
                <a:latin typeface="宋体" pitchFamily="2" charset="-122"/>
              </a:rPr>
              <a:t>的角色属于大圣的本尊，就是孙悟空本人：</a:t>
            </a:r>
          </a:p>
          <a:p>
            <a:pPr>
              <a:lnSpc>
                <a:spcPct val="100000"/>
              </a:lnSpc>
            </a:pPr>
            <a:r>
              <a:rPr lang="en-US" altLang="zh-CN" sz="2900" dirty="0">
                <a:latin typeface="宋体" pitchFamily="2" charset="-122"/>
              </a:rPr>
              <a:t>concrete Decorator </a:t>
            </a:r>
            <a:r>
              <a:rPr lang="zh-CN" altLang="en-US" sz="2900" dirty="0">
                <a:latin typeface="宋体" pitchFamily="2" charset="-122"/>
              </a:rPr>
              <a:t>的角色使是花、鸟、鱼、虫等七十二般变化，老孙变成的鱼儿相当于老孙的子类</a:t>
            </a:r>
          </a:p>
          <a:p>
            <a:pPr>
              <a:lnSpc>
                <a:spcPct val="100000"/>
              </a:lnSpc>
            </a:pPr>
            <a:r>
              <a:rPr lang="zh-CN" altLang="en-US" sz="2900" dirty="0">
                <a:latin typeface="宋体" pitchFamily="2" charset="-122"/>
              </a:rPr>
              <a:t>鱼儿与外界的互动要通过“委派”，交给老孙的本尊，由老孙本尊采取行动。</a:t>
            </a:r>
          </a:p>
        </p:txBody>
      </p:sp>
    </p:spTree>
    <p:extLst>
      <p:ext uri="{BB962C8B-B14F-4D97-AF65-F5344CB8AC3E}">
        <p14:creationId xmlns:p14="http://schemas.microsoft.com/office/powerpoint/2010/main" val="39338550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300" dirty="0">
                <a:latin typeface="Times New Roman" pitchFamily="18" charset="0"/>
              </a:rPr>
              <a:t>结构性模式</a:t>
            </a:r>
            <a:r>
              <a:rPr lang="en-US" altLang="zh-CN" sz="3300" dirty="0" smtClean="0">
                <a:latin typeface="Times New Roman" pitchFamily="18" charset="0"/>
              </a:rPr>
              <a:t>——</a:t>
            </a:r>
            <a:r>
              <a:rPr lang="zh-CN" altLang="en-US" sz="3300" dirty="0" smtClean="0">
                <a:latin typeface="Times New Roman" pitchFamily="18" charset="0"/>
              </a:rPr>
              <a:t>装饰者模式（</a:t>
            </a:r>
            <a:r>
              <a:rPr lang="en-US" altLang="zh-CN" sz="3300" dirty="0">
                <a:latin typeface="Times New Roman" pitchFamily="18" charset="0"/>
              </a:rPr>
              <a:t>Decorator</a:t>
            </a:r>
            <a:r>
              <a:rPr lang="zh-CN" altLang="en-US" sz="3300" dirty="0">
                <a:latin typeface="Times New Roman" pitchFamily="18" charset="0"/>
              </a:rPr>
              <a:t>）</a:t>
            </a:r>
          </a:p>
        </p:txBody>
      </p:sp>
      <p:sp>
        <p:nvSpPr>
          <p:cNvPr id="774147" name="Rectangle 3"/>
          <p:cNvSpPr>
            <a:spLocks noGrp="1" noChangeArrowheads="1"/>
          </p:cNvSpPr>
          <p:nvPr>
            <p:ph type="body" idx="1"/>
          </p:nvPr>
        </p:nvSpPr>
        <p:spPr>
          <a:xfrm>
            <a:off x="604417" y="1405336"/>
            <a:ext cx="6343901" cy="2600927"/>
          </a:xfrm>
        </p:spPr>
        <p:txBody>
          <a:bodyPr/>
          <a:lstStyle/>
          <a:p>
            <a:pPr>
              <a:lnSpc>
                <a:spcPct val="100000"/>
              </a:lnSpc>
            </a:pPr>
            <a:r>
              <a:rPr lang="zh-CN" altLang="en-US" sz="2400"/>
              <a:t>首先有一个大圣本尊的实例：</a:t>
            </a:r>
          </a:p>
          <a:p>
            <a:pPr>
              <a:lnSpc>
                <a:spcPct val="100000"/>
              </a:lnSpc>
              <a:buFont typeface="Wingdings" pitchFamily="2" charset="2"/>
              <a:buNone/>
            </a:pPr>
            <a:r>
              <a:rPr lang="zh-CN" altLang="en-US" sz="2400"/>
              <a:t>齐天大圣 </a:t>
            </a:r>
            <a:r>
              <a:rPr lang="en-US" altLang="zh-CN" sz="2400"/>
              <a:t>c = new </a:t>
            </a:r>
            <a:r>
              <a:rPr lang="zh-CN" altLang="en-US" sz="2400"/>
              <a:t>大圣本尊（） </a:t>
            </a:r>
            <a:r>
              <a:rPr lang="en-US" altLang="zh-CN" sz="2400"/>
              <a:t>; </a:t>
            </a:r>
          </a:p>
          <a:p>
            <a:pPr>
              <a:lnSpc>
                <a:spcPct val="100000"/>
              </a:lnSpc>
            </a:pPr>
            <a:r>
              <a:rPr lang="zh-CN" altLang="en-US" sz="2400"/>
              <a:t>然后，把大圣</a:t>
            </a:r>
            <a:r>
              <a:rPr lang="zh-CN" altLang="en-US" sz="2400">
                <a:latin typeface="Arial"/>
              </a:rPr>
              <a:t>“</a:t>
            </a:r>
            <a:r>
              <a:rPr lang="zh-CN" altLang="en-US" sz="2400"/>
              <a:t>修饰</a:t>
            </a:r>
            <a:r>
              <a:rPr lang="zh-CN" altLang="en-US" sz="2400">
                <a:latin typeface="Arial"/>
              </a:rPr>
              <a:t>”</a:t>
            </a:r>
            <a:r>
              <a:rPr lang="zh-CN" altLang="en-US" sz="2400"/>
              <a:t>成一条鱼儿：</a:t>
            </a:r>
          </a:p>
          <a:p>
            <a:pPr>
              <a:lnSpc>
                <a:spcPct val="100000"/>
              </a:lnSpc>
              <a:buFont typeface="Wingdings" pitchFamily="2" charset="2"/>
              <a:buNone/>
            </a:pPr>
            <a:r>
              <a:rPr lang="zh-CN" altLang="en-US" sz="2400"/>
              <a:t>齐天人圣 </a:t>
            </a:r>
            <a:r>
              <a:rPr lang="en-US" altLang="zh-CN" sz="2400"/>
              <a:t>fish= new </a:t>
            </a:r>
            <a:r>
              <a:rPr lang="zh-CN" altLang="en-US" sz="2400"/>
              <a:t>鱼儿</a:t>
            </a:r>
            <a:r>
              <a:rPr lang="en-US" altLang="zh-CN" sz="2400"/>
              <a:t>(c)</a:t>
            </a:r>
            <a:r>
              <a:rPr lang="zh-CN" altLang="en-US" sz="2400"/>
              <a:t>；</a:t>
            </a:r>
          </a:p>
          <a:p>
            <a:pPr>
              <a:lnSpc>
                <a:spcPct val="100000"/>
              </a:lnSpc>
            </a:pPr>
            <a:r>
              <a:rPr lang="zh-CN" altLang="en-US" sz="2400"/>
              <a:t>然后，把大圣</a:t>
            </a:r>
            <a:r>
              <a:rPr lang="zh-CN" altLang="en-US" sz="2400">
                <a:latin typeface="Arial"/>
              </a:rPr>
              <a:t>“</a:t>
            </a:r>
            <a:r>
              <a:rPr lang="zh-CN" altLang="en-US" sz="2400"/>
              <a:t>修饰</a:t>
            </a:r>
            <a:r>
              <a:rPr lang="zh-CN" altLang="en-US" sz="2400">
                <a:latin typeface="Arial"/>
              </a:rPr>
              <a:t>”</a:t>
            </a:r>
            <a:r>
              <a:rPr lang="zh-CN" altLang="en-US" sz="2400"/>
              <a:t>成一只雀儿：</a:t>
            </a:r>
          </a:p>
          <a:p>
            <a:pPr>
              <a:lnSpc>
                <a:spcPct val="100000"/>
              </a:lnSpc>
              <a:buFont typeface="Wingdings" pitchFamily="2" charset="2"/>
              <a:buNone/>
            </a:pPr>
            <a:r>
              <a:rPr lang="zh-CN" altLang="en-US" sz="2400"/>
              <a:t>齐天人圣 </a:t>
            </a:r>
            <a:r>
              <a:rPr lang="en-US" altLang="zh-CN" sz="2400"/>
              <a:t>bird= new </a:t>
            </a:r>
            <a:r>
              <a:rPr lang="zh-CN" altLang="en-US" sz="2400"/>
              <a:t>雀儿</a:t>
            </a:r>
            <a:r>
              <a:rPr lang="en-US" altLang="zh-CN" sz="2400"/>
              <a:t>(fish)</a:t>
            </a:r>
            <a:r>
              <a:rPr lang="zh-CN" altLang="en-US" sz="2400"/>
              <a:t>；</a:t>
            </a:r>
          </a:p>
        </p:txBody>
      </p:sp>
      <p:pic>
        <p:nvPicPr>
          <p:cNvPr id="77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151" y="1413276"/>
            <a:ext cx="4903069" cy="23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4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18" y="3645818"/>
            <a:ext cx="6733774" cy="242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7395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82" y="1477555"/>
            <a:ext cx="5112568" cy="476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962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endParaRPr lang="zh-CN" altLang="en-US" dirty="0"/>
          </a:p>
        </p:txBody>
      </p:sp>
      <p:sp>
        <p:nvSpPr>
          <p:cNvPr id="11" name="矩形 10"/>
          <p:cNvSpPr/>
          <p:nvPr/>
        </p:nvSpPr>
        <p:spPr>
          <a:xfrm>
            <a:off x="269702" y="1341562"/>
            <a:ext cx="610235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ltLang="zh-CN" dirty="0"/>
              <a:t>public abstract class Girl {</a:t>
            </a:r>
          </a:p>
          <a:p>
            <a:r>
              <a:rPr lang="en-US" altLang="zh-CN" dirty="0"/>
              <a:t>   String description = "no particular";</a:t>
            </a:r>
          </a:p>
          <a:p>
            <a:r>
              <a:rPr lang="en-US" altLang="zh-CN" dirty="0"/>
              <a:t>   public String </a:t>
            </a:r>
            <a:r>
              <a:rPr lang="en-US" altLang="zh-CN" dirty="0" err="1"/>
              <a:t>getDescription</a:t>
            </a:r>
            <a:r>
              <a:rPr lang="en-US" altLang="zh-CN" dirty="0"/>
              <a:t>(){</a:t>
            </a:r>
          </a:p>
          <a:p>
            <a:r>
              <a:rPr lang="en-US" altLang="zh-CN" dirty="0"/>
              <a:t>       return description;</a:t>
            </a:r>
          </a:p>
          <a:p>
            <a:r>
              <a:rPr lang="en-US" altLang="zh-CN" dirty="0"/>
              <a:t>   }</a:t>
            </a:r>
          </a:p>
          <a:p>
            <a:r>
              <a:rPr lang="en-US" altLang="zh-CN" dirty="0"/>
              <a:t>}</a:t>
            </a:r>
          </a:p>
        </p:txBody>
      </p:sp>
      <p:sp>
        <p:nvSpPr>
          <p:cNvPr id="12" name="矩形 11"/>
          <p:cNvSpPr/>
          <p:nvPr/>
        </p:nvSpPr>
        <p:spPr>
          <a:xfrm>
            <a:off x="301914" y="3429000"/>
            <a:ext cx="6102350" cy="14773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ltLang="zh-CN" dirty="0"/>
              <a:t>public class </a:t>
            </a:r>
            <a:r>
              <a:rPr lang="en-US" altLang="zh-CN" dirty="0" err="1"/>
              <a:t>AmericanGirl</a:t>
            </a:r>
            <a:r>
              <a:rPr lang="en-US" altLang="zh-CN" dirty="0"/>
              <a:t> extends Girl {</a:t>
            </a:r>
          </a:p>
          <a:p>
            <a:r>
              <a:rPr lang="en-US" altLang="zh-CN" dirty="0"/>
              <a:t>   public </a:t>
            </a:r>
            <a:r>
              <a:rPr lang="en-US" altLang="zh-CN" dirty="0" err="1"/>
              <a:t>AmericanGirl</a:t>
            </a:r>
            <a:r>
              <a:rPr lang="en-US" altLang="zh-CN" dirty="0"/>
              <a:t>() {</a:t>
            </a:r>
          </a:p>
          <a:p>
            <a:r>
              <a:rPr lang="en-US" altLang="zh-CN" dirty="0"/>
              <a:t>       description = "+American";</a:t>
            </a:r>
          </a:p>
          <a:p>
            <a:r>
              <a:rPr lang="en-US" altLang="zh-CN" dirty="0"/>
              <a:t>   }</a:t>
            </a:r>
          </a:p>
          <a:p>
            <a:r>
              <a:rPr lang="en-US" altLang="zh-CN" dirty="0"/>
              <a:t>}</a:t>
            </a:r>
          </a:p>
        </p:txBody>
      </p:sp>
      <p:sp>
        <p:nvSpPr>
          <p:cNvPr id="13" name="矩形 12"/>
          <p:cNvSpPr/>
          <p:nvPr/>
        </p:nvSpPr>
        <p:spPr>
          <a:xfrm>
            <a:off x="4014118" y="4365898"/>
            <a:ext cx="6102350" cy="14773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ltLang="zh-CN" dirty="0"/>
              <a:t>public class </a:t>
            </a:r>
            <a:r>
              <a:rPr lang="en-US" altLang="zh-CN" dirty="0" err="1"/>
              <a:t>EuropeanGirl</a:t>
            </a:r>
            <a:r>
              <a:rPr lang="en-US" altLang="zh-CN" dirty="0"/>
              <a:t> extends Girl {</a:t>
            </a:r>
          </a:p>
          <a:p>
            <a:r>
              <a:rPr lang="en-US" altLang="zh-CN" dirty="0"/>
              <a:t>   public </a:t>
            </a:r>
            <a:r>
              <a:rPr lang="en-US" altLang="zh-CN" dirty="0" err="1"/>
              <a:t>EuropeanGirl</a:t>
            </a:r>
            <a:r>
              <a:rPr lang="en-US" altLang="zh-CN" dirty="0"/>
              <a:t>(){</a:t>
            </a:r>
          </a:p>
          <a:p>
            <a:r>
              <a:rPr lang="en-US" altLang="zh-CN" dirty="0"/>
              <a:t>       description = "+European";</a:t>
            </a:r>
          </a:p>
          <a:p>
            <a:r>
              <a:rPr lang="en-US" altLang="zh-CN" dirty="0"/>
              <a:t>   }</a:t>
            </a:r>
          </a:p>
          <a:p>
            <a:r>
              <a:rPr lang="en-US" altLang="zh-CN" dirty="0"/>
              <a:t>}</a:t>
            </a:r>
            <a:endParaRPr lang="zh-CN" altLang="en-US" dirty="0"/>
          </a:p>
        </p:txBody>
      </p:sp>
    </p:spTree>
    <p:extLst>
      <p:ext uri="{BB962C8B-B14F-4D97-AF65-F5344CB8AC3E}">
        <p14:creationId xmlns:p14="http://schemas.microsoft.com/office/powerpoint/2010/main" val="35693920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endParaRPr lang="zh-CN" altLang="en-US" dirty="0"/>
          </a:p>
        </p:txBody>
      </p:sp>
      <p:sp>
        <p:nvSpPr>
          <p:cNvPr id="4" name="矩形 3"/>
          <p:cNvSpPr/>
          <p:nvPr/>
        </p:nvSpPr>
        <p:spPr>
          <a:xfrm>
            <a:off x="557734" y="1413570"/>
            <a:ext cx="610235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ltLang="zh-CN" dirty="0"/>
              <a:t>public abstract class </a:t>
            </a:r>
            <a:r>
              <a:rPr lang="en-US" altLang="zh-CN" dirty="0" err="1"/>
              <a:t>GirlDecorator</a:t>
            </a:r>
            <a:r>
              <a:rPr lang="en-US" altLang="zh-CN" dirty="0"/>
              <a:t> extends Girl {</a:t>
            </a:r>
          </a:p>
          <a:p>
            <a:r>
              <a:rPr lang="en-US" altLang="zh-CN" dirty="0"/>
              <a:t>   public abstract String </a:t>
            </a:r>
            <a:r>
              <a:rPr lang="en-US" altLang="zh-CN" dirty="0" err="1"/>
              <a:t>getDescription</a:t>
            </a:r>
            <a:r>
              <a:rPr lang="en-US" altLang="zh-CN" dirty="0"/>
              <a:t>();</a:t>
            </a:r>
          </a:p>
          <a:p>
            <a:r>
              <a:rPr lang="en-US" altLang="zh-CN" dirty="0"/>
              <a:t>}</a:t>
            </a:r>
          </a:p>
        </p:txBody>
      </p:sp>
      <p:sp>
        <p:nvSpPr>
          <p:cNvPr id="5" name="矩形 4"/>
          <p:cNvSpPr/>
          <p:nvPr/>
        </p:nvSpPr>
        <p:spPr>
          <a:xfrm>
            <a:off x="532468" y="2415720"/>
            <a:ext cx="6102350" cy="369331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ltLang="zh-CN" dirty="0"/>
              <a:t>public class Science extends </a:t>
            </a:r>
            <a:r>
              <a:rPr lang="en-US" altLang="zh-CN" dirty="0" err="1"/>
              <a:t>GirlDecorator</a:t>
            </a:r>
            <a:r>
              <a:rPr lang="en-US" altLang="zh-CN" dirty="0"/>
              <a:t> {</a:t>
            </a:r>
          </a:p>
          <a:p>
            <a:r>
              <a:rPr lang="en-US" altLang="zh-CN" dirty="0"/>
              <a:t> private Girl </a:t>
            </a:r>
            <a:r>
              <a:rPr lang="en-US" altLang="zh-CN" dirty="0" err="1"/>
              <a:t>girl</a:t>
            </a:r>
            <a:r>
              <a:rPr lang="en-US" altLang="zh-CN" dirty="0"/>
              <a:t>;</a:t>
            </a:r>
          </a:p>
          <a:p>
            <a:r>
              <a:rPr lang="en-US" altLang="zh-CN" dirty="0"/>
              <a:t> public Science(Girl girl){</a:t>
            </a:r>
          </a:p>
          <a:p>
            <a:r>
              <a:rPr lang="en-US" altLang="zh-CN" dirty="0"/>
              <a:t>     </a:t>
            </a:r>
            <a:r>
              <a:rPr lang="en-US" altLang="zh-CN" dirty="0" err="1"/>
              <a:t>this.girl</a:t>
            </a:r>
            <a:r>
              <a:rPr lang="en-US" altLang="zh-CN" dirty="0"/>
              <a:t> = girl;</a:t>
            </a:r>
          </a:p>
          <a:p>
            <a:r>
              <a:rPr lang="en-US" altLang="zh-CN" dirty="0"/>
              <a:t> }</a:t>
            </a:r>
          </a:p>
          <a:p>
            <a:r>
              <a:rPr lang="en-US" altLang="zh-CN" dirty="0"/>
              <a:t> @Override</a:t>
            </a:r>
          </a:p>
          <a:p>
            <a:r>
              <a:rPr lang="en-US" altLang="zh-CN" dirty="0"/>
              <a:t> public String </a:t>
            </a:r>
            <a:r>
              <a:rPr lang="en-US" altLang="zh-CN" dirty="0" err="1"/>
              <a:t>getDescription</a:t>
            </a:r>
            <a:r>
              <a:rPr lang="en-US" altLang="zh-CN" dirty="0"/>
              <a:t>() {</a:t>
            </a:r>
          </a:p>
          <a:p>
            <a:r>
              <a:rPr lang="en-US" altLang="zh-CN" dirty="0"/>
              <a:t>     return </a:t>
            </a:r>
            <a:r>
              <a:rPr lang="en-US" altLang="zh-CN" dirty="0" err="1"/>
              <a:t>this.girl.getDescription</a:t>
            </a:r>
            <a:r>
              <a:rPr lang="en-US" altLang="zh-CN" dirty="0"/>
              <a:t>() + "+Like Science";</a:t>
            </a:r>
          </a:p>
          <a:p>
            <a:r>
              <a:rPr lang="en-US" altLang="zh-CN" dirty="0"/>
              <a:t> }</a:t>
            </a:r>
          </a:p>
          <a:p>
            <a:r>
              <a:rPr lang="en-US" altLang="zh-CN" dirty="0"/>
              <a:t> public void </a:t>
            </a:r>
            <a:r>
              <a:rPr lang="en-US" altLang="zh-CN" dirty="0" err="1"/>
              <a:t>caltulateStuff</a:t>
            </a:r>
            <a:r>
              <a:rPr lang="en-US" altLang="zh-CN" dirty="0"/>
              <a:t>() {</a:t>
            </a:r>
          </a:p>
          <a:p>
            <a:r>
              <a:rPr lang="en-US" altLang="zh-CN" dirty="0"/>
              <a:t>     </a:t>
            </a:r>
            <a:r>
              <a:rPr lang="en-US" altLang="zh-CN" dirty="0" err="1"/>
              <a:t>System.out.println</a:t>
            </a:r>
            <a:r>
              <a:rPr lang="en-US" altLang="zh-CN" dirty="0"/>
              <a:t>("scientific calculation!");</a:t>
            </a:r>
          </a:p>
          <a:p>
            <a:r>
              <a:rPr lang="en-US" altLang="zh-CN" dirty="0"/>
              <a:t> }</a:t>
            </a:r>
          </a:p>
          <a:p>
            <a:r>
              <a:rPr lang="en-US" altLang="zh-CN" dirty="0"/>
              <a:t>}</a:t>
            </a:r>
          </a:p>
        </p:txBody>
      </p:sp>
      <p:sp>
        <p:nvSpPr>
          <p:cNvPr id="6" name="矩形 5"/>
          <p:cNvSpPr/>
          <p:nvPr/>
        </p:nvSpPr>
        <p:spPr>
          <a:xfrm>
            <a:off x="6561237" y="1596157"/>
            <a:ext cx="5643463"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dirty="0"/>
              <a:t>public class Art extends </a:t>
            </a:r>
            <a:r>
              <a:rPr lang="en-US" altLang="zh-CN" dirty="0" err="1"/>
              <a:t>GirlDecorator</a:t>
            </a:r>
            <a:r>
              <a:rPr lang="en-US" altLang="zh-CN" dirty="0"/>
              <a:t> {</a:t>
            </a:r>
          </a:p>
          <a:p>
            <a:r>
              <a:rPr lang="en-US" altLang="zh-CN" dirty="0"/>
              <a:t>  private Girl </a:t>
            </a:r>
            <a:r>
              <a:rPr lang="en-US" altLang="zh-CN" dirty="0" err="1"/>
              <a:t>girl</a:t>
            </a:r>
            <a:r>
              <a:rPr lang="en-US" altLang="zh-CN" dirty="0"/>
              <a:t>;</a:t>
            </a:r>
          </a:p>
          <a:p>
            <a:r>
              <a:rPr lang="en-US" altLang="zh-CN" dirty="0"/>
              <a:t>  public Art(Girl girl){</a:t>
            </a:r>
          </a:p>
          <a:p>
            <a:r>
              <a:rPr lang="en-US" altLang="zh-CN" dirty="0"/>
              <a:t>      </a:t>
            </a:r>
            <a:r>
              <a:rPr lang="en-US" altLang="zh-CN" dirty="0" err="1"/>
              <a:t>this.girl</a:t>
            </a:r>
            <a:r>
              <a:rPr lang="en-US" altLang="zh-CN" dirty="0"/>
              <a:t> = girl;</a:t>
            </a:r>
          </a:p>
          <a:p>
            <a:r>
              <a:rPr lang="en-US" altLang="zh-CN" dirty="0"/>
              <a:t>  }</a:t>
            </a:r>
          </a:p>
          <a:p>
            <a:r>
              <a:rPr lang="en-US" altLang="zh-CN" dirty="0"/>
              <a:t>  @Override</a:t>
            </a:r>
          </a:p>
          <a:p>
            <a:r>
              <a:rPr lang="en-US" altLang="zh-CN" dirty="0"/>
              <a:t>  public String </a:t>
            </a:r>
            <a:r>
              <a:rPr lang="en-US" altLang="zh-CN" dirty="0" err="1"/>
              <a:t>getDescription</a:t>
            </a:r>
            <a:r>
              <a:rPr lang="en-US" altLang="zh-CN" dirty="0"/>
              <a:t>() {</a:t>
            </a:r>
          </a:p>
          <a:p>
            <a:r>
              <a:rPr lang="en-US" altLang="zh-CN" dirty="0"/>
              <a:t>      return </a:t>
            </a:r>
            <a:r>
              <a:rPr lang="en-US" altLang="zh-CN" dirty="0" err="1"/>
              <a:t>this.girl.getDescription</a:t>
            </a:r>
            <a:r>
              <a:rPr lang="en-US" altLang="zh-CN" dirty="0"/>
              <a:t>() + "+Like Art";</a:t>
            </a:r>
          </a:p>
          <a:p>
            <a:r>
              <a:rPr lang="en-US" altLang="zh-CN" dirty="0"/>
              <a:t>  }</a:t>
            </a:r>
          </a:p>
          <a:p>
            <a:r>
              <a:rPr lang="en-US" altLang="zh-CN" dirty="0"/>
              <a:t>  public void draw() {</a:t>
            </a:r>
          </a:p>
          <a:p>
            <a:r>
              <a:rPr lang="en-US" altLang="zh-CN" dirty="0"/>
              <a:t>      </a:t>
            </a:r>
            <a:r>
              <a:rPr lang="en-US" altLang="zh-CN" dirty="0" err="1"/>
              <a:t>System.out.println</a:t>
            </a:r>
            <a:r>
              <a:rPr lang="en-US" altLang="zh-CN" dirty="0"/>
              <a:t>("draw pictures!");</a:t>
            </a:r>
          </a:p>
          <a:p>
            <a:r>
              <a:rPr lang="en-US" altLang="zh-CN" dirty="0"/>
              <a:t>  }</a:t>
            </a:r>
          </a:p>
          <a:p>
            <a:r>
              <a:rPr lang="en-US" altLang="zh-CN" dirty="0"/>
              <a:t>}</a:t>
            </a:r>
          </a:p>
        </p:txBody>
      </p:sp>
    </p:spTree>
    <p:extLst>
      <p:ext uri="{BB962C8B-B14F-4D97-AF65-F5344CB8AC3E}">
        <p14:creationId xmlns:p14="http://schemas.microsoft.com/office/powerpoint/2010/main" val="15916431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333450"/>
            <a:ext cx="8279325" cy="576065"/>
          </a:xfrm>
        </p:spPr>
        <p:txBody>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endParaRPr lang="zh-CN" altLang="en-US" dirty="0"/>
          </a:p>
        </p:txBody>
      </p:sp>
      <p:sp>
        <p:nvSpPr>
          <p:cNvPr id="4" name="矩形 3"/>
          <p:cNvSpPr/>
          <p:nvPr/>
        </p:nvSpPr>
        <p:spPr>
          <a:xfrm>
            <a:off x="485726" y="1166843"/>
            <a:ext cx="6102350" cy="452431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ltLang="zh-CN" dirty="0"/>
              <a:t>public class Main {</a:t>
            </a:r>
          </a:p>
          <a:p>
            <a:r>
              <a:rPr lang="en-US" altLang="zh-CN" dirty="0"/>
              <a:t>  public static void main(String[] </a:t>
            </a:r>
            <a:r>
              <a:rPr lang="en-US" altLang="zh-CN" dirty="0" err="1"/>
              <a:t>args</a:t>
            </a:r>
            <a:r>
              <a:rPr lang="en-US" altLang="zh-CN" dirty="0"/>
              <a:t>) {</a:t>
            </a:r>
          </a:p>
          <a:p>
            <a:r>
              <a:rPr lang="en-US" altLang="zh-CN" dirty="0"/>
              <a:t>      //</a:t>
            </a:r>
            <a:r>
              <a:rPr lang="zh-CN" altLang="en-US" dirty="0"/>
              <a:t>普通美国女孩</a:t>
            </a:r>
          </a:p>
          <a:p>
            <a:r>
              <a:rPr lang="zh-CN" altLang="en-US" dirty="0"/>
              <a:t>      </a:t>
            </a:r>
            <a:r>
              <a:rPr lang="en-US" altLang="zh-CN" dirty="0"/>
              <a:t>Girl g1 = new </a:t>
            </a:r>
            <a:r>
              <a:rPr lang="en-US" altLang="zh-CN" dirty="0" err="1"/>
              <a:t>AmericanGirl</a:t>
            </a:r>
            <a:r>
              <a:rPr lang="en-US" altLang="zh-CN" dirty="0"/>
              <a:t>();</a:t>
            </a:r>
          </a:p>
          <a:p>
            <a:r>
              <a:rPr lang="en-US" altLang="zh-CN" dirty="0"/>
              <a:t>      </a:t>
            </a:r>
            <a:r>
              <a:rPr lang="en-US" altLang="zh-CN" dirty="0" err="1"/>
              <a:t>System.out.println</a:t>
            </a:r>
            <a:r>
              <a:rPr lang="en-US" altLang="zh-CN" dirty="0"/>
              <a:t>(g1.getDescription());</a:t>
            </a:r>
          </a:p>
          <a:p>
            <a:endParaRPr lang="en-US" altLang="zh-CN" dirty="0"/>
          </a:p>
          <a:p>
            <a:r>
              <a:rPr lang="en-US" altLang="zh-CN" dirty="0"/>
              <a:t>      //</a:t>
            </a:r>
            <a:r>
              <a:rPr lang="zh-CN" altLang="en-US" dirty="0"/>
              <a:t>喜欢科学的</a:t>
            </a:r>
          </a:p>
          <a:p>
            <a:r>
              <a:rPr lang="zh-CN" altLang="en-US" dirty="0"/>
              <a:t>      </a:t>
            </a:r>
            <a:r>
              <a:rPr lang="en-US" altLang="zh-CN" dirty="0"/>
              <a:t>Science g2 = new Science(g1);</a:t>
            </a:r>
          </a:p>
          <a:p>
            <a:r>
              <a:rPr lang="en-US" altLang="zh-CN" dirty="0"/>
              <a:t>      </a:t>
            </a:r>
            <a:r>
              <a:rPr lang="en-US" altLang="zh-CN" dirty="0" err="1"/>
              <a:t>System.out.println</a:t>
            </a:r>
            <a:r>
              <a:rPr lang="en-US" altLang="zh-CN" dirty="0"/>
              <a:t>(g2.getDescription());</a:t>
            </a:r>
          </a:p>
          <a:p>
            <a:endParaRPr lang="en-US" altLang="zh-CN" dirty="0"/>
          </a:p>
          <a:p>
            <a:r>
              <a:rPr lang="en-US" altLang="zh-CN" dirty="0"/>
              <a:t>      </a:t>
            </a:r>
            <a:r>
              <a:rPr lang="en-US" altLang="zh-CN" dirty="0" smtClean="0"/>
              <a:t>//</a:t>
            </a:r>
            <a:r>
              <a:rPr lang="zh-CN" altLang="en-US" dirty="0"/>
              <a:t>喜欢科学和艺术</a:t>
            </a:r>
            <a:r>
              <a:rPr lang="zh-CN" altLang="en-US" dirty="0" smtClean="0"/>
              <a:t>的</a:t>
            </a:r>
            <a:endParaRPr lang="en-US" altLang="zh-CN" dirty="0" smtClean="0"/>
          </a:p>
          <a:p>
            <a:r>
              <a:rPr lang="en-US" altLang="zh-CN" dirty="0"/>
              <a:t> </a:t>
            </a:r>
            <a:r>
              <a:rPr lang="en-US" altLang="zh-CN" dirty="0" smtClean="0"/>
              <a:t>     Art </a:t>
            </a:r>
            <a:r>
              <a:rPr lang="en-US" altLang="zh-CN" dirty="0"/>
              <a:t>g3 = new Art(g2);</a:t>
            </a:r>
          </a:p>
          <a:p>
            <a:r>
              <a:rPr lang="en-US" altLang="zh-CN" dirty="0"/>
              <a:t>      </a:t>
            </a:r>
            <a:r>
              <a:rPr lang="en-US" altLang="zh-CN" dirty="0" err="1"/>
              <a:t>System.out.println</a:t>
            </a:r>
            <a:r>
              <a:rPr lang="en-US" altLang="zh-CN" dirty="0"/>
              <a:t>(g3.getDescription());</a:t>
            </a:r>
          </a:p>
          <a:p>
            <a:r>
              <a:rPr lang="en-US" altLang="zh-CN" dirty="0"/>
              <a:t>  }</a:t>
            </a:r>
          </a:p>
          <a:p>
            <a:r>
              <a:rPr lang="en-US" altLang="zh-CN" dirty="0"/>
              <a:t>}</a:t>
            </a:r>
          </a:p>
          <a:p>
            <a:endParaRPr lang="en-US" altLang="zh-CN" dirty="0"/>
          </a:p>
        </p:txBody>
      </p:sp>
      <p:sp>
        <p:nvSpPr>
          <p:cNvPr id="5" name="矩形 4"/>
          <p:cNvSpPr/>
          <p:nvPr/>
        </p:nvSpPr>
        <p:spPr>
          <a:xfrm>
            <a:off x="6822430" y="4653930"/>
            <a:ext cx="4779367"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zh-CN" dirty="0"/>
              <a:t>+American</a:t>
            </a:r>
          </a:p>
          <a:p>
            <a:r>
              <a:rPr lang="en-US" altLang="zh-CN" dirty="0"/>
              <a:t>+</a:t>
            </a:r>
            <a:r>
              <a:rPr lang="en-US" altLang="zh-CN" dirty="0" err="1"/>
              <a:t>American+Like</a:t>
            </a:r>
            <a:r>
              <a:rPr lang="en-US" altLang="zh-CN" dirty="0"/>
              <a:t> Science</a:t>
            </a:r>
          </a:p>
          <a:p>
            <a:r>
              <a:rPr lang="en-US" altLang="zh-CN" dirty="0"/>
              <a:t>+</a:t>
            </a:r>
            <a:r>
              <a:rPr lang="en-US" altLang="zh-CN" dirty="0" err="1"/>
              <a:t>American+Like</a:t>
            </a:r>
            <a:r>
              <a:rPr lang="en-US" altLang="zh-CN" dirty="0"/>
              <a:t> </a:t>
            </a:r>
            <a:r>
              <a:rPr lang="en-US" altLang="zh-CN" dirty="0" err="1"/>
              <a:t>Science+Like</a:t>
            </a:r>
            <a:r>
              <a:rPr lang="en-US" altLang="zh-CN" dirty="0"/>
              <a:t> Art</a:t>
            </a:r>
            <a:endParaRPr lang="zh-CN" altLang="en-US" dirty="0"/>
          </a:p>
        </p:txBody>
      </p:sp>
    </p:spTree>
    <p:extLst>
      <p:ext uri="{BB962C8B-B14F-4D97-AF65-F5344CB8AC3E}">
        <p14:creationId xmlns:p14="http://schemas.microsoft.com/office/powerpoint/2010/main" val="3542870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a:xfrm>
            <a:off x="701750" y="333450"/>
            <a:ext cx="10785056" cy="609741"/>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p>
        </p:txBody>
      </p:sp>
      <p:sp>
        <p:nvSpPr>
          <p:cNvPr id="775171" name="Rectangle 3"/>
          <p:cNvSpPr>
            <a:spLocks noGrp="1" noChangeArrowheads="1"/>
          </p:cNvSpPr>
          <p:nvPr>
            <p:ph type="body" idx="1"/>
          </p:nvPr>
        </p:nvSpPr>
        <p:spPr>
          <a:xfrm>
            <a:off x="485726" y="1413570"/>
            <a:ext cx="11149502" cy="4536537"/>
          </a:xfrm>
        </p:spPr>
        <p:txBody>
          <a:bodyPr/>
          <a:lstStyle/>
          <a:p>
            <a:pPr marL="0" indent="0" algn="just">
              <a:lnSpc>
                <a:spcPct val="100000"/>
              </a:lnSpc>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4</a:t>
            </a:r>
            <a:r>
              <a:rPr lang="zh-CN" altLang="en-US" sz="2900" dirty="0">
                <a:latin typeface="楷体_GB2312" pitchFamily="49" charset="-122"/>
                <a:ea typeface="楷体_GB2312" pitchFamily="49" charset="-122"/>
              </a:rPr>
              <a:t>）协作</a:t>
            </a:r>
          </a:p>
          <a:p>
            <a:pPr marL="0" indent="0" algn="just">
              <a:lnSpc>
                <a:spcPct val="100000"/>
              </a:lnSpc>
              <a:buNone/>
            </a:pP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Decorator</a:t>
            </a:r>
            <a:r>
              <a:rPr lang="zh-CN" altLang="en-US" sz="2900" dirty="0">
                <a:latin typeface="楷体_GB2312" pitchFamily="49" charset="-122"/>
                <a:ea typeface="楷体_GB2312" pitchFamily="49" charset="-122"/>
              </a:rPr>
              <a:t>将请求传递给它的部件对象。它可以在传递前后执行附加的操作。</a:t>
            </a:r>
          </a:p>
          <a:p>
            <a:pPr marL="0" indent="0" algn="just">
              <a:lnSpc>
                <a:spcPct val="100000"/>
              </a:lnSpc>
              <a:buNone/>
            </a:pPr>
            <a:endParaRPr lang="zh-CN" altLang="en-US" sz="2900" dirty="0">
              <a:latin typeface="楷体_GB2312" pitchFamily="49" charset="-122"/>
              <a:ea typeface="楷体_GB2312" pitchFamily="49" charset="-122"/>
            </a:endParaRPr>
          </a:p>
          <a:p>
            <a:pPr marL="0" indent="0" algn="just">
              <a:lnSpc>
                <a:spcPct val="100000"/>
              </a:lnSpc>
              <a:buNone/>
            </a:pP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5</a:t>
            </a:r>
            <a:r>
              <a:rPr lang="zh-CN" altLang="en-US" sz="2900" dirty="0">
                <a:latin typeface="楷体_GB2312" pitchFamily="49" charset="-122"/>
                <a:ea typeface="楷体_GB2312" pitchFamily="49" charset="-122"/>
              </a:rPr>
              <a:t>）使用条件</a:t>
            </a:r>
          </a:p>
          <a:p>
            <a:pPr marL="0" indent="0" algn="just">
              <a:lnSpc>
                <a:spcPct val="100000"/>
              </a:lnSpc>
            </a:pPr>
            <a:r>
              <a:rPr lang="zh-CN" altLang="en-US" sz="2900" dirty="0">
                <a:latin typeface="楷体_GB2312" pitchFamily="49" charset="-122"/>
                <a:ea typeface="楷体_GB2312" pitchFamily="49" charset="-122"/>
              </a:rPr>
              <a:t>需要动态、透明地扩展一个类的功能。</a:t>
            </a:r>
          </a:p>
          <a:p>
            <a:pPr marL="0" indent="0" algn="just">
              <a:lnSpc>
                <a:spcPct val="100000"/>
              </a:lnSpc>
            </a:pPr>
            <a:r>
              <a:rPr lang="zh-CN" altLang="en-US" sz="2900" dirty="0">
                <a:latin typeface="楷体_GB2312" pitchFamily="49" charset="-122"/>
                <a:ea typeface="楷体_GB2312" pitchFamily="49" charset="-122"/>
              </a:rPr>
              <a:t>功能可撤销。</a:t>
            </a:r>
          </a:p>
          <a:p>
            <a:pPr marL="0" indent="0" algn="just">
              <a:lnSpc>
                <a:spcPct val="100000"/>
              </a:lnSpc>
            </a:pPr>
            <a:r>
              <a:rPr lang="zh-CN" altLang="en-US" sz="2900" dirty="0">
                <a:latin typeface="楷体_GB2312" pitchFamily="49" charset="-122"/>
                <a:ea typeface="楷体_GB2312" pitchFamily="49" charset="-122"/>
              </a:rPr>
              <a:t>需要增加由一些基本功能的排列组合而产生的大量的功能，从而使继承关系变得不现实。不可用子类扩展时。</a:t>
            </a:r>
          </a:p>
        </p:txBody>
      </p:sp>
    </p:spTree>
    <p:extLst>
      <p:ext uri="{BB962C8B-B14F-4D97-AF65-F5344CB8AC3E}">
        <p14:creationId xmlns:p14="http://schemas.microsoft.com/office/powerpoint/2010/main" val="25722234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701750" y="333450"/>
            <a:ext cx="10785056" cy="6589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p>
        </p:txBody>
      </p:sp>
      <p:sp>
        <p:nvSpPr>
          <p:cNvPr id="776195" name="Rectangle 3"/>
          <p:cNvSpPr>
            <a:spLocks noGrp="1" noChangeArrowheads="1"/>
          </p:cNvSpPr>
          <p:nvPr>
            <p:ph type="body" idx="1"/>
          </p:nvPr>
        </p:nvSpPr>
        <p:spPr>
          <a:xfrm>
            <a:off x="485726" y="1413570"/>
            <a:ext cx="11244851" cy="4681034"/>
          </a:xfrm>
        </p:spPr>
        <p:txBody>
          <a:bodyPr/>
          <a:lstStyle/>
          <a:p>
            <a:pPr marL="0" indent="0" algn="just">
              <a:lnSpc>
                <a:spcPct val="100000"/>
              </a:lnSpc>
              <a:buNone/>
              <a:tabLst>
                <a:tab pos="639222" algn="l"/>
              </a:tabLst>
            </a:pPr>
            <a:r>
              <a:rPr lang="zh-CN" altLang="en-US" sz="2000" b="1" dirty="0">
                <a:latin typeface="楷体_GB2312" pitchFamily="49" charset="-122"/>
                <a:ea typeface="楷体_GB2312" pitchFamily="49" charset="-122"/>
              </a:rPr>
              <a:t>后果：</a:t>
            </a:r>
          </a:p>
          <a:p>
            <a:pPr marL="0" indent="0" algn="just">
              <a:lnSpc>
                <a:spcPct val="100000"/>
              </a:lnSpc>
              <a:buNone/>
              <a:tabLst>
                <a:tab pos="639222" algn="l"/>
              </a:tabLst>
            </a:pPr>
            <a:r>
              <a:rPr lang="zh-CN" altLang="en-US" sz="2000" b="1" dirty="0">
                <a:latin typeface="楷体_GB2312" pitchFamily="49" charset="-122"/>
                <a:ea typeface="楷体_GB2312" pitchFamily="49" charset="-122"/>
              </a:rPr>
              <a:t>与继承关系相同点：</a:t>
            </a:r>
          </a:p>
          <a:p>
            <a:pPr marL="0" indent="0" algn="just">
              <a:lnSpc>
                <a:spcPct val="100000"/>
              </a:lnSpc>
              <a:tabLst>
                <a:tab pos="639222" algn="l"/>
              </a:tabLst>
            </a:pPr>
            <a:r>
              <a:rPr lang="zh-CN" altLang="en-US" sz="2000" dirty="0">
                <a:latin typeface="楷体_GB2312" pitchFamily="49" charset="-122"/>
                <a:ea typeface="楷体_GB2312" pitchFamily="49" charset="-122"/>
              </a:rPr>
              <a:t>目的都是要扩展对象的功能</a:t>
            </a:r>
          </a:p>
          <a:p>
            <a:pPr marL="0" indent="0" algn="just">
              <a:lnSpc>
                <a:spcPct val="100000"/>
              </a:lnSpc>
              <a:buNone/>
              <a:tabLst>
                <a:tab pos="639222" algn="l"/>
              </a:tabLst>
            </a:pPr>
            <a:r>
              <a:rPr lang="zh-CN" altLang="en-US" sz="2000" b="1" dirty="0">
                <a:latin typeface="楷体_GB2312" pitchFamily="49" charset="-122"/>
                <a:ea typeface="楷体_GB2312" pitchFamily="49" charset="-122"/>
              </a:rPr>
              <a:t>不同点：</a:t>
            </a:r>
          </a:p>
          <a:p>
            <a:pPr marL="0" indent="0" algn="just">
              <a:lnSpc>
                <a:spcPct val="100000"/>
              </a:lnSpc>
              <a:tabLst>
                <a:tab pos="639222" algn="l"/>
              </a:tabLst>
            </a:pPr>
            <a:r>
              <a:rPr lang="zh-CN" altLang="en-US" sz="2000" dirty="0">
                <a:latin typeface="楷体_GB2312" pitchFamily="49" charset="-122"/>
                <a:ea typeface="楷体_GB2312" pitchFamily="49" charset="-122"/>
              </a:rPr>
              <a:t>比静态继承更灵活。</a:t>
            </a:r>
          </a:p>
          <a:p>
            <a:pPr marL="0" indent="0" algn="just">
              <a:lnSpc>
                <a:spcPct val="100000"/>
              </a:lnSpc>
              <a:buNone/>
              <a:tabLst>
                <a:tab pos="639222" algn="l"/>
              </a:tabLst>
            </a:pPr>
            <a:r>
              <a:rPr lang="zh-CN" altLang="en-US" sz="2000" dirty="0">
                <a:solidFill>
                  <a:srgbClr val="48F50B"/>
                </a:solidFill>
                <a:latin typeface="宋体" pitchFamily="2" charset="-122"/>
              </a:rPr>
              <a:t>继承关系是静态的，在系统运行前就决定。</a:t>
            </a:r>
          </a:p>
          <a:p>
            <a:pPr marL="0" indent="0" algn="just">
              <a:lnSpc>
                <a:spcPct val="100000"/>
              </a:lnSpc>
              <a:buNone/>
              <a:tabLst>
                <a:tab pos="639222" algn="l"/>
              </a:tabLst>
            </a:pPr>
            <a:r>
              <a:rPr lang="zh-CN" altLang="en-US" sz="2000" dirty="0">
                <a:solidFill>
                  <a:srgbClr val="48F50B"/>
                </a:solidFill>
                <a:latin typeface="宋体" pitchFamily="2" charset="-122"/>
              </a:rPr>
              <a:t>修饰关系允许系统动态地决定加上或者除掉修饰。</a:t>
            </a:r>
          </a:p>
          <a:p>
            <a:pPr marL="0" indent="0" algn="just">
              <a:lnSpc>
                <a:spcPct val="100000"/>
              </a:lnSpc>
              <a:tabLst>
                <a:tab pos="639222" algn="l"/>
              </a:tabLst>
            </a:pPr>
            <a:r>
              <a:rPr lang="zh-CN" altLang="en-US" sz="2000" dirty="0">
                <a:latin typeface="楷体_GB2312" pitchFamily="49" charset="-122"/>
                <a:ea typeface="楷体_GB2312" pitchFamily="49" charset="-122"/>
              </a:rPr>
              <a:t>通过不同的具体修饰类的排列组合，可以创造不同的行为组合。</a:t>
            </a:r>
          </a:p>
          <a:p>
            <a:pPr marL="0" indent="0" algn="just">
              <a:lnSpc>
                <a:spcPct val="100000"/>
              </a:lnSpc>
              <a:buNone/>
              <a:tabLst>
                <a:tab pos="639222" algn="l"/>
              </a:tabLst>
            </a:pPr>
            <a:r>
              <a:rPr lang="zh-CN" altLang="en-US" sz="2000" dirty="0">
                <a:solidFill>
                  <a:srgbClr val="48F50B"/>
                </a:solidFill>
                <a:latin typeface="宋体" pitchFamily="2" charset="-122"/>
              </a:rPr>
              <a:t>继承关系需要事先设计好每一种不同的排列组合方式的子类继承。</a:t>
            </a:r>
          </a:p>
          <a:p>
            <a:pPr marL="0" indent="0" algn="just">
              <a:lnSpc>
                <a:spcPct val="100000"/>
              </a:lnSpc>
              <a:tabLst>
                <a:tab pos="639222" algn="l"/>
              </a:tabLst>
            </a:pPr>
            <a:r>
              <a:rPr lang="zh-CN" altLang="en-US" sz="2000" dirty="0">
                <a:latin typeface="楷体_GB2312" pitchFamily="49" charset="-122"/>
                <a:ea typeface="楷体_GB2312" pitchFamily="49" charset="-122"/>
              </a:rPr>
              <a:t>比使用继承关系需要的类数目少，设计容易。</a:t>
            </a:r>
          </a:p>
          <a:p>
            <a:pPr marL="0" indent="0" algn="just">
              <a:lnSpc>
                <a:spcPct val="100000"/>
              </a:lnSpc>
              <a:tabLst>
                <a:tab pos="639222" algn="l"/>
              </a:tabLst>
            </a:pPr>
            <a:r>
              <a:rPr lang="zh-CN" altLang="en-US" sz="2000" dirty="0">
                <a:latin typeface="楷体_GB2312" pitchFamily="49" charset="-122"/>
                <a:ea typeface="楷体_GB2312" pitchFamily="49" charset="-122"/>
              </a:rPr>
              <a:t>避免了继承关系结构中的类有过于全面的特征。</a:t>
            </a:r>
          </a:p>
          <a:p>
            <a:pPr marL="0" indent="0" algn="just">
              <a:lnSpc>
                <a:spcPct val="100000"/>
              </a:lnSpc>
              <a:tabLst>
                <a:tab pos="639222" algn="l"/>
              </a:tabLst>
            </a:pPr>
            <a:r>
              <a:rPr lang="zh-CN" altLang="en-US" sz="2000" dirty="0">
                <a:latin typeface="楷体_GB2312" pitchFamily="49" charset="-122"/>
                <a:ea typeface="楷体_GB2312" pitchFamily="49" charset="-122"/>
              </a:rPr>
              <a:t>修饰者和部件不必一样。</a:t>
            </a:r>
          </a:p>
        </p:txBody>
      </p:sp>
    </p:spTree>
    <p:extLst>
      <p:ext uri="{BB962C8B-B14F-4D97-AF65-F5344CB8AC3E}">
        <p14:creationId xmlns:p14="http://schemas.microsoft.com/office/powerpoint/2010/main" val="9696851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629742" y="333449"/>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p>
        </p:txBody>
      </p:sp>
      <p:sp>
        <p:nvSpPr>
          <p:cNvPr id="777219" name="Rectangle 3"/>
          <p:cNvSpPr>
            <a:spLocks noGrp="1" noChangeArrowheads="1"/>
          </p:cNvSpPr>
          <p:nvPr>
            <p:ph type="body" idx="1"/>
          </p:nvPr>
        </p:nvSpPr>
        <p:spPr/>
        <p:txBody>
          <a:bodyPr/>
          <a:lstStyle/>
          <a:p>
            <a:pPr marL="0" indent="0">
              <a:lnSpc>
                <a:spcPct val="100000"/>
              </a:lnSpc>
              <a:buNone/>
            </a:pPr>
            <a:r>
              <a:rPr lang="zh-CN" altLang="en-US" sz="2400" dirty="0">
                <a:latin typeface="楷体_GB2312" pitchFamily="49" charset="-122"/>
                <a:ea typeface="楷体_GB2312" pitchFamily="49" charset="-122"/>
              </a:rPr>
              <a:t>缺点：</a:t>
            </a:r>
          </a:p>
          <a:p>
            <a:pPr marL="0" indent="0">
              <a:lnSpc>
                <a:spcPct val="100000"/>
              </a:lnSpc>
            </a:pPr>
            <a:r>
              <a:rPr lang="zh-CN" altLang="en-US" sz="2400" dirty="0">
                <a:latin typeface="楷体_GB2312" pitchFamily="49" charset="-122"/>
                <a:ea typeface="楷体_GB2312" pitchFamily="49" charset="-122"/>
              </a:rPr>
              <a:t>比使用</a:t>
            </a:r>
            <a:r>
              <a:rPr lang="zh-CN" altLang="en-US" sz="2800" dirty="0">
                <a:latin typeface="楷体_GB2312" pitchFamily="49" charset="-122"/>
                <a:ea typeface="楷体_GB2312" pitchFamily="49" charset="-122"/>
              </a:rPr>
              <a:t>继承</a:t>
            </a:r>
            <a:r>
              <a:rPr lang="zh-CN" altLang="en-US" sz="2400" dirty="0">
                <a:latin typeface="楷体_GB2312" pitchFamily="49" charset="-122"/>
                <a:ea typeface="楷体_GB2312" pitchFamily="49" charset="-122"/>
              </a:rPr>
              <a:t>关系引入了更多小对象，使得理解和调试系统查错困难。</a:t>
            </a:r>
          </a:p>
          <a:p>
            <a:pPr marL="0" indent="0">
              <a:lnSpc>
                <a:spcPct val="100000"/>
              </a:lnSpc>
            </a:pPr>
            <a:r>
              <a:rPr lang="zh-CN" altLang="en-US" sz="2400" dirty="0">
                <a:latin typeface="楷体_GB2312" pitchFamily="49" charset="-122"/>
                <a:ea typeface="楷体_GB2312" pitchFamily="49" charset="-122"/>
              </a:rPr>
              <a:t>灵活机动的特性</a:t>
            </a:r>
            <a:r>
              <a:rPr lang="zh-CN" altLang="en-US" sz="2400" dirty="0" smtClean="0">
                <a:latin typeface="楷体_GB2312" pitchFamily="49" charset="-122"/>
                <a:ea typeface="楷体_GB2312" pitchFamily="49" charset="-122"/>
              </a:rPr>
              <a:t>意味着装饰者模式比</a:t>
            </a:r>
            <a:r>
              <a:rPr lang="zh-CN" altLang="en-US" sz="2400" dirty="0">
                <a:latin typeface="楷体_GB2312" pitchFamily="49" charset="-122"/>
                <a:ea typeface="楷体_GB2312" pitchFamily="49" charset="-122"/>
              </a:rPr>
              <a:t>继承更加易于出错。</a:t>
            </a:r>
          </a:p>
          <a:p>
            <a:pPr marL="0" indent="0">
              <a:lnSpc>
                <a:spcPct val="100000"/>
              </a:lnSpc>
              <a:buNone/>
            </a:pPr>
            <a:r>
              <a:rPr lang="zh-CN" altLang="en-US" sz="4000" dirty="0">
                <a:solidFill>
                  <a:srgbClr val="48F50B"/>
                </a:solidFill>
                <a:latin typeface="宋体" pitchFamily="2" charset="-122"/>
              </a:rPr>
              <a:t>例如，在排列组合时会产生不合理的或荒谬的组合，或是制造出循环引用的错误来。</a:t>
            </a:r>
          </a:p>
        </p:txBody>
      </p:sp>
    </p:spTree>
    <p:extLst>
      <p:ext uri="{BB962C8B-B14F-4D97-AF65-F5344CB8AC3E}">
        <p14:creationId xmlns:p14="http://schemas.microsoft.com/office/powerpoint/2010/main" val="869449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zh-CN" altLang="en-US" sz="3300"/>
              <a:t>结构性模式</a:t>
            </a:r>
            <a:r>
              <a:rPr lang="en-US" altLang="zh-CN" sz="3300"/>
              <a:t>——</a:t>
            </a:r>
            <a:r>
              <a:rPr lang="zh-CN" altLang="en-US" sz="3300"/>
              <a:t>适配器模式（</a:t>
            </a:r>
            <a:r>
              <a:rPr lang="en-US" altLang="zh-CN" sz="3300"/>
              <a:t>Adapter </a:t>
            </a:r>
            <a:r>
              <a:rPr lang="zh-CN" altLang="en-US" sz="3300"/>
              <a:t>）</a:t>
            </a:r>
          </a:p>
        </p:txBody>
      </p:sp>
      <p:pic>
        <p:nvPicPr>
          <p:cNvPr id="1638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7692" r="4396" b="52562"/>
          <a:stretch>
            <a:fillRect/>
          </a:stretch>
        </p:blipFill>
        <p:spPr bwMode="auto">
          <a:xfrm>
            <a:off x="508529" y="1600571"/>
            <a:ext cx="11289348" cy="4944620"/>
          </a:xfrm>
          <a:prstGeom prst="rect">
            <a:avLst/>
          </a:prstGeom>
          <a:noFill/>
          <a:extLst>
            <a:ext uri="{909E8E84-426E-40DD-AFC4-6F175D3DCCD1}">
              <a14:hiddenFill xmlns:a14="http://schemas.microsoft.com/office/drawing/2010/main">
                <a:solidFill>
                  <a:srgbClr val="FFFFFF"/>
                </a:solidFill>
              </a14:hiddenFill>
            </a:ext>
          </a:extLst>
        </p:spPr>
      </p:pic>
      <p:sp>
        <p:nvSpPr>
          <p:cNvPr id="163846" name="AutoShape 6"/>
          <p:cNvSpPr>
            <a:spLocks noChangeArrowheads="1"/>
          </p:cNvSpPr>
          <p:nvPr/>
        </p:nvSpPr>
        <p:spPr bwMode="auto">
          <a:xfrm>
            <a:off x="4780174" y="838394"/>
            <a:ext cx="2339234" cy="457306"/>
          </a:xfrm>
          <a:prstGeom prst="wedgeRoundRectCallout">
            <a:avLst>
              <a:gd name="adj1" fmla="val -45926"/>
              <a:gd name="adj2" fmla="val 21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sz="2900">
                <a:solidFill>
                  <a:schemeClr val="bg2"/>
                </a:solidFill>
              </a:rPr>
              <a:t>Shape</a:t>
            </a:r>
          </a:p>
        </p:txBody>
      </p:sp>
      <p:sp>
        <p:nvSpPr>
          <p:cNvPr id="163847" name="AutoShape 7"/>
          <p:cNvSpPr>
            <a:spLocks noChangeArrowheads="1"/>
          </p:cNvSpPr>
          <p:nvPr/>
        </p:nvSpPr>
        <p:spPr bwMode="auto">
          <a:xfrm>
            <a:off x="8644996" y="990829"/>
            <a:ext cx="2339234" cy="457306"/>
          </a:xfrm>
          <a:prstGeom prst="wedgeRoundRectCallout">
            <a:avLst>
              <a:gd name="adj1" fmla="val -45926"/>
              <a:gd name="adj2" fmla="val 21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sz="2900">
                <a:solidFill>
                  <a:schemeClr val="bg2"/>
                </a:solidFill>
              </a:rPr>
              <a:t>TextView</a:t>
            </a:r>
          </a:p>
        </p:txBody>
      </p:sp>
      <p:sp>
        <p:nvSpPr>
          <p:cNvPr id="163848" name="AutoShape 8"/>
          <p:cNvSpPr>
            <a:spLocks noChangeArrowheads="1"/>
          </p:cNvSpPr>
          <p:nvPr/>
        </p:nvSpPr>
        <p:spPr bwMode="auto">
          <a:xfrm>
            <a:off x="8644996" y="3582229"/>
            <a:ext cx="2339234" cy="457306"/>
          </a:xfrm>
          <a:prstGeom prst="wedgeRoundRectCallout">
            <a:avLst>
              <a:gd name="adj1" fmla="val -97009"/>
              <a:gd name="adj2" fmla="val 1833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sz="2900">
                <a:solidFill>
                  <a:schemeClr val="bg2"/>
                </a:solidFill>
              </a:rPr>
              <a:t>TextShape</a:t>
            </a:r>
          </a:p>
        </p:txBody>
      </p:sp>
    </p:spTree>
    <p:extLst>
      <p:ext uri="{BB962C8B-B14F-4D97-AF65-F5344CB8AC3E}">
        <p14:creationId xmlns:p14="http://schemas.microsoft.com/office/powerpoint/2010/main" val="27006456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701750" y="261442"/>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sz="3200" dirty="0">
                <a:latin typeface="Times New Roman" pitchFamily="18" charset="0"/>
              </a:rPr>
              <a:t>结构性模式</a:t>
            </a:r>
            <a:r>
              <a:rPr lang="en-US" altLang="zh-CN" sz="3200" dirty="0">
                <a:latin typeface="Times New Roman" pitchFamily="18" charset="0"/>
              </a:rPr>
              <a:t>——</a:t>
            </a:r>
            <a:r>
              <a:rPr lang="zh-CN" altLang="en-US" sz="3200" dirty="0">
                <a:latin typeface="Times New Roman" pitchFamily="18" charset="0"/>
              </a:rPr>
              <a:t>装饰者模式（</a:t>
            </a:r>
            <a:r>
              <a:rPr lang="en-US" altLang="zh-CN" sz="3200" dirty="0">
                <a:latin typeface="Times New Roman" pitchFamily="18" charset="0"/>
              </a:rPr>
              <a:t>Decorator</a:t>
            </a:r>
            <a:r>
              <a:rPr lang="zh-CN" altLang="en-US" sz="3200" dirty="0">
                <a:latin typeface="Times New Roman" pitchFamily="18" charset="0"/>
              </a:rPr>
              <a:t>）</a:t>
            </a:r>
          </a:p>
        </p:txBody>
      </p:sp>
      <p:sp>
        <p:nvSpPr>
          <p:cNvPr id="807939" name="Rectangle 3"/>
          <p:cNvSpPr>
            <a:spLocks noGrp="1" noChangeArrowheads="1"/>
          </p:cNvSpPr>
          <p:nvPr>
            <p:ph type="body" idx="1"/>
          </p:nvPr>
        </p:nvSpPr>
        <p:spPr>
          <a:xfrm>
            <a:off x="485726" y="1197546"/>
            <a:ext cx="10373995" cy="4898571"/>
          </a:xfrm>
        </p:spPr>
        <p:txBody>
          <a:bodyPr/>
          <a:lstStyle/>
          <a:p>
            <a:pPr>
              <a:lnSpc>
                <a:spcPct val="100000"/>
              </a:lnSpc>
              <a:buFont typeface="Wingdings" pitchFamily="2" charset="2"/>
              <a:buNone/>
            </a:pPr>
            <a:r>
              <a:rPr lang="zh-CN" altLang="en-US" sz="2400" dirty="0" smtClean="0">
                <a:latin typeface="楷体_GB2312" pitchFamily="49" charset="-122"/>
                <a:ea typeface="楷体_GB2312" pitchFamily="49" charset="-122"/>
              </a:rPr>
              <a:t>装饰者模式用途</a:t>
            </a:r>
            <a:r>
              <a:rPr lang="zh-CN" altLang="en-US" sz="2400" dirty="0">
                <a:latin typeface="楷体_GB2312" pitchFamily="49" charset="-122"/>
                <a:ea typeface="楷体_GB2312" pitchFamily="49" charset="-122"/>
              </a:rPr>
              <a:t>：</a:t>
            </a:r>
          </a:p>
          <a:p>
            <a:pPr>
              <a:lnSpc>
                <a:spcPct val="100000"/>
              </a:lnSpc>
              <a:buFont typeface="Wingdings" pitchFamily="2" charset="2"/>
              <a:buNone/>
            </a:pPr>
            <a:r>
              <a:rPr lang="zh-CN" altLang="en-US" sz="2400" dirty="0">
                <a:latin typeface="楷体_GB2312" pitchFamily="49" charset="-122"/>
                <a:ea typeface="楷体_GB2312" pitchFamily="49" charset="-122"/>
              </a:rPr>
              <a:t>组合模式的行为扩展。</a:t>
            </a:r>
          </a:p>
          <a:p>
            <a:pPr>
              <a:lnSpc>
                <a:spcPct val="100000"/>
              </a:lnSpc>
              <a:buFont typeface="Wingdings" pitchFamily="2" charset="2"/>
              <a:buNone/>
            </a:pPr>
            <a:r>
              <a:rPr lang="zh-CN" altLang="en-US" sz="2400" dirty="0">
                <a:latin typeface="楷体_GB2312" pitchFamily="49" charset="-122"/>
                <a:ea typeface="楷体_GB2312" pitchFamily="49" charset="-122"/>
              </a:rPr>
              <a:t>用继承关系扩展组合模式：</a:t>
            </a:r>
          </a:p>
          <a:p>
            <a:pPr>
              <a:lnSpc>
                <a:spcPct val="100000"/>
              </a:lnSpc>
            </a:pPr>
            <a:r>
              <a:rPr lang="zh-CN" altLang="en-US" sz="2400" dirty="0">
                <a:latin typeface="楷体_GB2312" pitchFamily="49" charset="-122"/>
                <a:ea typeface="楷体_GB2312" pitchFamily="49" charset="-122"/>
              </a:rPr>
              <a:t>仅对抽象构件类或者树叶类使用继承办法，建立一个抽象构件类的子类，把新的行为添加到抽象子类中去，但并不能影响到己有的合成类和树的行为</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导致多态性破坏。</a:t>
            </a:r>
          </a:p>
          <a:p>
            <a:pPr>
              <a:lnSpc>
                <a:spcPct val="100000"/>
              </a:lnSpc>
            </a:pPr>
            <a:r>
              <a:rPr lang="zh-CN" altLang="en-US" sz="2400" dirty="0">
                <a:latin typeface="楷体_GB2312" pitchFamily="49" charset="-122"/>
                <a:ea typeface="楷体_GB2312" pitchFamily="49" charset="-122"/>
              </a:rPr>
              <a:t>为了能将新的行为添加到己有的合成类和树叶类中去，必须建立合成类和树叶类的子类</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要修改或复制所有的已有的类。</a:t>
            </a:r>
          </a:p>
          <a:p>
            <a:pPr>
              <a:lnSpc>
                <a:spcPct val="100000"/>
              </a:lnSpc>
              <a:buFont typeface="Wingdings" pitchFamily="2" charset="2"/>
              <a:buNone/>
            </a:pPr>
            <a:r>
              <a:rPr lang="zh-CN" altLang="en-US" sz="2400" dirty="0" smtClean="0">
                <a:latin typeface="楷体_GB2312" pitchFamily="49" charset="-122"/>
                <a:ea typeface="楷体_GB2312" pitchFamily="49" charset="-122"/>
              </a:rPr>
              <a:t>装饰者模式是</a:t>
            </a:r>
            <a:r>
              <a:rPr lang="zh-CN" altLang="en-US" sz="2400" dirty="0">
                <a:latin typeface="楷体_GB2312" pitchFamily="49" charset="-122"/>
                <a:ea typeface="楷体_GB2312" pitchFamily="49" charset="-122"/>
              </a:rPr>
              <a:t>继承关系的替代方案。可以动态地为合成模式添加新的行为。</a:t>
            </a:r>
          </a:p>
        </p:txBody>
      </p:sp>
    </p:spTree>
    <p:extLst>
      <p:ext uri="{BB962C8B-B14F-4D97-AF65-F5344CB8AC3E}">
        <p14:creationId xmlns:p14="http://schemas.microsoft.com/office/powerpoint/2010/main" val="30300750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91</a:t>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8095</TotalTime>
  <Words>5854</Words>
  <Application>Microsoft Office PowerPoint</Application>
  <PresentationFormat>自定义</PresentationFormat>
  <Paragraphs>578</Paragraphs>
  <Slides>91</Slides>
  <Notes>2</Notes>
  <HiddenSlides>0</HiddenSlides>
  <MMClips>0</MMClips>
  <ScaleCrop>false</ScaleCrop>
  <HeadingPairs>
    <vt:vector size="4" baseType="variant">
      <vt:variant>
        <vt:lpstr>主题</vt:lpstr>
      </vt:variant>
      <vt:variant>
        <vt:i4>1</vt:i4>
      </vt:variant>
      <vt:variant>
        <vt:lpstr>幻灯片标题</vt:lpstr>
      </vt:variant>
      <vt:variant>
        <vt:i4>91</vt:i4>
      </vt:variant>
    </vt:vector>
  </HeadingPairs>
  <TitlesOfParts>
    <vt:vector size="92" baseType="lpstr">
      <vt:lpstr>Office 主题</vt:lpstr>
      <vt:lpstr>深入浅出设计模式 第4周</vt:lpstr>
      <vt:lpstr>法律声明</vt:lpstr>
      <vt:lpstr>结构模式（上）</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结构性模式——适配器模式（Adapter ）</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PowerPoint 演示文稿</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结构性模式——桥模式（Bridge）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结构性模式——组合模式（Composite）</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结构性模式——装饰者模式（Decorator）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DEEP</cp:lastModifiedBy>
  <cp:revision>867</cp:revision>
  <cp:lastPrinted>2012-03-16T05:44:49Z</cp:lastPrinted>
  <dcterms:modified xsi:type="dcterms:W3CDTF">2017-11-14T15:07:21Z</dcterms:modified>
</cp:coreProperties>
</file>