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256" r:id="rId2"/>
    <p:sldId id="298" r:id="rId3"/>
    <p:sldId id="367" r:id="rId4"/>
    <p:sldId id="319" r:id="rId5"/>
    <p:sldId id="320" r:id="rId6"/>
    <p:sldId id="322" r:id="rId7"/>
    <p:sldId id="323" r:id="rId8"/>
    <p:sldId id="324" r:id="rId9"/>
    <p:sldId id="325" r:id="rId10"/>
    <p:sldId id="326" r:id="rId11"/>
    <p:sldId id="32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80" r:id="rId38"/>
    <p:sldId id="354" r:id="rId39"/>
    <p:sldId id="355" r:id="rId40"/>
    <p:sldId id="359" r:id="rId41"/>
    <p:sldId id="360" r:id="rId42"/>
    <p:sldId id="361" r:id="rId43"/>
    <p:sldId id="362" r:id="rId44"/>
    <p:sldId id="363" r:id="rId45"/>
    <p:sldId id="364" r:id="rId46"/>
    <p:sldId id="365" r:id="rId47"/>
    <p:sldId id="366" r:id="rId48"/>
    <p:sldId id="265" r:id="rId49"/>
  </p:sldIdLst>
  <p:sldSz cx="12204700" cy="6859588"/>
  <p:notesSz cx="9144000" cy="6858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544662" algn="l" rtl="0" fontAlgn="base">
      <a:spcBef>
        <a:spcPct val="0"/>
      </a:spcBef>
      <a:spcAft>
        <a:spcPct val="0"/>
      </a:spcAft>
      <a:defRPr kern="1200">
        <a:solidFill>
          <a:schemeClr val="tx1"/>
        </a:solidFill>
        <a:latin typeface="Arial" charset="0"/>
        <a:ea typeface="宋体" pitchFamily="2" charset="-122"/>
        <a:cs typeface="+mn-cs"/>
      </a:defRPr>
    </a:lvl2pPr>
    <a:lvl3pPr marL="1089325" algn="l" rtl="0" fontAlgn="base">
      <a:spcBef>
        <a:spcPct val="0"/>
      </a:spcBef>
      <a:spcAft>
        <a:spcPct val="0"/>
      </a:spcAft>
      <a:defRPr kern="1200">
        <a:solidFill>
          <a:schemeClr val="tx1"/>
        </a:solidFill>
        <a:latin typeface="Arial" charset="0"/>
        <a:ea typeface="宋体" pitchFamily="2" charset="-122"/>
        <a:cs typeface="+mn-cs"/>
      </a:defRPr>
    </a:lvl3pPr>
    <a:lvl4pPr marL="1633987" algn="l" rtl="0" fontAlgn="base">
      <a:spcBef>
        <a:spcPct val="0"/>
      </a:spcBef>
      <a:spcAft>
        <a:spcPct val="0"/>
      </a:spcAft>
      <a:defRPr kern="1200">
        <a:solidFill>
          <a:schemeClr val="tx1"/>
        </a:solidFill>
        <a:latin typeface="Arial" charset="0"/>
        <a:ea typeface="宋体" pitchFamily="2" charset="-122"/>
        <a:cs typeface="+mn-cs"/>
      </a:defRPr>
    </a:lvl4pPr>
    <a:lvl5pPr marL="2178649" algn="l" rtl="0" fontAlgn="base">
      <a:spcBef>
        <a:spcPct val="0"/>
      </a:spcBef>
      <a:spcAft>
        <a:spcPct val="0"/>
      </a:spcAft>
      <a:defRPr kern="1200">
        <a:solidFill>
          <a:schemeClr val="tx1"/>
        </a:solidFill>
        <a:latin typeface="Arial" charset="0"/>
        <a:ea typeface="宋体" pitchFamily="2" charset="-122"/>
        <a:cs typeface="+mn-cs"/>
      </a:defRPr>
    </a:lvl5pPr>
    <a:lvl6pPr marL="2723312" algn="l" defTabSz="1089325" rtl="0" eaLnBrk="1" latinLnBrk="0" hangingPunct="1">
      <a:defRPr kern="1200">
        <a:solidFill>
          <a:schemeClr val="tx1"/>
        </a:solidFill>
        <a:latin typeface="Arial" charset="0"/>
        <a:ea typeface="宋体" pitchFamily="2" charset="-122"/>
        <a:cs typeface="+mn-cs"/>
      </a:defRPr>
    </a:lvl6pPr>
    <a:lvl7pPr marL="3267974" algn="l" defTabSz="1089325" rtl="0" eaLnBrk="1" latinLnBrk="0" hangingPunct="1">
      <a:defRPr kern="1200">
        <a:solidFill>
          <a:schemeClr val="tx1"/>
        </a:solidFill>
        <a:latin typeface="Arial" charset="0"/>
        <a:ea typeface="宋体" pitchFamily="2" charset="-122"/>
        <a:cs typeface="+mn-cs"/>
      </a:defRPr>
    </a:lvl7pPr>
    <a:lvl8pPr marL="3812637" algn="l" defTabSz="1089325" rtl="0" eaLnBrk="1" latinLnBrk="0" hangingPunct="1">
      <a:defRPr kern="1200">
        <a:solidFill>
          <a:schemeClr val="tx1"/>
        </a:solidFill>
        <a:latin typeface="Arial" charset="0"/>
        <a:ea typeface="宋体" pitchFamily="2" charset="-122"/>
        <a:cs typeface="+mn-cs"/>
      </a:defRPr>
    </a:lvl8pPr>
    <a:lvl9pPr marL="4357299" algn="l" defTabSz="1089325"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72877" autoAdjust="0"/>
  </p:normalViewPr>
  <p:slideViewPr>
    <p:cSldViewPr>
      <p:cViewPr varScale="1">
        <p:scale>
          <a:sx n="76" d="100"/>
          <a:sy n="76" d="100"/>
        </p:scale>
        <p:origin x="-120" y="-102"/>
      </p:cViewPr>
      <p:guideLst>
        <p:guide orient="horz" pos="2161"/>
        <p:guide pos="3844"/>
      </p:guideLst>
    </p:cSldViewPr>
  </p:slideViewPr>
  <p:notesTextViewPr>
    <p:cViewPr>
      <p:scale>
        <a:sx n="100" d="100"/>
        <a:sy n="100" d="100"/>
      </p:scale>
      <p:origin x="0" y="0"/>
    </p:cViewPr>
  </p:notesTextViewPr>
  <p:notesViewPr>
    <p:cSldViewPr>
      <p:cViewPr varScale="1">
        <p:scale>
          <a:sx n="85" d="100"/>
          <a:sy n="85" d="100"/>
        </p:scale>
        <p:origin x="-1522" y="-7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60E44AF-0D8D-4B66-BECC-4D5B9292E151}" type="datetimeFigureOut">
              <a:rPr lang="zh-CN" altLang="en-US"/>
              <a:pPr>
                <a:defRPr/>
              </a:pPr>
              <a:t>2017/10/29</a:t>
            </a:fld>
            <a:endParaRPr lang="zh-CN" altLang="en-US"/>
          </a:p>
        </p:txBody>
      </p:sp>
      <p:sp>
        <p:nvSpPr>
          <p:cNvPr id="4" name="页脚占位符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3C35A87-E971-49BF-8F02-A5CE2B85C743}" type="slidenum">
              <a:rPr lang="zh-CN" altLang="en-US"/>
              <a:pPr>
                <a:defRPr/>
              </a:pPr>
              <a:t>‹#›</a:t>
            </a:fld>
            <a:endParaRPr lang="zh-CN" altLang="en-US"/>
          </a:p>
        </p:txBody>
      </p:sp>
    </p:spTree>
    <p:extLst>
      <p:ext uri="{BB962C8B-B14F-4D97-AF65-F5344CB8AC3E}">
        <p14:creationId xmlns:p14="http://schemas.microsoft.com/office/powerpoint/2010/main" val="179028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7119A08-1D2F-470C-8FD3-E69459F4B57D}" type="datetimeFigureOut">
              <a:rPr lang="zh-CN" altLang="en-US"/>
              <a:pPr>
                <a:defRPr/>
              </a:pPr>
              <a:t>2017/10/29</a:t>
            </a:fld>
            <a:endParaRPr lang="zh-CN" altLang="en-US"/>
          </a:p>
        </p:txBody>
      </p:sp>
      <p:sp>
        <p:nvSpPr>
          <p:cNvPr id="4" name="幻灯片图像占位符 3"/>
          <p:cNvSpPr>
            <a:spLocks noGrp="1" noRot="1" noChangeAspect="1"/>
          </p:cNvSpPr>
          <p:nvPr>
            <p:ph type="sldImg" idx="2"/>
          </p:nvPr>
        </p:nvSpPr>
        <p:spPr>
          <a:xfrm>
            <a:off x="2284413" y="514350"/>
            <a:ext cx="4575175"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06004EB-C740-4F3D-A864-243FCB14D11E}" type="slidenum">
              <a:rPr lang="zh-CN" altLang="en-US"/>
              <a:pPr>
                <a:defRPr/>
              </a:pPr>
              <a:t>‹#›</a:t>
            </a:fld>
            <a:endParaRPr lang="zh-CN" altLang="en-US"/>
          </a:p>
        </p:txBody>
      </p:sp>
    </p:spTree>
    <p:extLst>
      <p:ext uri="{BB962C8B-B14F-4D97-AF65-F5344CB8AC3E}">
        <p14:creationId xmlns:p14="http://schemas.microsoft.com/office/powerpoint/2010/main" val="1757593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44662" algn="l" rtl="0" eaLnBrk="0" fontAlgn="base" hangingPunct="0">
      <a:spcBef>
        <a:spcPct val="30000"/>
      </a:spcBef>
      <a:spcAft>
        <a:spcPct val="0"/>
      </a:spcAft>
      <a:defRPr sz="1400" kern="1200">
        <a:solidFill>
          <a:schemeClr val="tx1"/>
        </a:solidFill>
        <a:latin typeface="+mn-lt"/>
        <a:ea typeface="+mn-ea"/>
        <a:cs typeface="+mn-cs"/>
      </a:defRPr>
    </a:lvl2pPr>
    <a:lvl3pPr marL="1089325" algn="l" rtl="0" eaLnBrk="0" fontAlgn="base" hangingPunct="0">
      <a:spcBef>
        <a:spcPct val="30000"/>
      </a:spcBef>
      <a:spcAft>
        <a:spcPct val="0"/>
      </a:spcAft>
      <a:defRPr sz="1400" kern="1200">
        <a:solidFill>
          <a:schemeClr val="tx1"/>
        </a:solidFill>
        <a:latin typeface="+mn-lt"/>
        <a:ea typeface="+mn-ea"/>
        <a:cs typeface="+mn-cs"/>
      </a:defRPr>
    </a:lvl3pPr>
    <a:lvl4pPr marL="1633987" algn="l" rtl="0" eaLnBrk="0" fontAlgn="base" hangingPunct="0">
      <a:spcBef>
        <a:spcPct val="30000"/>
      </a:spcBef>
      <a:spcAft>
        <a:spcPct val="0"/>
      </a:spcAft>
      <a:defRPr sz="1400" kern="1200">
        <a:solidFill>
          <a:schemeClr val="tx1"/>
        </a:solidFill>
        <a:latin typeface="+mn-lt"/>
        <a:ea typeface="+mn-ea"/>
        <a:cs typeface="+mn-cs"/>
      </a:defRPr>
    </a:lvl4pPr>
    <a:lvl5pPr marL="2178649" algn="l" rtl="0" eaLnBrk="0" fontAlgn="base" hangingPunct="0">
      <a:spcBef>
        <a:spcPct val="30000"/>
      </a:spcBef>
      <a:spcAft>
        <a:spcPct val="0"/>
      </a:spcAft>
      <a:defRPr sz="1400" kern="1200">
        <a:solidFill>
          <a:schemeClr val="tx1"/>
        </a:solidFill>
        <a:latin typeface="+mn-lt"/>
        <a:ea typeface="+mn-ea"/>
        <a:cs typeface="+mn-cs"/>
      </a:defRPr>
    </a:lvl5pPr>
    <a:lvl6pPr marL="2723312" algn="l" defTabSz="1089325" rtl="0" eaLnBrk="1" latinLnBrk="0" hangingPunct="1">
      <a:defRPr sz="1400" kern="1200">
        <a:solidFill>
          <a:schemeClr val="tx1"/>
        </a:solidFill>
        <a:latin typeface="+mn-lt"/>
        <a:ea typeface="+mn-ea"/>
        <a:cs typeface="+mn-cs"/>
      </a:defRPr>
    </a:lvl6pPr>
    <a:lvl7pPr marL="3267974" algn="l" defTabSz="1089325" rtl="0" eaLnBrk="1" latinLnBrk="0" hangingPunct="1">
      <a:defRPr sz="1400" kern="1200">
        <a:solidFill>
          <a:schemeClr val="tx1"/>
        </a:solidFill>
        <a:latin typeface="+mn-lt"/>
        <a:ea typeface="+mn-ea"/>
        <a:cs typeface="+mn-cs"/>
      </a:defRPr>
    </a:lvl7pPr>
    <a:lvl8pPr marL="3812637" algn="l" defTabSz="1089325" rtl="0" eaLnBrk="1" latinLnBrk="0" hangingPunct="1">
      <a:defRPr sz="1400" kern="1200">
        <a:solidFill>
          <a:schemeClr val="tx1"/>
        </a:solidFill>
        <a:latin typeface="+mn-lt"/>
        <a:ea typeface="+mn-ea"/>
        <a:cs typeface="+mn-cs"/>
      </a:defRPr>
    </a:lvl8pPr>
    <a:lvl9pPr marL="4357299" algn="l" defTabSz="10893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1</a:t>
            </a:fld>
            <a:endParaRPr lang="zh-CN" altLang="en-US"/>
          </a:p>
        </p:txBody>
      </p:sp>
    </p:spTree>
    <p:extLst>
      <p:ext uri="{BB962C8B-B14F-4D97-AF65-F5344CB8AC3E}">
        <p14:creationId xmlns:p14="http://schemas.microsoft.com/office/powerpoint/2010/main" val="72664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2</a:t>
            </a:fld>
            <a:endParaRPr lang="zh-CN" altLang="en-US"/>
          </a:p>
        </p:txBody>
      </p:sp>
    </p:spTree>
    <p:extLst>
      <p:ext uri="{BB962C8B-B14F-4D97-AF65-F5344CB8AC3E}">
        <p14:creationId xmlns:p14="http://schemas.microsoft.com/office/powerpoint/2010/main" val="2576228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页脚占位符 4"/>
          <p:cNvSpPr txBox="1">
            <a:spLocks/>
          </p:cNvSpPr>
          <p:nvPr userDrawn="1"/>
        </p:nvSpPr>
        <p:spPr>
          <a:xfrm>
            <a:off x="239599" y="6434041"/>
            <a:ext cx="4228870"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zh-CN" altLang="en-US" sz="1200" b="0" i="0" kern="1200" dirty="0" smtClean="0">
                <a:solidFill>
                  <a:schemeClr val="tx1">
                    <a:tint val="75000"/>
                  </a:schemeClr>
                </a:solidFill>
                <a:effectLst/>
                <a:latin typeface="微软雅黑" pitchFamily="34" charset="-122"/>
                <a:ea typeface="微软雅黑" pitchFamily="34" charset="-122"/>
                <a:cs typeface="+mn-cs"/>
              </a:rPr>
              <a:t>深入浅出设计模式 讲师 </a:t>
            </a:r>
            <a:r>
              <a:rPr lang="zh-CN" altLang="en-US" sz="1300" baseline="0" dirty="0" smtClean="0">
                <a:latin typeface="微软雅黑" pitchFamily="34" charset="-122"/>
                <a:ea typeface="微软雅黑" pitchFamily="34" charset="-122"/>
                <a:cs typeface="Arial Unicode MS" pitchFamily="34" charset="-122"/>
              </a:rPr>
              <a:t>葛一鸣</a:t>
            </a:r>
            <a:endParaRPr lang="en-US" altLang="zh-CN" sz="1300" baseline="0" dirty="0" smtClean="0">
              <a:latin typeface="微软雅黑" pitchFamily="34" charset="-122"/>
              <a:ea typeface="微软雅黑" pitchFamily="34" charset="-122"/>
              <a:cs typeface="Arial Unicode MS" pitchFamily="34" charset="-122"/>
            </a:endParaRPr>
          </a:p>
          <a:p>
            <a:pPr algn="l" fontAlgn="auto">
              <a:spcBef>
                <a:spcPts val="0"/>
              </a:spcBef>
              <a:spcAft>
                <a:spcPts val="0"/>
              </a:spcAft>
              <a:defRPr/>
            </a:pPr>
            <a:r>
              <a:rPr lang="zh-CN" altLang="en-US" sz="1300" baseline="0" dirty="0" smtClean="0">
                <a:latin typeface="微软雅黑" pitchFamily="34" charset="-122"/>
                <a:ea typeface="微软雅黑" pitchFamily="34" charset="-122"/>
                <a:cs typeface="Arial Unicode MS" pitchFamily="34" charset="-122"/>
              </a:rPr>
              <a:t>主页 </a:t>
            </a:r>
            <a:r>
              <a:rPr lang="en-US" altLang="zh-CN" sz="1300" baseline="0" dirty="0" smtClean="0">
                <a:latin typeface="微软雅黑" pitchFamily="34" charset="-122"/>
                <a:ea typeface="微软雅黑" pitchFamily="34" charset="-122"/>
                <a:cs typeface="Arial Unicode MS" pitchFamily="34" charset="-122"/>
              </a:rPr>
              <a:t>http://www.uucode.net</a:t>
            </a:r>
            <a:endParaRPr lang="zh-CN" altLang="en-US" sz="1300" dirty="0">
              <a:latin typeface="微软雅黑" pitchFamily="34" charset="-122"/>
              <a:ea typeface="微软雅黑" pitchFamily="34" charset="-122"/>
              <a:cs typeface="Arial Unicode MS" pitchFamily="34" charset="-122"/>
            </a:endParaRPr>
          </a:p>
        </p:txBody>
      </p:sp>
      <p:grpSp>
        <p:nvGrpSpPr>
          <p:cNvPr id="5" name="组合 19"/>
          <p:cNvGrpSpPr>
            <a:grpSpLocks/>
          </p:cNvGrpSpPr>
          <p:nvPr userDrawn="1"/>
        </p:nvGrpSpPr>
        <p:grpSpPr bwMode="auto">
          <a:xfrm>
            <a:off x="0" y="6238758"/>
            <a:ext cx="12204700" cy="273832"/>
            <a:chOff x="0" y="6237927"/>
            <a:chExt cx="9144000" cy="272911"/>
          </a:xfrm>
        </p:grpSpPr>
        <p:cxnSp>
          <p:nvCxnSpPr>
            <p:cNvPr id="6" name="直接连接符 5"/>
            <p:cNvCxnSpPr>
              <a:endCxn id="7" idx="1"/>
            </p:cNvCxnSpPr>
            <p:nvPr userDrawn="1"/>
          </p:nvCxnSpPr>
          <p:spPr>
            <a:xfrm flipV="1">
              <a:off x="0" y="6374383"/>
              <a:ext cx="3275856" cy="7109"/>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8" name="直接连接符 7"/>
            <p:cNvCxnSpPr>
              <a:stCxn id="7" idx="3"/>
            </p:cNvCxnSpPr>
            <p:nvPr userDrawn="1"/>
          </p:nvCxnSpPr>
          <p:spPr>
            <a:xfrm>
              <a:off x="5826944" y="6374383"/>
              <a:ext cx="3317056" cy="7109"/>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sp>
          <p:nvSpPr>
            <p:cNvPr id="7" name="矩形 6"/>
            <p:cNvSpPr/>
            <p:nvPr userDrawn="1"/>
          </p:nvSpPr>
          <p:spPr>
            <a:xfrm>
              <a:off x="3275856" y="6237927"/>
              <a:ext cx="2551088" cy="272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300" b="1" dirty="0" smtClean="0">
                  <a:solidFill>
                    <a:schemeClr val="accent4">
                      <a:lumMod val="50000"/>
                    </a:schemeClr>
                  </a:solidFill>
                </a:rPr>
                <a:t>DATAGURU</a:t>
              </a:r>
              <a:r>
                <a:rPr lang="zh-CN" altLang="en-US" sz="1300" b="1" dirty="0" smtClean="0">
                  <a:solidFill>
                    <a:schemeClr val="accent4">
                      <a:lumMod val="50000"/>
                    </a:schemeClr>
                  </a:solidFill>
                </a:rPr>
                <a:t>专业数据分析社区</a:t>
              </a:r>
              <a:endParaRPr lang="zh-CN" altLang="en-US" sz="1300" b="1" dirty="0">
                <a:solidFill>
                  <a:schemeClr val="accent4">
                    <a:lumMod val="50000"/>
                  </a:schemeClr>
                </a:solidFill>
              </a:endParaRPr>
            </a:p>
          </p:txBody>
        </p:sp>
      </p:grpSp>
      <p:sp>
        <p:nvSpPr>
          <p:cNvPr id="2" name="标题 1"/>
          <p:cNvSpPr>
            <a:spLocks noGrp="1"/>
          </p:cNvSpPr>
          <p:nvPr>
            <p:ph type="ctrTitle"/>
          </p:nvPr>
        </p:nvSpPr>
        <p:spPr>
          <a:xfrm>
            <a:off x="915353" y="2929613"/>
            <a:ext cx="10373995" cy="928910"/>
          </a:xfrm>
        </p:spPr>
        <p:txBody>
          <a:bodyPr>
            <a:normAutofit/>
          </a:bodyPr>
          <a:lstStyle>
            <a:lvl1pPr algn="l">
              <a:defRPr sz="4300"/>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915353" y="3887100"/>
            <a:ext cx="8543290" cy="685967"/>
          </a:xfrm>
        </p:spPr>
        <p:txBody>
          <a:bodyPr anchor="ctr">
            <a:normAutofit/>
          </a:bodyPr>
          <a:lstStyle>
            <a:lvl1pPr marL="0" indent="0" algn="l">
              <a:buNone/>
              <a:defRPr sz="1700" b="1">
                <a:solidFill>
                  <a:schemeClr val="tx1">
                    <a:tint val="75000"/>
                  </a:schemeClr>
                </a:solidFill>
                <a:latin typeface="+mn-ea"/>
                <a:ea typeface="+mn-ea"/>
                <a:sym typeface="Wingdings" pitchFamily="2" charset="2"/>
              </a:defRPr>
            </a:lvl1pPr>
            <a:lvl2pPr marL="544662" indent="0" algn="ctr">
              <a:buNone/>
              <a:defRPr>
                <a:solidFill>
                  <a:schemeClr val="tx1">
                    <a:tint val="75000"/>
                  </a:schemeClr>
                </a:solidFill>
              </a:defRPr>
            </a:lvl2pPr>
            <a:lvl3pPr marL="1089325" indent="0" algn="ctr">
              <a:buNone/>
              <a:defRPr>
                <a:solidFill>
                  <a:schemeClr val="tx1">
                    <a:tint val="75000"/>
                  </a:schemeClr>
                </a:solidFill>
              </a:defRPr>
            </a:lvl3pPr>
            <a:lvl4pPr marL="1633987" indent="0" algn="ctr">
              <a:buNone/>
              <a:defRPr>
                <a:solidFill>
                  <a:schemeClr val="tx1">
                    <a:tint val="75000"/>
                  </a:schemeClr>
                </a:solidFill>
              </a:defRPr>
            </a:lvl4pPr>
            <a:lvl5pPr marL="2178649" indent="0" algn="ctr">
              <a:buNone/>
              <a:defRPr>
                <a:solidFill>
                  <a:schemeClr val="tx1">
                    <a:tint val="75000"/>
                  </a:schemeClr>
                </a:solidFill>
              </a:defRPr>
            </a:lvl5pPr>
            <a:lvl6pPr marL="2723312" indent="0" algn="ctr">
              <a:buNone/>
              <a:defRPr>
                <a:solidFill>
                  <a:schemeClr val="tx1">
                    <a:tint val="75000"/>
                  </a:schemeClr>
                </a:solidFill>
              </a:defRPr>
            </a:lvl6pPr>
            <a:lvl7pPr marL="3267974" indent="0" algn="ctr">
              <a:buNone/>
              <a:defRPr>
                <a:solidFill>
                  <a:schemeClr val="tx1">
                    <a:tint val="75000"/>
                  </a:schemeClr>
                </a:solidFill>
              </a:defRPr>
            </a:lvl7pPr>
            <a:lvl8pPr marL="3812637" indent="0" algn="ctr">
              <a:buNone/>
              <a:defRPr>
                <a:solidFill>
                  <a:schemeClr val="tx1">
                    <a:tint val="75000"/>
                  </a:schemeClr>
                </a:solidFill>
              </a:defRPr>
            </a:lvl8pPr>
            <a:lvl9pPr marL="4357299" indent="0" algn="ctr">
              <a:buNone/>
              <a:defRPr>
                <a:solidFill>
                  <a:schemeClr val="tx1">
                    <a:tint val="75000"/>
                  </a:schemeClr>
                </a:solidFill>
              </a:defRPr>
            </a:lvl9pPr>
          </a:lstStyle>
          <a:p>
            <a:r>
              <a:rPr lang="zh-CN" altLang="en-US" smtClean="0"/>
              <a:t>单击此处编辑母版副标题样式</a:t>
            </a:r>
            <a:endParaRPr lang="en-US" altLang="zh-CN" dirty="0" smtClean="0"/>
          </a:p>
        </p:txBody>
      </p:sp>
      <p:pic>
        <p:nvPicPr>
          <p:cNvPr id="50178" name="Picture 2" descr="炼数成金"/>
          <p:cNvPicPr>
            <a:picLocks noChangeAspect="1" noChangeArrowheads="1"/>
          </p:cNvPicPr>
          <p:nvPr userDrawn="1"/>
        </p:nvPicPr>
        <p:blipFill>
          <a:blip r:embed="rId2" cstate="print"/>
          <a:srcRect/>
          <a:stretch>
            <a:fillRect/>
          </a:stretch>
        </p:blipFill>
        <p:spPr bwMode="auto">
          <a:xfrm>
            <a:off x="629742" y="261442"/>
            <a:ext cx="2400300" cy="1028701"/>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9742" y="405458"/>
            <a:ext cx="8279325" cy="576065"/>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buFont typeface="Wingdings" pitchFamily="2" charset="2"/>
              <a:buChar char="n"/>
              <a:defRPr/>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800"/>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a:buFont typeface="Wingdings" pitchFamily="2" charset="2"/>
              <a:buChar char="n"/>
              <a:defRPr/>
            </a:lvl1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2" name="矩形 1"/>
          <p:cNvSpPr/>
          <p:nvPr userDrawn="1"/>
        </p:nvSpPr>
        <p:spPr>
          <a:xfrm>
            <a:off x="0" y="3669564"/>
            <a:ext cx="12204700" cy="60180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3" name="矩形 2"/>
          <p:cNvSpPr/>
          <p:nvPr userDrawn="1"/>
        </p:nvSpPr>
        <p:spPr>
          <a:xfrm>
            <a:off x="1129363" y="1703784"/>
            <a:ext cx="652508" cy="611329"/>
          </a:xfrm>
          <a:prstGeom prst="rect">
            <a:avLst/>
          </a:prstGeom>
          <a:solidFill>
            <a:schemeClr val="accent4">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4" name="页脚占位符 4"/>
          <p:cNvSpPr txBox="1">
            <a:spLocks/>
          </p:cNvSpPr>
          <p:nvPr userDrawn="1"/>
        </p:nvSpPr>
        <p:spPr>
          <a:xfrm>
            <a:off x="610235" y="6434041"/>
            <a:ext cx="4443274"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en-US" altLang="zh-CN" sz="1300" dirty="0" smtClean="0">
                <a:latin typeface="Arial Unicode MS" pitchFamily="34" charset="-122"/>
                <a:ea typeface="Arial Unicode MS" pitchFamily="34" charset="-122"/>
                <a:cs typeface="Arial Unicode MS" pitchFamily="34" charset="-122"/>
              </a:rPr>
              <a:t>DATAGURU</a:t>
            </a:r>
            <a:r>
              <a:rPr lang="zh-CN" altLang="en-US" sz="1300" dirty="0" smtClean="0">
                <a:latin typeface="Arial Unicode MS" pitchFamily="34" charset="-122"/>
                <a:ea typeface="Arial Unicode MS" pitchFamily="34" charset="-122"/>
                <a:cs typeface="Arial Unicode MS" pitchFamily="34" charset="-122"/>
              </a:rPr>
              <a:t>专业数据分析网站</a:t>
            </a:r>
            <a:endParaRPr lang="zh-CN" altLang="en-US" sz="1300" dirty="0">
              <a:latin typeface="Arial Unicode MS" pitchFamily="34" charset="-122"/>
              <a:ea typeface="Arial Unicode MS" pitchFamily="34" charset="-122"/>
              <a:cs typeface="Arial Unicode MS" pitchFamily="34" charset="-122"/>
            </a:endParaRPr>
          </a:p>
        </p:txBody>
      </p:sp>
      <p:sp>
        <p:nvSpPr>
          <p:cNvPr id="5" name="矩形 4"/>
          <p:cNvSpPr/>
          <p:nvPr userDrawn="1"/>
        </p:nvSpPr>
        <p:spPr>
          <a:xfrm>
            <a:off x="557734" y="1197546"/>
            <a:ext cx="864096" cy="828867"/>
          </a:xfrm>
          <a:prstGeom prst="rect">
            <a:avLst/>
          </a:prstGeom>
          <a:solidFill>
            <a:schemeClr val="accent4">
              <a:lumMod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6" name="TextBox 5"/>
          <p:cNvSpPr txBox="1"/>
          <p:nvPr userDrawn="1"/>
        </p:nvSpPr>
        <p:spPr>
          <a:xfrm>
            <a:off x="1892153" y="2107102"/>
            <a:ext cx="5339556" cy="1541157"/>
          </a:xfrm>
          <a:prstGeom prst="rect">
            <a:avLst/>
          </a:prstGeom>
          <a:noFill/>
        </p:spPr>
        <p:txBody>
          <a:bodyPr lIns="108932" tIns="54466" rIns="108932" bIns="54466">
            <a:spAutoFit/>
          </a:bodyPr>
          <a:lstStyle/>
          <a:p>
            <a:pPr fontAlgn="auto">
              <a:spcBef>
                <a:spcPts val="0"/>
              </a:spcBef>
              <a:spcAft>
                <a:spcPts val="0"/>
              </a:spcAft>
              <a:defRPr/>
            </a:pPr>
            <a:r>
              <a:rPr lang="en-US" altLang="zh-CN" sz="9300" b="1" dirty="0">
                <a:ln w="18000">
                  <a:solidFill>
                    <a:schemeClr val="accent2">
                      <a:satMod val="140000"/>
                    </a:schemeClr>
                  </a:solidFill>
                  <a:prstDash val="solid"/>
                  <a:miter lim="800000"/>
                </a:ln>
                <a:solidFill>
                  <a:schemeClr val="accent4">
                    <a:lumMod val="50000"/>
                  </a:schemeClr>
                </a:solidFill>
                <a:effectLst>
                  <a:outerShdw blurRad="50800" dist="38100" dir="2700000" algn="tl" rotWithShape="0">
                    <a:prstClr val="black">
                      <a:alpha val="40000"/>
                    </a:prstClr>
                  </a:outerShdw>
                </a:effectLst>
                <a:latin typeface="+mn-lt"/>
                <a:ea typeface="+mn-ea"/>
              </a:rPr>
              <a:t>Thanks</a:t>
            </a:r>
            <a:endParaRPr lang="zh-CN" altLang="en-US" sz="9300" b="1" dirty="0">
              <a:ln w="18000">
                <a:solidFill>
                  <a:schemeClr val="accent2">
                    <a:satMod val="140000"/>
                  </a:schemeClr>
                </a:solidFill>
                <a:prstDash val="solid"/>
                <a:miter lim="800000"/>
              </a:ln>
              <a:solidFill>
                <a:schemeClr val="accent4">
                  <a:lumMod val="50000"/>
                </a:schemeClr>
              </a:solidFill>
              <a:effectLst>
                <a:outerShdw blurRad="50800" dist="38100" dir="2700000" algn="tl" rotWithShape="0">
                  <a:prstClr val="black">
                    <a:alpha val="40000"/>
                  </a:prstClr>
                </a:outerShdw>
              </a:effectLst>
              <a:latin typeface="+mn-lt"/>
              <a:ea typeface="+mn-ea"/>
            </a:endParaRPr>
          </a:p>
        </p:txBody>
      </p:sp>
      <p:sp>
        <p:nvSpPr>
          <p:cNvPr id="7" name="TextBox 6"/>
          <p:cNvSpPr txBox="1"/>
          <p:nvPr userDrawn="1"/>
        </p:nvSpPr>
        <p:spPr>
          <a:xfrm>
            <a:off x="9179012" y="3581432"/>
            <a:ext cx="2517159" cy="771715"/>
          </a:xfrm>
          <a:prstGeom prst="rect">
            <a:avLst/>
          </a:prstGeom>
          <a:noFill/>
        </p:spPr>
        <p:txBody>
          <a:bodyPr wrap="none" lIns="108932" tIns="54466" rIns="108932" bIns="54466" anchor="ctr">
            <a:spAutoFit/>
          </a:bodyPr>
          <a:lstStyle/>
          <a:p>
            <a:pPr algn="r" fontAlgn="auto">
              <a:spcBef>
                <a:spcPts val="0"/>
              </a:spcBef>
              <a:spcAft>
                <a:spcPts val="0"/>
              </a:spcAft>
              <a:defRPr/>
            </a:pPr>
            <a:r>
              <a:rPr lang="en-US" altLang="zh-CN" sz="4300" dirty="0">
                <a:solidFill>
                  <a:schemeClr val="bg1"/>
                </a:solidFill>
                <a:latin typeface="Arial Black" pitchFamily="34" charset="0"/>
                <a:ea typeface="+mn-ea"/>
              </a:rPr>
              <a:t>FAQ</a:t>
            </a:r>
            <a:r>
              <a:rPr lang="zh-CN" altLang="en-US" sz="4300" dirty="0">
                <a:solidFill>
                  <a:schemeClr val="bg1"/>
                </a:solidFill>
                <a:latin typeface="Arial Black" pitchFamily="34" charset="0"/>
                <a:ea typeface="+mn-ea"/>
              </a:rPr>
              <a:t>时间</a:t>
            </a:r>
            <a:endParaRPr lang="en-US" altLang="zh-CN" sz="4300" dirty="0">
              <a:solidFill>
                <a:schemeClr val="bg1"/>
              </a:solidFill>
              <a:latin typeface="Arial Black" pitchFamily="34" charset="0"/>
              <a:ea typeface="+mn-ea"/>
            </a:endParaRPr>
          </a:p>
        </p:txBody>
      </p:sp>
      <p:pic>
        <p:nvPicPr>
          <p:cNvPr id="45058" name="Picture 2" descr="炼数成金"/>
          <p:cNvPicPr>
            <a:picLocks noChangeAspect="1" noChangeArrowheads="1"/>
          </p:cNvPicPr>
          <p:nvPr userDrawn="1"/>
        </p:nvPicPr>
        <p:blipFill>
          <a:blip r:embed="rId2" cstate="print"/>
          <a:srcRect/>
          <a:stretch>
            <a:fillRect/>
          </a:stretch>
        </p:blipFill>
        <p:spPr bwMode="auto">
          <a:xfrm>
            <a:off x="9126686" y="261442"/>
            <a:ext cx="2400300" cy="1028701"/>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11115" y="609741"/>
            <a:ext cx="10785056" cy="114326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1115" y="1981659"/>
            <a:ext cx="10373995" cy="4115753"/>
          </a:xfrm>
        </p:spPr>
        <p:txBody>
          <a:bodyPr/>
          <a:lstStyle/>
          <a:p>
            <a:endParaRPr lang="zh-CN" altLang="en-US"/>
          </a:p>
        </p:txBody>
      </p:sp>
      <p:sp>
        <p:nvSpPr>
          <p:cNvPr id="4" name="日期占位符 3"/>
          <p:cNvSpPr>
            <a:spLocks noGrp="1"/>
          </p:cNvSpPr>
          <p:nvPr>
            <p:ph type="dt" sz="half" idx="10"/>
          </p:nvPr>
        </p:nvSpPr>
        <p:spPr>
          <a:xfrm>
            <a:off x="9630272" y="6443567"/>
            <a:ext cx="2542646" cy="381088"/>
          </a:xfrm>
          <a:prstGeom prst="rect">
            <a:avLst/>
          </a:prstGeom>
        </p:spPr>
        <p:txBody>
          <a:bodyPr lIns="108932" tIns="54466" rIns="108932" bIns="54466"/>
          <a:lstStyle>
            <a:lvl1pPr>
              <a:defRPr/>
            </a:lvl1pPr>
          </a:lstStyle>
          <a:p>
            <a:endParaRPr lang="en-US" altLang="zh-CN"/>
          </a:p>
        </p:txBody>
      </p:sp>
      <p:sp>
        <p:nvSpPr>
          <p:cNvPr id="5" name="页脚占位符 4"/>
          <p:cNvSpPr>
            <a:spLocks noGrp="1"/>
          </p:cNvSpPr>
          <p:nvPr>
            <p:ph type="ftr" sz="quarter" idx="11"/>
          </p:nvPr>
        </p:nvSpPr>
        <p:spPr>
          <a:xfrm>
            <a:off x="911115" y="6367349"/>
            <a:ext cx="5695527" cy="457306"/>
          </a:xfrm>
          <a:prstGeom prst="rect">
            <a:avLst/>
          </a:prstGeom>
        </p:spPr>
        <p:txBody>
          <a:bodyPr lIns="108932" tIns="54466" rIns="108932" bIns="54466"/>
          <a:lstStyle>
            <a:lvl1pPr>
              <a:defRPr/>
            </a:lvl1pPr>
          </a:lstStyle>
          <a:p>
            <a:endParaRPr lang="en-US" altLang="zh-CN"/>
          </a:p>
        </p:txBody>
      </p:sp>
      <p:sp>
        <p:nvSpPr>
          <p:cNvPr id="6" name="灯片编号占位符 5"/>
          <p:cNvSpPr>
            <a:spLocks noGrp="1"/>
          </p:cNvSpPr>
          <p:nvPr>
            <p:ph type="sldNum" sz="quarter" idx="12"/>
          </p:nvPr>
        </p:nvSpPr>
        <p:spPr>
          <a:xfrm>
            <a:off x="9609083" y="6149812"/>
            <a:ext cx="2542646" cy="381088"/>
          </a:xfrm>
          <a:prstGeom prst="rect">
            <a:avLst/>
          </a:prstGeom>
        </p:spPr>
        <p:txBody>
          <a:bodyPr lIns="108932" tIns="54466" rIns="108932" bIns="54466"/>
          <a:lstStyle>
            <a:lvl2pPr lvl="1">
              <a:defRPr/>
            </a:lvl2pPr>
          </a:lstStyle>
          <a:p>
            <a:pPr lvl="1"/>
            <a:fld id="{79479FCF-085B-47C0-9BA0-3359EEA9419F}" type="slidenum">
              <a:rPr lang="en-US" altLang="zh-CN"/>
              <a:pPr lvl="1"/>
              <a:t>‹#›</a:t>
            </a:fld>
            <a:endParaRPr lang="en-US" altLang="zh-CN">
              <a:latin typeface="+mn-lt"/>
            </a:endParaRPr>
          </a:p>
        </p:txBody>
      </p:sp>
    </p:spTree>
    <p:extLst>
      <p:ext uri="{BB962C8B-B14F-4D97-AF65-F5344CB8AC3E}">
        <p14:creationId xmlns:p14="http://schemas.microsoft.com/office/powerpoint/2010/main" val="157755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1" name="标题占位符 1"/>
          <p:cNvSpPr>
            <a:spLocks noGrp="1"/>
          </p:cNvSpPr>
          <p:nvPr>
            <p:ph type="title"/>
          </p:nvPr>
        </p:nvSpPr>
        <p:spPr bwMode="auto">
          <a:xfrm>
            <a:off x="629742" y="405458"/>
            <a:ext cx="8279325" cy="576064"/>
          </a:xfrm>
          <a:prstGeom prst="rect">
            <a:avLst/>
          </a:prstGeom>
          <a:noFill/>
          <a:ln w="9525">
            <a:noFill/>
            <a:miter lim="800000"/>
            <a:headEnd/>
            <a:tailEnd/>
          </a:ln>
        </p:spPr>
        <p:txBody>
          <a:bodyPr vert="horz" wrap="square" lIns="108932" tIns="54466" rIns="108932" bIns="54466" numCol="1" anchor="ctr" anchorCtr="0" compatLnSpc="1">
            <a:prstTxWarp prst="textNoShape">
              <a:avLst/>
            </a:prstTxWarp>
          </a:bodyPr>
          <a:lstStyle/>
          <a:p>
            <a:pPr lvl="0"/>
            <a:r>
              <a:rPr lang="zh-CN" altLang="en-US" dirty="0" smtClean="0"/>
              <a:t>单击此处编辑母版标题样式</a:t>
            </a:r>
          </a:p>
        </p:txBody>
      </p:sp>
      <p:sp>
        <p:nvSpPr>
          <p:cNvPr id="2052" name="文本占位符 2"/>
          <p:cNvSpPr>
            <a:spLocks noGrp="1"/>
          </p:cNvSpPr>
          <p:nvPr>
            <p:ph type="body" idx="1"/>
          </p:nvPr>
        </p:nvSpPr>
        <p:spPr bwMode="auto">
          <a:xfrm>
            <a:off x="610235" y="1197546"/>
            <a:ext cx="10984230" cy="5041187"/>
          </a:xfrm>
          <a:prstGeom prst="rect">
            <a:avLst/>
          </a:prstGeom>
          <a:noFill/>
          <a:ln w="9525">
            <a:noFill/>
            <a:miter lim="800000"/>
            <a:headEnd/>
            <a:tailEnd/>
          </a:ln>
        </p:spPr>
        <p:txBody>
          <a:bodyPr vert="horz" wrap="square" lIns="108932" tIns="54466" rIns="108932" bIns="54466"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cxnSp>
        <p:nvCxnSpPr>
          <p:cNvPr id="9" name="直接连接符 8"/>
          <p:cNvCxnSpPr/>
          <p:nvPr/>
        </p:nvCxnSpPr>
        <p:spPr>
          <a:xfrm>
            <a:off x="413718" y="1053530"/>
            <a:ext cx="11251208" cy="1587"/>
          </a:xfrm>
          <a:prstGeom prst="line">
            <a:avLst/>
          </a:prstGeom>
          <a:ln w="12700">
            <a:solidFill>
              <a:schemeClr val="accent4">
                <a:lumMod val="50000"/>
              </a:schemeClr>
            </a:solidFill>
          </a:ln>
        </p:spPr>
        <p:style>
          <a:lnRef idx="3">
            <a:schemeClr val="accent2"/>
          </a:lnRef>
          <a:fillRef idx="0">
            <a:schemeClr val="accent2"/>
          </a:fillRef>
          <a:effectRef idx="2">
            <a:schemeClr val="accent2"/>
          </a:effectRef>
          <a:fontRef idx="minor">
            <a:schemeClr val="tx1"/>
          </a:fontRef>
        </p:style>
      </p:cxnSp>
      <p:sp>
        <p:nvSpPr>
          <p:cNvPr id="17" name="页脚占位符 4"/>
          <p:cNvSpPr txBox="1">
            <a:spLocks/>
          </p:cNvSpPr>
          <p:nvPr userDrawn="1"/>
        </p:nvSpPr>
        <p:spPr>
          <a:xfrm>
            <a:off x="239598" y="6434041"/>
            <a:ext cx="4324981"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zh-CN" altLang="en-US" sz="1100" b="0" i="0" kern="1200" dirty="0" smtClean="0">
                <a:solidFill>
                  <a:schemeClr val="tx1">
                    <a:tint val="75000"/>
                  </a:schemeClr>
                </a:solidFill>
                <a:effectLst/>
                <a:latin typeface="Arial" charset="0"/>
                <a:ea typeface="宋体" pitchFamily="2" charset="-122"/>
                <a:cs typeface="+mn-cs"/>
              </a:rPr>
              <a:t>深入浅出设计模式 讲师 </a:t>
            </a:r>
            <a:r>
              <a:rPr lang="zh-CN" altLang="en-US" sz="1200" baseline="0" dirty="0" smtClean="0">
                <a:latin typeface="Arial Unicode MS" pitchFamily="34" charset="-122"/>
                <a:ea typeface="Arial Unicode MS" pitchFamily="34" charset="-122"/>
                <a:cs typeface="Arial Unicode MS" pitchFamily="34" charset="-122"/>
              </a:rPr>
              <a:t>葛一鸣</a:t>
            </a:r>
            <a:endParaRPr lang="en-US" altLang="zh-CN" sz="1200" baseline="0" dirty="0" smtClean="0">
              <a:latin typeface="Arial Unicode MS" pitchFamily="34" charset="-122"/>
              <a:ea typeface="Arial Unicode MS" pitchFamily="34" charset="-122"/>
              <a:cs typeface="Arial Unicode MS" pitchFamily="34" charset="-122"/>
            </a:endParaRPr>
          </a:p>
          <a:p>
            <a:pPr algn="l" fontAlgn="auto">
              <a:spcBef>
                <a:spcPts val="0"/>
              </a:spcBef>
              <a:spcAft>
                <a:spcPts val="0"/>
              </a:spcAft>
              <a:defRPr/>
            </a:pPr>
            <a:r>
              <a:rPr lang="zh-CN" altLang="en-US" sz="1200" baseline="0" dirty="0" smtClean="0">
                <a:latin typeface="Arial Unicode MS" pitchFamily="34" charset="-122"/>
                <a:ea typeface="Arial Unicode MS" pitchFamily="34" charset="-122"/>
                <a:cs typeface="Arial Unicode MS" pitchFamily="34" charset="-122"/>
              </a:rPr>
              <a:t>主页 </a:t>
            </a:r>
            <a:r>
              <a:rPr lang="en-US" altLang="zh-CN" sz="1200" baseline="0" dirty="0" smtClean="0">
                <a:latin typeface="Arial Unicode MS" pitchFamily="34" charset="-122"/>
                <a:ea typeface="Arial Unicode MS" pitchFamily="34" charset="-122"/>
                <a:cs typeface="Arial Unicode MS" pitchFamily="34" charset="-122"/>
              </a:rPr>
              <a:t>http://www.uucode.net</a:t>
            </a:r>
            <a:endParaRPr lang="zh-CN" altLang="en-US" sz="1200" dirty="0">
              <a:latin typeface="Arial Unicode MS" pitchFamily="34" charset="-122"/>
              <a:ea typeface="Arial Unicode MS" pitchFamily="34" charset="-122"/>
              <a:cs typeface="Arial Unicode MS" pitchFamily="34" charset="-122"/>
            </a:endParaRPr>
          </a:p>
        </p:txBody>
      </p:sp>
      <p:sp>
        <p:nvSpPr>
          <p:cNvPr id="16" name="矩形 15"/>
          <p:cNvSpPr/>
          <p:nvPr userDrawn="1"/>
        </p:nvSpPr>
        <p:spPr>
          <a:xfrm>
            <a:off x="485726" y="405458"/>
            <a:ext cx="118690" cy="499070"/>
          </a:xfrm>
          <a:prstGeom prst="rect">
            <a:avLst/>
          </a:prstGeom>
          <a:solidFill>
            <a:schemeClr val="accent4">
              <a:lumMod val="50000"/>
            </a:schemeClr>
          </a:solid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grpSp>
        <p:nvGrpSpPr>
          <p:cNvPr id="2059" name="组合 18"/>
          <p:cNvGrpSpPr>
            <a:grpSpLocks/>
          </p:cNvGrpSpPr>
          <p:nvPr userDrawn="1"/>
        </p:nvGrpSpPr>
        <p:grpSpPr bwMode="auto">
          <a:xfrm>
            <a:off x="0" y="6238756"/>
            <a:ext cx="12204700" cy="288099"/>
            <a:chOff x="0" y="6237942"/>
            <a:chExt cx="9144000" cy="287130"/>
          </a:xfrm>
        </p:grpSpPr>
        <p:cxnSp>
          <p:nvCxnSpPr>
            <p:cNvPr id="20" name="直接连接符 19"/>
            <p:cNvCxnSpPr>
              <a:endCxn id="27" idx="1"/>
            </p:cNvCxnSpPr>
            <p:nvPr userDrawn="1"/>
          </p:nvCxnSpPr>
          <p:spPr>
            <a:xfrm>
              <a:off x="0" y="6381507"/>
              <a:ext cx="3347864" cy="0"/>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sp>
          <p:nvSpPr>
            <p:cNvPr id="27" name="矩形 26"/>
            <p:cNvSpPr/>
            <p:nvPr userDrawn="1"/>
          </p:nvSpPr>
          <p:spPr>
            <a:xfrm>
              <a:off x="3347864" y="6237942"/>
              <a:ext cx="2448272" cy="287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300" b="1" dirty="0" smtClean="0">
                  <a:solidFill>
                    <a:schemeClr val="accent4">
                      <a:lumMod val="50000"/>
                    </a:schemeClr>
                  </a:solidFill>
                </a:rPr>
                <a:t>DATAGURU</a:t>
              </a:r>
              <a:r>
                <a:rPr lang="zh-CN" altLang="en-US" sz="1300" b="1" dirty="0" smtClean="0">
                  <a:solidFill>
                    <a:schemeClr val="accent4">
                      <a:lumMod val="50000"/>
                    </a:schemeClr>
                  </a:solidFill>
                </a:rPr>
                <a:t>专业数据分析社区</a:t>
              </a:r>
              <a:endParaRPr lang="zh-CN" altLang="en-US" sz="1300" b="1" dirty="0">
                <a:solidFill>
                  <a:schemeClr val="accent4">
                    <a:lumMod val="50000"/>
                  </a:schemeClr>
                </a:solidFill>
              </a:endParaRPr>
            </a:p>
          </p:txBody>
        </p:sp>
        <p:cxnSp>
          <p:nvCxnSpPr>
            <p:cNvPr id="28" name="直接连接符 27"/>
            <p:cNvCxnSpPr>
              <a:stCxn id="27" idx="3"/>
            </p:cNvCxnSpPr>
            <p:nvPr userDrawn="1"/>
          </p:nvCxnSpPr>
          <p:spPr>
            <a:xfrm>
              <a:off x="5796136" y="6381507"/>
              <a:ext cx="3347864" cy="0"/>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grpSp>
      <p:pic>
        <p:nvPicPr>
          <p:cNvPr id="51202" name="Picture 2" descr="炼数成金"/>
          <p:cNvPicPr>
            <a:picLocks noChangeAspect="1" noChangeArrowheads="1"/>
          </p:cNvPicPr>
          <p:nvPr userDrawn="1"/>
        </p:nvPicPr>
        <p:blipFill>
          <a:blip r:embed="rId9" cstate="print"/>
          <a:srcRect/>
          <a:stretch>
            <a:fillRect/>
          </a:stretch>
        </p:blipFill>
        <p:spPr bwMode="auto">
          <a:xfrm>
            <a:off x="9198694" y="117426"/>
            <a:ext cx="2400300" cy="1028701"/>
          </a:xfrm>
          <a:prstGeom prst="rect">
            <a:avLst/>
          </a:prstGeom>
          <a:noFill/>
        </p:spPr>
      </p:pic>
    </p:spTree>
  </p:cSld>
  <p:clrMap bg1="lt1" tx1="dk1" bg2="lt2" tx2="dk2" accent1="accent1" accent2="accent2" accent3="accent3" accent4="accent4" accent5="accent5" accent6="accent6" hlink="hlink" folHlink="folHlink"/>
  <p:sldLayoutIdLst>
    <p:sldLayoutId id="2147483726" r:id="rId1"/>
    <p:sldLayoutId id="2147483722" r:id="rId2"/>
    <p:sldLayoutId id="2147483723" r:id="rId3"/>
    <p:sldLayoutId id="2147483724" r:id="rId4"/>
    <p:sldLayoutId id="2147483725" r:id="rId5"/>
    <p:sldLayoutId id="2147483727" r:id="rId6"/>
    <p:sldLayoutId id="2147483728"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900" b="1" kern="1200">
          <a:solidFill>
            <a:schemeClr val="tx1"/>
          </a:solidFill>
          <a:latin typeface="+mj-lt"/>
          <a:ea typeface="+mj-ea"/>
          <a:cs typeface="+mj-cs"/>
        </a:defRPr>
      </a:lvl1pPr>
      <a:lvl2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5pPr>
      <a:lvl6pPr marL="544662" algn="l" rtl="0" fontAlgn="base">
        <a:spcBef>
          <a:spcPct val="0"/>
        </a:spcBef>
        <a:spcAft>
          <a:spcPct val="0"/>
        </a:spcAft>
        <a:defRPr sz="2900" b="1">
          <a:solidFill>
            <a:schemeClr val="tx1"/>
          </a:solidFill>
          <a:latin typeface="微软雅黑" pitchFamily="34" charset="-122"/>
          <a:ea typeface="微软雅黑" pitchFamily="34" charset="-122"/>
        </a:defRPr>
      </a:lvl6pPr>
      <a:lvl7pPr marL="1089325" algn="l" rtl="0" fontAlgn="base">
        <a:spcBef>
          <a:spcPct val="0"/>
        </a:spcBef>
        <a:spcAft>
          <a:spcPct val="0"/>
        </a:spcAft>
        <a:defRPr sz="2900" b="1">
          <a:solidFill>
            <a:schemeClr val="tx1"/>
          </a:solidFill>
          <a:latin typeface="微软雅黑" pitchFamily="34" charset="-122"/>
          <a:ea typeface="微软雅黑" pitchFamily="34" charset="-122"/>
        </a:defRPr>
      </a:lvl7pPr>
      <a:lvl8pPr marL="1633987" algn="l" rtl="0" fontAlgn="base">
        <a:spcBef>
          <a:spcPct val="0"/>
        </a:spcBef>
        <a:spcAft>
          <a:spcPct val="0"/>
        </a:spcAft>
        <a:defRPr sz="2900" b="1">
          <a:solidFill>
            <a:schemeClr val="tx1"/>
          </a:solidFill>
          <a:latin typeface="微软雅黑" pitchFamily="34" charset="-122"/>
          <a:ea typeface="微软雅黑" pitchFamily="34" charset="-122"/>
        </a:defRPr>
      </a:lvl8pPr>
      <a:lvl9pPr marL="2178649" algn="l" rtl="0" fontAlgn="base">
        <a:spcBef>
          <a:spcPct val="0"/>
        </a:spcBef>
        <a:spcAft>
          <a:spcPct val="0"/>
        </a:spcAft>
        <a:defRPr sz="2900" b="1">
          <a:solidFill>
            <a:schemeClr val="tx1"/>
          </a:solidFill>
          <a:latin typeface="微软雅黑" pitchFamily="34" charset="-122"/>
          <a:ea typeface="微软雅黑" pitchFamily="34" charset="-122"/>
        </a:defRPr>
      </a:lvl9pPr>
    </p:titleStyle>
    <p:bodyStyle>
      <a:lvl1pPr marL="408497" indent="-408497" algn="l" rtl="0" eaLnBrk="0" fontAlgn="base" hangingPunct="0">
        <a:lnSpc>
          <a:spcPct val="150000"/>
        </a:lnSpc>
        <a:spcBef>
          <a:spcPct val="20000"/>
        </a:spcBef>
        <a:spcAft>
          <a:spcPct val="0"/>
        </a:spcAft>
        <a:buClr>
          <a:schemeClr val="accent4">
            <a:lumMod val="50000"/>
          </a:schemeClr>
        </a:buClr>
        <a:buFont typeface="Wingdings" pitchFamily="2" charset="2"/>
        <a:buChar char="u"/>
        <a:defRPr sz="1900" kern="1200">
          <a:solidFill>
            <a:schemeClr val="tx1"/>
          </a:solidFill>
          <a:latin typeface="+mn-lt"/>
          <a:ea typeface="+mn-ea"/>
          <a:cs typeface="+mn-cs"/>
        </a:defRPr>
      </a:lvl1pPr>
      <a:lvl2pPr marL="885076" indent="-340414" algn="l" rtl="0" eaLnBrk="0" fontAlgn="base" hangingPunct="0">
        <a:lnSpc>
          <a:spcPct val="150000"/>
        </a:lnSpc>
        <a:spcBef>
          <a:spcPct val="20000"/>
        </a:spcBef>
        <a:spcAft>
          <a:spcPct val="0"/>
        </a:spcAft>
        <a:buClr>
          <a:srgbClr val="2F6231"/>
        </a:buClr>
        <a:buFont typeface="Arial" charset="0"/>
        <a:buChar char="–"/>
        <a:defRPr sz="1700" kern="1200">
          <a:solidFill>
            <a:schemeClr val="tx1"/>
          </a:solidFill>
          <a:latin typeface="+mn-lt"/>
          <a:ea typeface="+mn-ea"/>
          <a:cs typeface="+mn-cs"/>
        </a:defRPr>
      </a:lvl2pPr>
      <a:lvl3pPr marL="1361656" indent="-272331" algn="l" rtl="0" eaLnBrk="0" fontAlgn="base" hangingPunct="0">
        <a:lnSpc>
          <a:spcPct val="150000"/>
        </a:lnSpc>
        <a:spcBef>
          <a:spcPct val="20000"/>
        </a:spcBef>
        <a:spcAft>
          <a:spcPct val="0"/>
        </a:spcAft>
        <a:buClr>
          <a:srgbClr val="2F6231"/>
        </a:buClr>
        <a:buFont typeface="Arial" charset="0"/>
        <a:buChar char="•"/>
        <a:defRPr sz="1400" kern="1200">
          <a:solidFill>
            <a:schemeClr val="tx1"/>
          </a:solidFill>
          <a:latin typeface="+mn-lt"/>
          <a:ea typeface="+mn-ea"/>
          <a:cs typeface="+mn-cs"/>
        </a:defRPr>
      </a:lvl3pPr>
      <a:lvl4pPr marL="1906318" indent="-272331" algn="l" rtl="0" eaLnBrk="0" fontAlgn="base" hangingPunct="0">
        <a:lnSpc>
          <a:spcPct val="150000"/>
        </a:lnSpc>
        <a:spcBef>
          <a:spcPct val="20000"/>
        </a:spcBef>
        <a:spcAft>
          <a:spcPct val="0"/>
        </a:spcAft>
        <a:buClr>
          <a:srgbClr val="2F6231"/>
        </a:buClr>
        <a:buFont typeface="Arial" charset="0"/>
        <a:buChar char="–"/>
        <a:defRPr sz="1300" kern="1200">
          <a:solidFill>
            <a:schemeClr val="tx1"/>
          </a:solidFill>
          <a:latin typeface="+mn-lt"/>
          <a:ea typeface="+mn-ea"/>
          <a:cs typeface="+mn-cs"/>
        </a:defRPr>
      </a:lvl4pPr>
      <a:lvl5pPr marL="2450981" indent="-272331" algn="l" rtl="0" eaLnBrk="0" fontAlgn="base" hangingPunct="0">
        <a:lnSpc>
          <a:spcPct val="150000"/>
        </a:lnSpc>
        <a:spcBef>
          <a:spcPct val="20000"/>
        </a:spcBef>
        <a:spcAft>
          <a:spcPct val="0"/>
        </a:spcAft>
        <a:buClr>
          <a:srgbClr val="2F6231"/>
        </a:buClr>
        <a:buFont typeface="Arial" charset="0"/>
        <a:buChar char="»"/>
        <a:defRPr sz="1300" kern="1200">
          <a:solidFill>
            <a:schemeClr val="tx1"/>
          </a:solidFill>
          <a:latin typeface="+mn-lt"/>
          <a:ea typeface="+mn-ea"/>
          <a:cs typeface="+mn-cs"/>
        </a:defRPr>
      </a:lvl5pPr>
      <a:lvl6pPr marL="2995643"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40305"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4968"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9630"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9325" rtl="0" eaLnBrk="1" latinLnBrk="0" hangingPunct="1">
        <a:defRPr sz="2100" kern="1200">
          <a:solidFill>
            <a:schemeClr val="tx1"/>
          </a:solidFill>
          <a:latin typeface="+mn-lt"/>
          <a:ea typeface="+mn-ea"/>
          <a:cs typeface="+mn-cs"/>
        </a:defRPr>
      </a:lvl1pPr>
      <a:lvl2pPr marL="544662" algn="l" defTabSz="1089325" rtl="0" eaLnBrk="1" latinLnBrk="0" hangingPunct="1">
        <a:defRPr sz="2100" kern="1200">
          <a:solidFill>
            <a:schemeClr val="tx1"/>
          </a:solidFill>
          <a:latin typeface="+mn-lt"/>
          <a:ea typeface="+mn-ea"/>
          <a:cs typeface="+mn-cs"/>
        </a:defRPr>
      </a:lvl2pPr>
      <a:lvl3pPr marL="1089325" algn="l" defTabSz="1089325" rtl="0" eaLnBrk="1" latinLnBrk="0" hangingPunct="1">
        <a:defRPr sz="2100" kern="1200">
          <a:solidFill>
            <a:schemeClr val="tx1"/>
          </a:solidFill>
          <a:latin typeface="+mn-lt"/>
          <a:ea typeface="+mn-ea"/>
          <a:cs typeface="+mn-cs"/>
        </a:defRPr>
      </a:lvl3pPr>
      <a:lvl4pPr marL="1633987" algn="l" defTabSz="1089325" rtl="0" eaLnBrk="1" latinLnBrk="0" hangingPunct="1">
        <a:defRPr sz="2100" kern="1200">
          <a:solidFill>
            <a:schemeClr val="tx1"/>
          </a:solidFill>
          <a:latin typeface="+mn-lt"/>
          <a:ea typeface="+mn-ea"/>
          <a:cs typeface="+mn-cs"/>
        </a:defRPr>
      </a:lvl4pPr>
      <a:lvl5pPr marL="2178649" algn="l" defTabSz="1089325" rtl="0" eaLnBrk="1" latinLnBrk="0" hangingPunct="1">
        <a:defRPr sz="2100" kern="1200">
          <a:solidFill>
            <a:schemeClr val="tx1"/>
          </a:solidFill>
          <a:latin typeface="+mn-lt"/>
          <a:ea typeface="+mn-ea"/>
          <a:cs typeface="+mn-cs"/>
        </a:defRPr>
      </a:lvl5pPr>
      <a:lvl6pPr marL="2723312" algn="l" defTabSz="1089325" rtl="0" eaLnBrk="1" latinLnBrk="0" hangingPunct="1">
        <a:defRPr sz="2100" kern="1200">
          <a:solidFill>
            <a:schemeClr val="tx1"/>
          </a:solidFill>
          <a:latin typeface="+mn-lt"/>
          <a:ea typeface="+mn-ea"/>
          <a:cs typeface="+mn-cs"/>
        </a:defRPr>
      </a:lvl6pPr>
      <a:lvl7pPr marL="3267974" algn="l" defTabSz="1089325" rtl="0" eaLnBrk="1" latinLnBrk="0" hangingPunct="1">
        <a:defRPr sz="2100" kern="1200">
          <a:solidFill>
            <a:schemeClr val="tx1"/>
          </a:solidFill>
          <a:latin typeface="+mn-lt"/>
          <a:ea typeface="+mn-ea"/>
          <a:cs typeface="+mn-cs"/>
        </a:defRPr>
      </a:lvl7pPr>
      <a:lvl8pPr marL="3812637" algn="l" defTabSz="1089325" rtl="0" eaLnBrk="1" latinLnBrk="0" hangingPunct="1">
        <a:defRPr sz="2100" kern="1200">
          <a:solidFill>
            <a:schemeClr val="tx1"/>
          </a:solidFill>
          <a:latin typeface="+mn-lt"/>
          <a:ea typeface="+mn-ea"/>
          <a:cs typeface="+mn-cs"/>
        </a:defRPr>
      </a:lvl8pPr>
      <a:lvl9pPr marL="4357299" algn="l" defTabSz="108932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du.dataguru.c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ctrTitle"/>
          </p:nvPr>
        </p:nvSpPr>
        <p:spPr>
          <a:xfrm>
            <a:off x="816263" y="5302437"/>
            <a:ext cx="10668285" cy="844324"/>
          </a:xfrm>
        </p:spPr>
        <p:txBody>
          <a:bodyPr>
            <a:normAutofit fontScale="90000"/>
          </a:bodyPr>
          <a:lstStyle/>
          <a:p>
            <a:pPr algn="ctr" eaLnBrk="1" hangingPunct="1">
              <a:lnSpc>
                <a:spcPct val="150000"/>
              </a:lnSpc>
            </a:pPr>
            <a:r>
              <a:rPr lang="zh-CN" altLang="en-US" dirty="0" smtClean="0"/>
              <a:t>深入浅出设计模式 第</a:t>
            </a:r>
            <a:r>
              <a:rPr lang="en-US" altLang="zh-CN" dirty="0"/>
              <a:t>2</a:t>
            </a:r>
            <a:r>
              <a:rPr lang="zh-CN" altLang="en-US" dirty="0" smtClean="0"/>
              <a:t>周</a:t>
            </a:r>
          </a:p>
        </p:txBody>
      </p:sp>
      <p:pic>
        <p:nvPicPr>
          <p:cNvPr id="43009" name="Picture 1"/>
          <p:cNvPicPr>
            <a:picLocks noChangeAspect="1" noChangeArrowheads="1"/>
          </p:cNvPicPr>
          <p:nvPr/>
        </p:nvPicPr>
        <p:blipFill>
          <a:blip r:embed="rId3" cstate="print"/>
          <a:srcRect/>
          <a:stretch>
            <a:fillRect/>
          </a:stretch>
        </p:blipFill>
        <p:spPr bwMode="auto">
          <a:xfrm>
            <a:off x="2357934" y="1485578"/>
            <a:ext cx="7560840" cy="3633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66" name="Rectangle 42"/>
          <p:cNvSpPr>
            <a:spLocks noGrp="1" noChangeArrowheads="1"/>
          </p:cNvSpPr>
          <p:nvPr>
            <p:ph type="title"/>
          </p:nvPr>
        </p:nvSpPr>
        <p:spPr>
          <a:xfrm>
            <a:off x="845766" y="333450"/>
            <a:ext cx="10785056" cy="57639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行为性模式</a:t>
            </a:r>
          </a:p>
        </p:txBody>
      </p:sp>
      <p:graphicFrame>
        <p:nvGraphicFramePr>
          <p:cNvPr id="999719" name="Group 295"/>
          <p:cNvGraphicFramePr>
            <a:graphicFrameLocks noGrp="1"/>
          </p:cNvGraphicFramePr>
          <p:nvPr>
            <p:ph idx="1"/>
            <p:extLst>
              <p:ext uri="{D42A27DB-BD31-4B8C-83A1-F6EECF244321}">
                <p14:modId xmlns:p14="http://schemas.microsoft.com/office/powerpoint/2010/main" val="578496907"/>
              </p:ext>
            </p:extLst>
          </p:nvPr>
        </p:nvGraphicFramePr>
        <p:xfrm>
          <a:off x="557734" y="1485578"/>
          <a:ext cx="11437669" cy="4134175"/>
        </p:xfrm>
        <a:graphic>
          <a:graphicData uri="http://schemas.openxmlformats.org/drawingml/2006/table">
            <a:tbl>
              <a:tblPr>
                <a:tableStyleId>{3C2FFA5D-87B4-456A-9821-1D502468CF0F}</a:tableStyleId>
              </a:tblPr>
              <a:tblGrid>
                <a:gridCol w="2019284"/>
                <a:gridCol w="6727418"/>
                <a:gridCol w="2690967"/>
              </a:tblGrid>
              <a:tr h="465246">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设计模式</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简要说明</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可改变的方面</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r>
              <a:tr h="833631">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smtClean="0">
                          <a:ln>
                            <a:noFill/>
                          </a:ln>
                          <a:effectLst/>
                        </a:rPr>
                        <a:t>Chain of Responsibility</a:t>
                      </a:r>
                      <a:endParaRPr kumimoji="0" lang="en-US" altLang="zh-CN"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通过给多个对象处理请求的机会，减少请求的发送者与接收者之间的耦合。将接收对象链接起来，在链中传递请求，直到有一个对象处理这个请求</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可满足请求的对象</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r h="585352">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smtClean="0">
                          <a:ln>
                            <a:noFill/>
                          </a:ln>
                          <a:effectLst/>
                        </a:rPr>
                        <a:t>Command</a:t>
                      </a:r>
                      <a:endParaRPr kumimoji="0" lang="en-US" altLang="zh-CN"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将一个请求封装为一个对象，从而将不同的请求参数化并进行排队或登记，以支持撤消操作</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何时及如何满足一个请求</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r h="832297">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dirty="0" smtClean="0">
                          <a:ln>
                            <a:noFill/>
                          </a:ln>
                          <a:effectLst/>
                        </a:rPr>
                        <a:t>Interpreter</a:t>
                      </a:r>
                      <a:endParaRPr kumimoji="0" lang="en-US" altLang="zh-CN" sz="1800" b="0" i="0" u="none" strike="noStrike" cap="none" normalizeH="0" baseline="0" dirty="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给定一种语言，给出它的语法的一种描述方法和一个解释器，该解释器用这种描述方法解释语言中的句子</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语言的语法和解释</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r h="585352">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smtClean="0">
                          <a:ln>
                            <a:noFill/>
                          </a:ln>
                          <a:effectLst/>
                        </a:rPr>
                        <a:t>Iterator</a:t>
                      </a:r>
                      <a:endParaRPr kumimoji="0" lang="en-US" altLang="zh-CN"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提供一种顺序性访间一个聚集对象中元素的方法，而不需要暴露它的底层描述</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如何访问遍历聚集的元素</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r h="832297">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smtClean="0">
                          <a:ln>
                            <a:noFill/>
                          </a:ln>
                          <a:effectLst/>
                        </a:rPr>
                        <a:t>Mediator</a:t>
                      </a:r>
                      <a:endParaRPr kumimoji="0" lang="en-US" altLang="zh-CN"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定义一个对象来封装一系列对象的交互。它保持对象间避免显式地互相联系，而消除它们间的耦合，还可以独立地改变对象间的交互</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dirty="0" smtClean="0">
                          <a:ln>
                            <a:noFill/>
                          </a:ln>
                          <a:effectLst/>
                        </a:rPr>
                        <a:t>对象之间如何交互及与哪些对象交互</a:t>
                      </a:r>
                      <a:endParaRPr kumimoji="0" lang="zh-CN" altLang="en-US" sz="1800" b="0" i="0" u="none" strike="noStrike" cap="none" normalizeH="0" baseline="0" dirty="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bl>
          </a:graphicData>
        </a:graphic>
      </p:graphicFrame>
    </p:spTree>
    <p:extLst>
      <p:ext uri="{BB962C8B-B14F-4D97-AF65-F5344CB8AC3E}">
        <p14:creationId xmlns:p14="http://schemas.microsoft.com/office/powerpoint/2010/main" val="2097311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572" name="Rectangle 100"/>
          <p:cNvSpPr>
            <a:spLocks noGrp="1" noChangeArrowheads="1"/>
          </p:cNvSpPr>
          <p:nvPr>
            <p:ph type="title"/>
          </p:nvPr>
        </p:nvSpPr>
        <p:spPr>
          <a:xfrm>
            <a:off x="913235" y="333452"/>
            <a:ext cx="10785056" cy="732007"/>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行为性模式</a:t>
            </a:r>
          </a:p>
        </p:txBody>
      </p:sp>
      <p:graphicFrame>
        <p:nvGraphicFramePr>
          <p:cNvPr id="1001585" name="Group 113"/>
          <p:cNvGraphicFramePr>
            <a:graphicFrameLocks noGrp="1"/>
          </p:cNvGraphicFramePr>
          <p:nvPr>
            <p:ph idx="1"/>
            <p:extLst>
              <p:ext uri="{D42A27DB-BD31-4B8C-83A1-F6EECF244321}">
                <p14:modId xmlns:p14="http://schemas.microsoft.com/office/powerpoint/2010/main" val="3057721465"/>
              </p:ext>
            </p:extLst>
          </p:nvPr>
        </p:nvGraphicFramePr>
        <p:xfrm>
          <a:off x="720417" y="1125799"/>
          <a:ext cx="11149502" cy="5058573"/>
        </p:xfrm>
        <a:graphic>
          <a:graphicData uri="http://schemas.openxmlformats.org/drawingml/2006/table">
            <a:tbl>
              <a:tblPr>
                <a:tableStyleId>{3C2FFA5D-87B4-456A-9821-1D502468CF0F}</a:tableStyleId>
              </a:tblPr>
              <a:tblGrid>
                <a:gridCol w="1830705"/>
                <a:gridCol w="6102350"/>
                <a:gridCol w="3216447"/>
              </a:tblGrid>
              <a:tr h="524709">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设计模式</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简要说明</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可改变的方面</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r>
              <a:tr h="779125">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smtClean="0">
                          <a:ln>
                            <a:noFill/>
                          </a:ln>
                          <a:effectLst/>
                        </a:rPr>
                        <a:t>Memento</a:t>
                      </a:r>
                      <a:endParaRPr kumimoji="0" lang="en-US" altLang="zh-CN"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在不破坏封装的条件下，获得一个对象的内部状态并将它外部化，从而可以在以后使对象恢复到这个状态</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何时及哪些私有信息存储在对象之外</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r h="779125">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pt-BR" altLang="zh-CN" sz="1800" u="none" strike="noStrike" cap="none" normalizeH="0" baseline="0" smtClean="0">
                          <a:ln>
                            <a:noFill/>
                          </a:ln>
                          <a:effectLst/>
                        </a:rPr>
                        <a:t>Observer</a:t>
                      </a:r>
                      <a:endParaRPr kumimoji="0" lang="en-US" altLang="zh-CN"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定义一个对象间一对多的依赖关系，当一个对象改变状态时，所有与它有依赖关系的对象都得到通知并自动更新</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依赖于另一对象的对象数量，依赖对象如何保持最新数据</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r h="547956">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smtClean="0">
                          <a:ln>
                            <a:noFill/>
                          </a:ln>
                          <a:effectLst/>
                        </a:rPr>
                        <a:t>State</a:t>
                      </a:r>
                      <a:endParaRPr kumimoji="0" lang="en-US" altLang="zh-CN"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允许一个对象在内部状态改变时改变自己的行为，对象看起来似乎能改变自己的类</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对象的状态</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r h="779125">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smtClean="0">
                          <a:ln>
                            <a:noFill/>
                          </a:ln>
                          <a:effectLst/>
                        </a:rPr>
                        <a:t>Strategy</a:t>
                      </a:r>
                      <a:endParaRPr kumimoji="0" lang="en-US" altLang="zh-CN"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smtClean="0">
                          <a:ln>
                            <a:noFill/>
                          </a:ln>
                          <a:effectLst/>
                        </a:rPr>
                        <a:t>, </a:t>
                      </a:r>
                      <a:r>
                        <a:rPr kumimoji="0" lang="zh-CN" altLang="en-US" sz="1800" u="none" strike="noStrike" cap="none" normalizeH="0" baseline="0" smtClean="0">
                          <a:ln>
                            <a:noFill/>
                          </a:ln>
                          <a:effectLst/>
                        </a:rPr>
                        <a:t>定义一族算法，对每一个都进行封装，使它们互相可交换。它使算法可以独立于使用它的用户而变化</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算法</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r h="779125">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dirty="0" smtClean="0">
                          <a:ln>
                            <a:noFill/>
                          </a:ln>
                          <a:effectLst/>
                        </a:rPr>
                        <a:t>Template </a:t>
                      </a:r>
                    </a:p>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dirty="0" smtClean="0">
                          <a:ln>
                            <a:noFill/>
                          </a:ln>
                          <a:effectLst/>
                        </a:rPr>
                        <a:t>Method</a:t>
                      </a:r>
                      <a:endParaRPr kumimoji="0" lang="en-US" altLang="zh-CN" sz="1800" b="0" i="0" u="none" strike="noStrike" cap="none" normalizeH="0" baseline="0" dirty="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定义一个操作的算法骨架，使某些步骤决定于子类。它使子类重定义一个算法的某些步骤，但不改变整个算法的结构</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算法的步骤</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r h="779125">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smtClean="0">
                          <a:ln>
                            <a:noFill/>
                          </a:ln>
                          <a:effectLst/>
                        </a:rPr>
                        <a:t>Visitor</a:t>
                      </a:r>
                      <a:endParaRPr kumimoji="0" lang="en-US" altLang="zh-CN"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描述在一个对象结构中对某个元素需要执行的一个操作。它使我们在不改变被操作的元素类的条件下定义新的操作</a:t>
                      </a:r>
                      <a:endParaRPr kumimoji="0"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dirty="0" smtClean="0">
                          <a:ln>
                            <a:noFill/>
                          </a:ln>
                          <a:effectLst/>
                        </a:rPr>
                        <a:t>无需改变其类而可应用于对象的操作</a:t>
                      </a:r>
                      <a:endParaRPr kumimoji="0" lang="zh-CN" altLang="en-US" sz="1800" b="0" i="0" u="none" strike="noStrike" cap="none" normalizeH="0" baseline="0" dirty="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bl>
          </a:graphicData>
        </a:graphic>
      </p:graphicFrame>
    </p:spTree>
    <p:extLst>
      <p:ext uri="{BB962C8B-B14F-4D97-AF65-F5344CB8AC3E}">
        <p14:creationId xmlns:p14="http://schemas.microsoft.com/office/powerpoint/2010/main" val="2196656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简单工厂模式</a:t>
            </a:r>
          </a:p>
        </p:txBody>
      </p:sp>
      <p:sp>
        <p:nvSpPr>
          <p:cNvPr id="619523" name="Rectangle 3"/>
          <p:cNvSpPr>
            <a:spLocks noGrp="1" noChangeArrowheads="1"/>
          </p:cNvSpPr>
          <p:nvPr>
            <p:ph type="body" idx="1"/>
          </p:nvPr>
        </p:nvSpPr>
        <p:spPr>
          <a:xfrm>
            <a:off x="485726" y="1341562"/>
            <a:ext cx="10668517" cy="3096344"/>
          </a:xfrm>
        </p:spPr>
        <p:txBody>
          <a:bodyPr/>
          <a:lstStyle/>
          <a:p>
            <a:pPr>
              <a:lnSpc>
                <a:spcPct val="100000"/>
              </a:lnSpc>
              <a:buFont typeface="Wingdings" pitchFamily="2" charset="2"/>
              <a:buNone/>
            </a:pPr>
            <a:r>
              <a:rPr lang="zh-CN" altLang="en-US" sz="3300" dirty="0"/>
              <a:t>简单工厂模式：类创建模式。</a:t>
            </a:r>
          </a:p>
          <a:p>
            <a:pPr>
              <a:lnSpc>
                <a:spcPct val="100000"/>
              </a:lnSpc>
              <a:buFont typeface="Wingdings" pitchFamily="2" charset="2"/>
              <a:buNone/>
            </a:pPr>
            <a:endParaRPr lang="zh-CN" altLang="en-US" sz="3300" dirty="0"/>
          </a:p>
          <a:p>
            <a:pPr>
              <a:lnSpc>
                <a:spcPct val="100000"/>
              </a:lnSpc>
            </a:pPr>
            <a:r>
              <a:rPr lang="zh-CN" altLang="en-US" sz="2900" dirty="0">
                <a:ea typeface="楷体_GB2312" pitchFamily="49" charset="-122"/>
              </a:rPr>
              <a:t>工厂方法模式的一个特殊实现。</a:t>
            </a:r>
          </a:p>
          <a:p>
            <a:pPr>
              <a:lnSpc>
                <a:spcPct val="100000"/>
              </a:lnSpc>
            </a:pPr>
            <a:r>
              <a:rPr lang="zh-CN" altLang="en-US" sz="2900" dirty="0">
                <a:ea typeface="楷体_GB2312" pitchFamily="49" charset="-122"/>
              </a:rPr>
              <a:t>是学习工厂方法模式的准备。</a:t>
            </a:r>
          </a:p>
          <a:p>
            <a:pPr>
              <a:lnSpc>
                <a:spcPct val="100000"/>
              </a:lnSpc>
            </a:pPr>
            <a:r>
              <a:rPr lang="zh-CN" altLang="en-US" sz="2900" dirty="0">
                <a:ea typeface="楷体_GB2312" pitchFamily="49" charset="-122"/>
              </a:rPr>
              <a:t>由一个工厂对象决定创建哪一种产品类的实例。</a:t>
            </a:r>
          </a:p>
        </p:txBody>
      </p:sp>
    </p:spTree>
    <p:extLst>
      <p:ext uri="{BB962C8B-B14F-4D97-AF65-F5344CB8AC3E}">
        <p14:creationId xmlns:p14="http://schemas.microsoft.com/office/powerpoint/2010/main" val="4238063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简单工厂模式</a:t>
            </a:r>
          </a:p>
        </p:txBody>
      </p:sp>
      <p:sp>
        <p:nvSpPr>
          <p:cNvPr id="623621" name="Rectangle 5"/>
          <p:cNvSpPr>
            <a:spLocks noChangeArrowheads="1"/>
          </p:cNvSpPr>
          <p:nvPr/>
        </p:nvSpPr>
        <p:spPr bwMode="auto">
          <a:xfrm>
            <a:off x="432250" y="1413570"/>
            <a:ext cx="5189117" cy="352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17486" tIns="54845" rIns="217486" bIns="54845"/>
          <a:lstStyle/>
          <a:p>
            <a:pPr>
              <a:spcBef>
                <a:spcPct val="20000"/>
              </a:spcBef>
              <a:buClr>
                <a:schemeClr val="tx2"/>
              </a:buClr>
              <a:buSzPct val="75000"/>
              <a:buFont typeface="Wingdings" pitchFamily="2" charset="2"/>
              <a:buNone/>
            </a:pPr>
            <a:r>
              <a:rPr lang="zh-CN" altLang="en-US" sz="2900" dirty="0"/>
              <a:t>农场种植各类水果：</a:t>
            </a:r>
          </a:p>
          <a:p>
            <a:pPr>
              <a:spcBef>
                <a:spcPct val="20000"/>
              </a:spcBef>
              <a:buClr>
                <a:schemeClr val="tx2"/>
              </a:buClr>
              <a:buSzPct val="75000"/>
              <a:buFont typeface="Wingdings" pitchFamily="2" charset="2"/>
              <a:buNone/>
            </a:pPr>
            <a:r>
              <a:rPr lang="zh-CN" altLang="en-US" sz="2900" dirty="0"/>
              <a:t>葡萄 </a:t>
            </a:r>
            <a:r>
              <a:rPr lang="en-US" altLang="zh-CN" sz="2900" dirty="0"/>
              <a:t>Grape</a:t>
            </a:r>
          </a:p>
          <a:p>
            <a:pPr>
              <a:spcBef>
                <a:spcPct val="20000"/>
              </a:spcBef>
              <a:buClr>
                <a:schemeClr val="tx2"/>
              </a:buClr>
              <a:buSzPct val="75000"/>
              <a:buFont typeface="Wingdings" pitchFamily="2" charset="2"/>
              <a:buNone/>
            </a:pPr>
            <a:r>
              <a:rPr lang="zh-CN" altLang="en-US" sz="2900" dirty="0"/>
              <a:t>草莓 </a:t>
            </a:r>
            <a:r>
              <a:rPr lang="en-US" altLang="zh-CN" sz="2900" dirty="0"/>
              <a:t>Strawberry </a:t>
            </a:r>
          </a:p>
          <a:p>
            <a:pPr>
              <a:spcBef>
                <a:spcPct val="20000"/>
              </a:spcBef>
              <a:buClr>
                <a:schemeClr val="tx2"/>
              </a:buClr>
              <a:buSzPct val="75000"/>
              <a:buFont typeface="Wingdings" pitchFamily="2" charset="2"/>
              <a:buNone/>
            </a:pPr>
            <a:r>
              <a:rPr lang="zh-CN" altLang="en-US" sz="2900" dirty="0"/>
              <a:t>苹果 </a:t>
            </a:r>
            <a:r>
              <a:rPr lang="en-US" altLang="zh-CN" sz="2900" dirty="0"/>
              <a:t>Apple</a:t>
            </a:r>
          </a:p>
          <a:p>
            <a:pPr>
              <a:spcBef>
                <a:spcPct val="20000"/>
              </a:spcBef>
              <a:buClr>
                <a:schemeClr val="tx2"/>
              </a:buClr>
              <a:buSzPct val="75000"/>
              <a:buFont typeface="Wingdings" pitchFamily="2" charset="2"/>
              <a:buNone/>
            </a:pPr>
            <a:endParaRPr lang="en-US" altLang="zh-CN" sz="2900" dirty="0"/>
          </a:p>
          <a:p>
            <a:pPr>
              <a:spcBef>
                <a:spcPct val="20000"/>
              </a:spcBef>
              <a:buClr>
                <a:schemeClr val="tx2"/>
              </a:buClr>
              <a:buSzPct val="75000"/>
              <a:buFont typeface="Wingdings" pitchFamily="2" charset="2"/>
              <a:buNone/>
            </a:pPr>
            <a:r>
              <a:rPr lang="zh-CN" altLang="en-US" sz="2900" dirty="0"/>
              <a:t>做法：</a:t>
            </a:r>
          </a:p>
          <a:p>
            <a:pPr>
              <a:spcBef>
                <a:spcPct val="20000"/>
              </a:spcBef>
              <a:buClr>
                <a:schemeClr val="tx2"/>
              </a:buClr>
              <a:buSzPct val="75000"/>
              <a:buFont typeface="Wingdings" pitchFamily="2" charset="2"/>
              <a:buNone/>
            </a:pPr>
            <a:r>
              <a:rPr lang="zh-CN" altLang="en-US" sz="2900" dirty="0"/>
              <a:t>建立区别其他植物的水果公用接口。</a:t>
            </a:r>
          </a:p>
        </p:txBody>
      </p:sp>
      <p:pic>
        <p:nvPicPr>
          <p:cNvPr id="6236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702" y="1413570"/>
            <a:ext cx="5066222" cy="432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310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简单工厂模式</a:t>
            </a:r>
          </a:p>
        </p:txBody>
      </p:sp>
      <p:pic>
        <p:nvPicPr>
          <p:cNvPr id="621572" name="Picture 4"/>
          <p:cNvPicPr>
            <a:picLocks noChangeAspect="1" noChangeArrowheads="1"/>
          </p:cNvPicPr>
          <p:nvPr/>
        </p:nvPicPr>
        <p:blipFill>
          <a:blip r:embed="rId2">
            <a:extLst>
              <a:ext uri="{28A0092B-C50C-407E-A947-70E740481C1C}">
                <a14:useLocalDpi xmlns:a14="http://schemas.microsoft.com/office/drawing/2010/main" val="0"/>
              </a:ext>
            </a:extLst>
          </a:blip>
          <a:srcRect l="10127"/>
          <a:stretch>
            <a:fillRect/>
          </a:stretch>
        </p:blipFill>
        <p:spPr bwMode="auto">
          <a:xfrm>
            <a:off x="4734198" y="1413570"/>
            <a:ext cx="6729536" cy="459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73" name="AutoShape 5"/>
          <p:cNvSpPr>
            <a:spLocks noChangeArrowheads="1"/>
          </p:cNvSpPr>
          <p:nvPr/>
        </p:nvSpPr>
        <p:spPr bwMode="auto">
          <a:xfrm>
            <a:off x="602399" y="1197619"/>
            <a:ext cx="5189117" cy="1079750"/>
          </a:xfrm>
          <a:prstGeom prst="wedgeRoundRectCallout">
            <a:avLst>
              <a:gd name="adj1" fmla="val 57023"/>
              <a:gd name="adj2" fmla="val 963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a:solidFill>
                  <a:schemeClr val="bg2"/>
                </a:solidFill>
              </a:rPr>
              <a:t>规定所有水果必须实现接口方法：种植 </a:t>
            </a:r>
            <a:r>
              <a:rPr lang="en-US" altLang="zh-CN">
                <a:solidFill>
                  <a:schemeClr val="bg2"/>
                </a:solidFill>
              </a:rPr>
              <a:t>plant ( ) </a:t>
            </a:r>
            <a:r>
              <a:rPr lang="zh-CN" altLang="en-US">
                <a:solidFill>
                  <a:schemeClr val="bg2"/>
                </a:solidFill>
              </a:rPr>
              <a:t>、生长</a:t>
            </a:r>
            <a:r>
              <a:rPr lang="en-US" altLang="zh-CN">
                <a:solidFill>
                  <a:schemeClr val="bg2"/>
                </a:solidFill>
              </a:rPr>
              <a:t>grow ( )</a:t>
            </a:r>
            <a:r>
              <a:rPr lang="zh-CN" altLang="en-US">
                <a:solidFill>
                  <a:schemeClr val="bg2"/>
                </a:solidFill>
              </a:rPr>
              <a:t>、收获 </a:t>
            </a:r>
            <a:r>
              <a:rPr lang="en-US" altLang="zh-CN">
                <a:solidFill>
                  <a:schemeClr val="bg2"/>
                </a:solidFill>
              </a:rPr>
              <a:t>harvest ( ) </a:t>
            </a:r>
            <a:r>
              <a:rPr lang="zh-CN" altLang="en-US">
                <a:solidFill>
                  <a:schemeClr val="bg2"/>
                </a:solidFill>
              </a:rPr>
              <a:t>。</a:t>
            </a:r>
          </a:p>
        </p:txBody>
      </p:sp>
      <p:sp>
        <p:nvSpPr>
          <p:cNvPr id="621574" name="AutoShape 6"/>
          <p:cNvSpPr>
            <a:spLocks noChangeArrowheads="1"/>
          </p:cNvSpPr>
          <p:nvPr/>
        </p:nvSpPr>
        <p:spPr bwMode="auto">
          <a:xfrm>
            <a:off x="507051" y="3574658"/>
            <a:ext cx="4419966" cy="1656145"/>
          </a:xfrm>
          <a:prstGeom prst="wedgeRoundRectCallout">
            <a:avLst>
              <a:gd name="adj1" fmla="val 110500"/>
              <a:gd name="adj2" fmla="val 6649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en-US" altLang="zh-CN">
                <a:solidFill>
                  <a:schemeClr val="bg2"/>
                </a:solidFill>
              </a:rPr>
              <a:t>Apple </a:t>
            </a:r>
            <a:r>
              <a:rPr lang="zh-CN" altLang="en-US">
                <a:solidFill>
                  <a:schemeClr val="bg2"/>
                </a:solidFill>
              </a:rPr>
              <a:t>类是水果类的一种，实现了水果接口的所有方法。由于苹果是多年生植物，因此多出一个描述苹果树树龄的</a:t>
            </a:r>
            <a:r>
              <a:rPr lang="en-US" altLang="zh-CN">
                <a:solidFill>
                  <a:schemeClr val="bg2"/>
                </a:solidFill>
              </a:rPr>
              <a:t>treeAge </a:t>
            </a:r>
            <a:r>
              <a:rPr lang="zh-CN" altLang="en-US">
                <a:solidFill>
                  <a:schemeClr val="bg2"/>
                </a:solidFill>
              </a:rPr>
              <a:t>性质。</a:t>
            </a:r>
          </a:p>
        </p:txBody>
      </p:sp>
      <p:sp>
        <p:nvSpPr>
          <p:cNvPr id="621575" name="AutoShape 7"/>
          <p:cNvSpPr>
            <a:spLocks noChangeArrowheads="1"/>
          </p:cNvSpPr>
          <p:nvPr/>
        </p:nvSpPr>
        <p:spPr bwMode="auto">
          <a:xfrm>
            <a:off x="507051" y="2205916"/>
            <a:ext cx="4996299" cy="1297287"/>
          </a:xfrm>
          <a:prstGeom prst="wedgeRoundRectCallout">
            <a:avLst>
              <a:gd name="adj1" fmla="val 55514"/>
              <a:gd name="adj2" fmla="val 12331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en-US" altLang="zh-CN">
                <a:solidFill>
                  <a:schemeClr val="bg2"/>
                </a:solidFill>
              </a:rPr>
              <a:t>Grape </a:t>
            </a:r>
            <a:r>
              <a:rPr lang="zh-CN" altLang="en-US">
                <a:solidFill>
                  <a:schemeClr val="bg2"/>
                </a:solidFill>
              </a:rPr>
              <a:t>实现了 </a:t>
            </a:r>
            <a:r>
              <a:rPr lang="en-US" altLang="zh-CN">
                <a:solidFill>
                  <a:schemeClr val="bg2"/>
                </a:solidFill>
              </a:rPr>
              <a:t>Fruit </a:t>
            </a:r>
            <a:r>
              <a:rPr lang="zh-CN" altLang="en-US">
                <a:solidFill>
                  <a:schemeClr val="bg2"/>
                </a:solidFill>
              </a:rPr>
              <a:t>接口所声明的所有的方法。但由于葡萄分有籽和无籽两种，比通常的水果多出一个</a:t>
            </a:r>
            <a:r>
              <a:rPr lang="en-US" altLang="zh-CN">
                <a:solidFill>
                  <a:schemeClr val="bg2"/>
                </a:solidFill>
              </a:rPr>
              <a:t>seedlees </a:t>
            </a:r>
            <a:r>
              <a:rPr lang="zh-CN" altLang="en-US">
                <a:solidFill>
                  <a:schemeClr val="bg2"/>
                </a:solidFill>
              </a:rPr>
              <a:t>性质。</a:t>
            </a:r>
          </a:p>
        </p:txBody>
      </p:sp>
    </p:spTree>
    <p:extLst>
      <p:ext uri="{BB962C8B-B14F-4D97-AF65-F5344CB8AC3E}">
        <p14:creationId xmlns:p14="http://schemas.microsoft.com/office/powerpoint/2010/main" val="1169428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1573"/>
                                        </p:tgtEl>
                                        <p:attrNameLst>
                                          <p:attrName>style.visibility</p:attrName>
                                        </p:attrNameLst>
                                      </p:cBhvr>
                                      <p:to>
                                        <p:strVal val="visible"/>
                                      </p:to>
                                    </p:set>
                                    <p:anim calcmode="lin" valueType="num">
                                      <p:cBhvr additive="base">
                                        <p:cTn id="7" dur="500" fill="hold"/>
                                        <p:tgtEl>
                                          <p:spTgt spid="621573"/>
                                        </p:tgtEl>
                                        <p:attrNameLst>
                                          <p:attrName>ppt_x</p:attrName>
                                        </p:attrNameLst>
                                      </p:cBhvr>
                                      <p:tavLst>
                                        <p:tav tm="0">
                                          <p:val>
                                            <p:strVal val="#ppt_x"/>
                                          </p:val>
                                        </p:tav>
                                        <p:tav tm="100000">
                                          <p:val>
                                            <p:strVal val="#ppt_x"/>
                                          </p:val>
                                        </p:tav>
                                      </p:tavLst>
                                    </p:anim>
                                    <p:anim calcmode="lin" valueType="num">
                                      <p:cBhvr additive="base">
                                        <p:cTn id="8" dur="500" fill="hold"/>
                                        <p:tgtEl>
                                          <p:spTgt spid="6215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621573"/>
                                        </p:tgtEl>
                                        <p:attrNameLst>
                                          <p:attrName>ppt_x</p:attrName>
                                        </p:attrNameLst>
                                      </p:cBhvr>
                                      <p:tavLst>
                                        <p:tav tm="0">
                                          <p:val>
                                            <p:strVal val="ppt_x"/>
                                          </p:val>
                                        </p:tav>
                                        <p:tav tm="100000">
                                          <p:val>
                                            <p:strVal val="ppt_x"/>
                                          </p:val>
                                        </p:tav>
                                      </p:tavLst>
                                    </p:anim>
                                    <p:anim calcmode="lin" valueType="num">
                                      <p:cBhvr additive="base">
                                        <p:cTn id="13" dur="500"/>
                                        <p:tgtEl>
                                          <p:spTgt spid="621573"/>
                                        </p:tgtEl>
                                        <p:attrNameLst>
                                          <p:attrName>ppt_y</p:attrName>
                                        </p:attrNameLst>
                                      </p:cBhvr>
                                      <p:tavLst>
                                        <p:tav tm="0">
                                          <p:val>
                                            <p:strVal val="ppt_y"/>
                                          </p:val>
                                        </p:tav>
                                        <p:tav tm="100000">
                                          <p:val>
                                            <p:strVal val="1+ppt_h/2"/>
                                          </p:val>
                                        </p:tav>
                                      </p:tavLst>
                                    </p:anim>
                                    <p:set>
                                      <p:cBhvr>
                                        <p:cTn id="14" dur="1" fill="hold">
                                          <p:stCondLst>
                                            <p:cond delay="499"/>
                                          </p:stCondLst>
                                        </p:cTn>
                                        <p:tgtEl>
                                          <p:spTgt spid="621573"/>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621575"/>
                                        </p:tgtEl>
                                        <p:attrNameLst>
                                          <p:attrName>style.visibility</p:attrName>
                                        </p:attrNameLst>
                                      </p:cBhvr>
                                      <p:to>
                                        <p:strVal val="visible"/>
                                      </p:to>
                                    </p:set>
                                    <p:anim calcmode="lin" valueType="num">
                                      <p:cBhvr additive="base">
                                        <p:cTn id="17" dur="500" fill="hold"/>
                                        <p:tgtEl>
                                          <p:spTgt spid="621575"/>
                                        </p:tgtEl>
                                        <p:attrNameLst>
                                          <p:attrName>ppt_x</p:attrName>
                                        </p:attrNameLst>
                                      </p:cBhvr>
                                      <p:tavLst>
                                        <p:tav tm="0">
                                          <p:val>
                                            <p:strVal val="#ppt_x"/>
                                          </p:val>
                                        </p:tav>
                                        <p:tav tm="100000">
                                          <p:val>
                                            <p:strVal val="#ppt_x"/>
                                          </p:val>
                                        </p:tav>
                                      </p:tavLst>
                                    </p:anim>
                                    <p:anim calcmode="lin" valueType="num">
                                      <p:cBhvr additive="base">
                                        <p:cTn id="18" dur="500" fill="hold"/>
                                        <p:tgtEl>
                                          <p:spTgt spid="62157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21574"/>
                                        </p:tgtEl>
                                        <p:attrNameLst>
                                          <p:attrName>style.visibility</p:attrName>
                                        </p:attrNameLst>
                                      </p:cBhvr>
                                      <p:to>
                                        <p:strVal val="visible"/>
                                      </p:to>
                                    </p:set>
                                    <p:anim calcmode="lin" valueType="num">
                                      <p:cBhvr additive="base">
                                        <p:cTn id="23" dur="500" fill="hold"/>
                                        <p:tgtEl>
                                          <p:spTgt spid="621574"/>
                                        </p:tgtEl>
                                        <p:attrNameLst>
                                          <p:attrName>ppt_x</p:attrName>
                                        </p:attrNameLst>
                                      </p:cBhvr>
                                      <p:tavLst>
                                        <p:tav tm="0">
                                          <p:val>
                                            <p:strVal val="#ppt_x"/>
                                          </p:val>
                                        </p:tav>
                                        <p:tav tm="100000">
                                          <p:val>
                                            <p:strVal val="#ppt_x"/>
                                          </p:val>
                                        </p:tav>
                                      </p:tavLst>
                                    </p:anim>
                                    <p:anim calcmode="lin" valueType="num">
                                      <p:cBhvr additive="base">
                                        <p:cTn id="24" dur="500" fill="hold"/>
                                        <p:tgtEl>
                                          <p:spTgt spid="621574"/>
                                        </p:tgtEl>
                                        <p:attrNameLst>
                                          <p:attrName>ppt_y</p:attrName>
                                        </p:attrNameLst>
                                      </p:cBhvr>
                                      <p:tavLst>
                                        <p:tav tm="0">
                                          <p:val>
                                            <p:strVal val="1+#ppt_h/2"/>
                                          </p:val>
                                        </p:tav>
                                        <p:tav tm="100000">
                                          <p:val>
                                            <p:strVal val="#ppt_y"/>
                                          </p:val>
                                        </p:tav>
                                      </p:tavLst>
                                    </p:anim>
                                  </p:childTnLst>
                                </p:cTn>
                              </p:par>
                              <p:par>
                                <p:cTn id="25" presetID="2" presetClass="exit" presetSubtype="4" fill="hold" grpId="1" nodeType="withEffect">
                                  <p:stCondLst>
                                    <p:cond delay="0"/>
                                  </p:stCondLst>
                                  <p:childTnLst>
                                    <p:anim calcmode="lin" valueType="num">
                                      <p:cBhvr additive="base">
                                        <p:cTn id="26" dur="500"/>
                                        <p:tgtEl>
                                          <p:spTgt spid="621575"/>
                                        </p:tgtEl>
                                        <p:attrNameLst>
                                          <p:attrName>ppt_x</p:attrName>
                                        </p:attrNameLst>
                                      </p:cBhvr>
                                      <p:tavLst>
                                        <p:tav tm="0">
                                          <p:val>
                                            <p:strVal val="ppt_x"/>
                                          </p:val>
                                        </p:tav>
                                        <p:tav tm="100000">
                                          <p:val>
                                            <p:strVal val="ppt_x"/>
                                          </p:val>
                                        </p:tav>
                                      </p:tavLst>
                                    </p:anim>
                                    <p:anim calcmode="lin" valueType="num">
                                      <p:cBhvr additive="base">
                                        <p:cTn id="27" dur="500"/>
                                        <p:tgtEl>
                                          <p:spTgt spid="621575"/>
                                        </p:tgtEl>
                                        <p:attrNameLst>
                                          <p:attrName>ppt_y</p:attrName>
                                        </p:attrNameLst>
                                      </p:cBhvr>
                                      <p:tavLst>
                                        <p:tav tm="0">
                                          <p:val>
                                            <p:strVal val="ppt_y"/>
                                          </p:val>
                                        </p:tav>
                                        <p:tav tm="100000">
                                          <p:val>
                                            <p:strVal val="1+ppt_h/2"/>
                                          </p:val>
                                        </p:tav>
                                      </p:tavLst>
                                    </p:anim>
                                    <p:set>
                                      <p:cBhvr>
                                        <p:cTn id="28" dur="1" fill="hold">
                                          <p:stCondLst>
                                            <p:cond delay="499"/>
                                          </p:stCondLst>
                                        </p:cTn>
                                        <p:tgtEl>
                                          <p:spTgt spid="621575"/>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4" fill="hold" grpId="1" nodeType="clickEffect">
                                  <p:stCondLst>
                                    <p:cond delay="0"/>
                                  </p:stCondLst>
                                  <p:childTnLst>
                                    <p:anim calcmode="lin" valueType="num">
                                      <p:cBhvr additive="base">
                                        <p:cTn id="32" dur="500"/>
                                        <p:tgtEl>
                                          <p:spTgt spid="621574"/>
                                        </p:tgtEl>
                                        <p:attrNameLst>
                                          <p:attrName>ppt_x</p:attrName>
                                        </p:attrNameLst>
                                      </p:cBhvr>
                                      <p:tavLst>
                                        <p:tav tm="0">
                                          <p:val>
                                            <p:strVal val="ppt_x"/>
                                          </p:val>
                                        </p:tav>
                                        <p:tav tm="100000">
                                          <p:val>
                                            <p:strVal val="ppt_x"/>
                                          </p:val>
                                        </p:tav>
                                      </p:tavLst>
                                    </p:anim>
                                    <p:anim calcmode="lin" valueType="num">
                                      <p:cBhvr additive="base">
                                        <p:cTn id="33" dur="500"/>
                                        <p:tgtEl>
                                          <p:spTgt spid="621574"/>
                                        </p:tgtEl>
                                        <p:attrNameLst>
                                          <p:attrName>ppt_y</p:attrName>
                                        </p:attrNameLst>
                                      </p:cBhvr>
                                      <p:tavLst>
                                        <p:tav tm="0">
                                          <p:val>
                                            <p:strVal val="ppt_y"/>
                                          </p:val>
                                        </p:tav>
                                        <p:tav tm="100000">
                                          <p:val>
                                            <p:strVal val="1+ppt_h/2"/>
                                          </p:val>
                                        </p:tav>
                                      </p:tavLst>
                                    </p:anim>
                                    <p:set>
                                      <p:cBhvr>
                                        <p:cTn id="34" dur="1" fill="hold">
                                          <p:stCondLst>
                                            <p:cond delay="499"/>
                                          </p:stCondLst>
                                        </p:cTn>
                                        <p:tgtEl>
                                          <p:spTgt spid="6215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3" grpId="0" animBg="1"/>
      <p:bldP spid="621573" grpId="1" animBg="1"/>
      <p:bldP spid="621574" grpId="0" animBg="1"/>
      <p:bldP spid="621574" grpId="1" animBg="1"/>
      <p:bldP spid="621575" grpId="0" animBg="1"/>
      <p:bldP spid="62157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629742" y="477466"/>
            <a:ext cx="10785056" cy="43204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简单工厂模式</a:t>
            </a:r>
          </a:p>
        </p:txBody>
      </p:sp>
      <p:sp>
        <p:nvSpPr>
          <p:cNvPr id="622595" name="Rectangle 3"/>
          <p:cNvSpPr>
            <a:spLocks noGrp="1" noChangeArrowheads="1"/>
          </p:cNvSpPr>
          <p:nvPr>
            <p:ph type="body" idx="1"/>
          </p:nvPr>
        </p:nvSpPr>
        <p:spPr>
          <a:xfrm>
            <a:off x="432250" y="1341749"/>
            <a:ext cx="11340200" cy="1943550"/>
          </a:xfrm>
        </p:spPr>
        <p:txBody>
          <a:bodyPr/>
          <a:lstStyle/>
          <a:p>
            <a:pPr marL="0" indent="0">
              <a:lnSpc>
                <a:spcPct val="100000"/>
              </a:lnSpc>
            </a:pPr>
            <a:r>
              <a:rPr lang="en-US" altLang="zh-CN" sz="2900" dirty="0" err="1"/>
              <a:t>FruitGardener</a:t>
            </a:r>
            <a:r>
              <a:rPr lang="en-US" altLang="zh-CN" sz="2900" dirty="0"/>
              <a:t> </a:t>
            </a:r>
            <a:r>
              <a:rPr lang="zh-CN" altLang="en-US" sz="2900" dirty="0"/>
              <a:t>（园丁类）：</a:t>
            </a:r>
          </a:p>
          <a:p>
            <a:pPr marL="0" indent="0">
              <a:lnSpc>
                <a:spcPct val="100000"/>
              </a:lnSpc>
              <a:buNone/>
            </a:pPr>
            <a:r>
              <a:rPr lang="zh-CN" altLang="en-US" sz="2900" dirty="0"/>
              <a:t>根据客户端的要求，创建出不同的水果对象的实例。</a:t>
            </a:r>
          </a:p>
          <a:p>
            <a:pPr marL="0" indent="0">
              <a:lnSpc>
                <a:spcPct val="100000"/>
              </a:lnSpc>
              <a:buClrTx/>
              <a:buFont typeface="Wingdings" pitchFamily="2" charset="2"/>
              <a:buChar char="Ø"/>
            </a:pPr>
            <a:r>
              <a:rPr lang="zh-CN" altLang="en-US" sz="2900" dirty="0"/>
              <a:t>提供一个静态方法， 在客户端的调用下创建需要的水果对象。</a:t>
            </a:r>
          </a:p>
          <a:p>
            <a:pPr marL="0" indent="0">
              <a:lnSpc>
                <a:spcPct val="100000"/>
              </a:lnSpc>
              <a:buClrTx/>
              <a:buFont typeface="Wingdings" pitchFamily="2" charset="2"/>
              <a:buChar char="Ø"/>
            </a:pPr>
            <a:r>
              <a:rPr lang="zh-CN" altLang="en-US" sz="2900" dirty="0"/>
              <a:t>如果客户端的请求系统不支持，抛出异常。</a:t>
            </a:r>
          </a:p>
          <a:p>
            <a:pPr marL="0" indent="0">
              <a:lnSpc>
                <a:spcPct val="100000"/>
              </a:lnSpc>
              <a:buNone/>
            </a:pPr>
            <a:endParaRPr lang="en-US" altLang="zh-CN" sz="2900" dirty="0"/>
          </a:p>
        </p:txBody>
      </p:sp>
      <p:pic>
        <p:nvPicPr>
          <p:cNvPr id="6225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900" y="3645744"/>
            <a:ext cx="5250564" cy="239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950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简单工厂模式</a:t>
            </a:r>
          </a:p>
        </p:txBody>
      </p:sp>
      <p:pic>
        <p:nvPicPr>
          <p:cNvPr id="624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42" y="1341562"/>
            <a:ext cx="10668517" cy="428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45" name="Picture 5"/>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629742" y="1341562"/>
            <a:ext cx="6151083" cy="1818109"/>
          </a:xfrm>
          <a:prstGeom prst="rect">
            <a:avLst/>
          </a:prstGeom>
          <a:noFill/>
          <a:ln w="88900">
            <a:solidFill>
              <a:schemeClr val="accent1"/>
            </a:solidFill>
            <a:miter lim="800000"/>
            <a:headEnd/>
            <a:tailEnd/>
          </a:ln>
          <a:effectLst/>
          <a:extLst>
            <a:ext uri="{909E8E84-426E-40DD-AFC4-6F175D3DCCD1}">
              <a14:hiddenFill xmlns:a14="http://schemas.microsoft.com/office/drawing/2010/main">
                <a:solidFill>
                  <a:srgbClr val="48F50B"/>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032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a:xfrm>
            <a:off x="629742" y="261442"/>
            <a:ext cx="10785056" cy="6589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简单工厂模式</a:t>
            </a:r>
          </a:p>
        </p:txBody>
      </p:sp>
      <p:sp>
        <p:nvSpPr>
          <p:cNvPr id="625667" name="Rectangle 3"/>
          <p:cNvSpPr>
            <a:spLocks noGrp="1" noChangeArrowheads="1"/>
          </p:cNvSpPr>
          <p:nvPr>
            <p:ph type="body" idx="1"/>
          </p:nvPr>
        </p:nvSpPr>
        <p:spPr>
          <a:xfrm>
            <a:off x="629742" y="981522"/>
            <a:ext cx="10954566" cy="5185976"/>
          </a:xfrm>
        </p:spPr>
        <p:txBody>
          <a:bodyPr/>
          <a:lstStyle/>
          <a:p>
            <a:pPr>
              <a:lnSpc>
                <a:spcPct val="100000"/>
              </a:lnSpc>
              <a:buFont typeface="Wingdings" pitchFamily="2" charset="2"/>
              <a:buNone/>
            </a:pPr>
            <a:r>
              <a:rPr lang="zh-CN" altLang="en-US" sz="2400" dirty="0">
                <a:latin typeface="楷体_GB2312" pitchFamily="49" charset="-122"/>
                <a:ea typeface="楷体_GB2312" pitchFamily="49" charset="-122"/>
              </a:rPr>
              <a:t>参与者职责</a:t>
            </a:r>
            <a:endParaRPr lang="zh-CN" altLang="en-US" sz="2400" dirty="0"/>
          </a:p>
          <a:p>
            <a:pPr>
              <a:lnSpc>
                <a:spcPct val="100000"/>
              </a:lnSpc>
            </a:pPr>
            <a:r>
              <a:rPr lang="zh-CN" altLang="en-US" sz="2400" dirty="0">
                <a:latin typeface="楷体_GB2312" pitchFamily="49" charset="-122"/>
                <a:ea typeface="楷体_GB2312" pitchFamily="49" charset="-122"/>
              </a:rPr>
              <a:t>工厂：工厂方法模式的核心</a:t>
            </a:r>
          </a:p>
          <a:p>
            <a:pPr>
              <a:lnSpc>
                <a:spcPct val="100000"/>
              </a:lnSpc>
              <a:buFont typeface="Wingdings" pitchFamily="2" charset="2"/>
              <a:buChar char="Ø"/>
            </a:pPr>
            <a:r>
              <a:rPr lang="zh-CN" altLang="en-US" sz="2400" dirty="0">
                <a:latin typeface="楷体_GB2312" pitchFamily="49" charset="-122"/>
                <a:ea typeface="楷体_GB2312" pitchFamily="49" charset="-122"/>
              </a:rPr>
              <a:t>由一个具体类实现。</a:t>
            </a:r>
          </a:p>
          <a:p>
            <a:pPr>
              <a:lnSpc>
                <a:spcPct val="100000"/>
              </a:lnSpc>
              <a:buFont typeface="Wingdings" pitchFamily="2" charset="2"/>
              <a:buChar char="Ø"/>
            </a:pPr>
            <a:r>
              <a:rPr lang="zh-CN" altLang="en-US" sz="2400" dirty="0">
                <a:ea typeface="楷体_GB2312" pitchFamily="49" charset="-122"/>
              </a:rPr>
              <a:t>含有必要的判断逻辑。</a:t>
            </a:r>
          </a:p>
          <a:p>
            <a:pPr>
              <a:lnSpc>
                <a:spcPct val="100000"/>
              </a:lnSpc>
              <a:buFont typeface="Wingdings" pitchFamily="2" charset="2"/>
              <a:buChar char="Ø"/>
            </a:pPr>
            <a:r>
              <a:rPr lang="zh-CN" altLang="en-US" sz="2400" dirty="0">
                <a:latin typeface="楷体_GB2312" pitchFamily="49" charset="-122"/>
                <a:ea typeface="楷体_GB2312" pitchFamily="49" charset="-122"/>
              </a:rPr>
              <a:t>在客户端的直接调用下创建产品对象。</a:t>
            </a:r>
          </a:p>
          <a:p>
            <a:pPr>
              <a:lnSpc>
                <a:spcPct val="100000"/>
              </a:lnSpc>
              <a:buFont typeface="Wingdings" pitchFamily="2" charset="2"/>
              <a:buChar char="Ø"/>
            </a:pPr>
            <a:r>
              <a:rPr lang="zh-CN" altLang="en-US" sz="2400" dirty="0">
                <a:ea typeface="楷体_GB2312" pitchFamily="49" charset="-122"/>
              </a:rPr>
              <a:t>决定在什么时候创建哪一个产品类的实例。</a:t>
            </a:r>
            <a:endParaRPr lang="zh-CN" altLang="en-US" sz="2400" dirty="0">
              <a:latin typeface="楷体_GB2312" pitchFamily="49" charset="-122"/>
              <a:ea typeface="楷体_GB2312" pitchFamily="49" charset="-122"/>
            </a:endParaRPr>
          </a:p>
          <a:p>
            <a:pPr>
              <a:lnSpc>
                <a:spcPct val="100000"/>
              </a:lnSpc>
            </a:pPr>
            <a:r>
              <a:rPr lang="zh-CN" altLang="en-US" sz="2400" dirty="0">
                <a:latin typeface="楷体_GB2312" pitchFamily="49" charset="-122"/>
                <a:ea typeface="楷体_GB2312" pitchFamily="49" charset="-122"/>
              </a:rPr>
              <a:t>抽象产品</a:t>
            </a:r>
          </a:p>
          <a:p>
            <a:pPr>
              <a:lnSpc>
                <a:spcPct val="100000"/>
              </a:lnSpc>
              <a:buFont typeface="Wingdings" pitchFamily="2" charset="2"/>
              <a:buChar char="Ø"/>
            </a:pPr>
            <a:r>
              <a:rPr lang="zh-CN" altLang="en-US" sz="2400" dirty="0">
                <a:latin typeface="楷体_GB2312" pitchFamily="49" charset="-122"/>
                <a:ea typeface="楷体_GB2312" pitchFamily="49" charset="-122"/>
              </a:rPr>
              <a:t>用一个接口</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抽象类实现。</a:t>
            </a:r>
          </a:p>
          <a:p>
            <a:pPr>
              <a:lnSpc>
                <a:spcPct val="100000"/>
              </a:lnSpc>
              <a:buFont typeface="Wingdings" pitchFamily="2" charset="2"/>
              <a:buChar char="Ø"/>
            </a:pPr>
            <a:r>
              <a:rPr lang="zh-CN" altLang="en-US" sz="2400" dirty="0">
                <a:latin typeface="楷体_GB2312" pitchFamily="49" charset="-122"/>
                <a:ea typeface="楷体_GB2312" pitchFamily="49" charset="-122"/>
              </a:rPr>
              <a:t>是由工厂方法模式所创建的对象的父类，或共同接口。</a:t>
            </a:r>
          </a:p>
          <a:p>
            <a:pPr>
              <a:lnSpc>
                <a:spcPct val="100000"/>
              </a:lnSpc>
            </a:pPr>
            <a:r>
              <a:rPr lang="zh-CN" altLang="en-US" sz="2400" dirty="0">
                <a:latin typeface="楷体_GB2312" pitchFamily="49" charset="-122"/>
                <a:ea typeface="楷体_GB2312" pitchFamily="49" charset="-122"/>
              </a:rPr>
              <a:t>具体产品</a:t>
            </a:r>
          </a:p>
          <a:p>
            <a:pPr>
              <a:lnSpc>
                <a:spcPct val="100000"/>
              </a:lnSpc>
              <a:buFont typeface="Wingdings" pitchFamily="2" charset="2"/>
              <a:buChar char="Ø"/>
            </a:pPr>
            <a:r>
              <a:rPr lang="zh-CN" altLang="en-US" sz="2400" dirty="0">
                <a:latin typeface="楷体_GB2312" pitchFamily="49" charset="-122"/>
                <a:ea typeface="楷体_GB2312" pitchFamily="49" charset="-122"/>
              </a:rPr>
              <a:t>工厂方法模式所创建的任何对象都是它的实例，</a:t>
            </a:r>
          </a:p>
          <a:p>
            <a:pPr>
              <a:lnSpc>
                <a:spcPct val="100000"/>
              </a:lnSpc>
              <a:buFont typeface="Wingdings" pitchFamily="2" charset="2"/>
              <a:buChar char="Ø"/>
            </a:pPr>
            <a:r>
              <a:rPr lang="zh-CN" altLang="en-US" sz="2400" dirty="0">
                <a:latin typeface="楷体_GB2312" pitchFamily="49" charset="-122"/>
                <a:ea typeface="楷体_GB2312" pitchFamily="49" charset="-122"/>
              </a:rPr>
              <a:t>由一个具体类实现。</a:t>
            </a:r>
          </a:p>
        </p:txBody>
      </p:sp>
    </p:spTree>
    <p:extLst>
      <p:ext uri="{BB962C8B-B14F-4D97-AF65-F5344CB8AC3E}">
        <p14:creationId xmlns:p14="http://schemas.microsoft.com/office/powerpoint/2010/main" val="1369708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简单工厂模式</a:t>
            </a:r>
          </a:p>
        </p:txBody>
      </p:sp>
      <p:sp>
        <p:nvSpPr>
          <p:cNvPr id="627715" name="Rectangle 3"/>
          <p:cNvSpPr>
            <a:spLocks noGrp="1" noChangeArrowheads="1"/>
          </p:cNvSpPr>
          <p:nvPr>
            <p:ph type="body" idx="1"/>
          </p:nvPr>
        </p:nvSpPr>
        <p:spPr>
          <a:xfrm>
            <a:off x="911115" y="1430345"/>
            <a:ext cx="4229268" cy="4185619"/>
          </a:xfrm>
        </p:spPr>
        <p:txBody>
          <a:bodyPr/>
          <a:lstStyle/>
          <a:p>
            <a:r>
              <a:rPr lang="zh-CN" altLang="en-US" sz="2400" dirty="0"/>
              <a:t>在真实的系统中，产品可以形成复杂的等级结构，</a:t>
            </a:r>
          </a:p>
        </p:txBody>
      </p:sp>
      <p:pic>
        <p:nvPicPr>
          <p:cNvPr id="6277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080" y="1365243"/>
            <a:ext cx="5932840" cy="460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7717" name="AutoShape 5"/>
          <p:cNvSpPr>
            <a:spLocks noChangeArrowheads="1"/>
          </p:cNvSpPr>
          <p:nvPr/>
        </p:nvSpPr>
        <p:spPr bwMode="auto">
          <a:xfrm>
            <a:off x="625068" y="4031272"/>
            <a:ext cx="3843633" cy="1368742"/>
          </a:xfrm>
          <a:prstGeom prst="wedgeRoundRectCallout">
            <a:avLst>
              <a:gd name="adj1" fmla="val 100884"/>
              <a:gd name="adj2" fmla="val 92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sz="2900">
                <a:solidFill>
                  <a:schemeClr val="bg2"/>
                </a:solidFill>
                <a:ea typeface="楷体_GB2312" pitchFamily="49" charset="-122"/>
              </a:rPr>
              <a:t>有多个抽象产品类和具体产品类的树状结构</a:t>
            </a:r>
          </a:p>
        </p:txBody>
      </p:sp>
    </p:spTree>
    <p:extLst>
      <p:ext uri="{BB962C8B-B14F-4D97-AF65-F5344CB8AC3E}">
        <p14:creationId xmlns:p14="http://schemas.microsoft.com/office/powerpoint/2010/main" val="2498271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简单工厂模式</a:t>
            </a:r>
          </a:p>
        </p:txBody>
      </p:sp>
      <p:sp>
        <p:nvSpPr>
          <p:cNvPr id="628739" name="Rectangle 3"/>
          <p:cNvSpPr>
            <a:spLocks noGrp="1" noChangeArrowheads="1"/>
          </p:cNvSpPr>
          <p:nvPr>
            <p:ph type="body" idx="1"/>
          </p:nvPr>
        </p:nvSpPr>
        <p:spPr>
          <a:xfrm>
            <a:off x="432250" y="1701400"/>
            <a:ext cx="4998417" cy="3169384"/>
          </a:xfrm>
        </p:spPr>
        <p:txBody>
          <a:bodyPr/>
          <a:lstStyle/>
          <a:p>
            <a:pPr marL="0" indent="0">
              <a:lnSpc>
                <a:spcPct val="100000"/>
              </a:lnSpc>
              <a:buNone/>
            </a:pPr>
            <a:r>
              <a:rPr lang="zh-CN" altLang="en-US" sz="3300" dirty="0"/>
              <a:t>使用同一个工厂类</a:t>
            </a:r>
          </a:p>
          <a:p>
            <a:pPr marL="0" indent="0">
              <a:lnSpc>
                <a:spcPct val="100000"/>
              </a:lnSpc>
              <a:buNone/>
            </a:pPr>
            <a:r>
              <a:rPr lang="zh-CN" altLang="en-US" sz="3300" dirty="0"/>
              <a:t>每个工厂类可以有多于－个的工厂方法，分别负责创建不同的产品对象</a:t>
            </a:r>
          </a:p>
        </p:txBody>
      </p:sp>
      <p:pic>
        <p:nvPicPr>
          <p:cNvPr id="6287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835" y="2205548"/>
            <a:ext cx="6151083" cy="424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8741" name="AutoShape 5"/>
          <p:cNvSpPr>
            <a:spLocks noChangeArrowheads="1"/>
          </p:cNvSpPr>
          <p:nvPr/>
        </p:nvSpPr>
        <p:spPr bwMode="auto">
          <a:xfrm>
            <a:off x="1201401" y="5013970"/>
            <a:ext cx="3460117" cy="1152792"/>
          </a:xfrm>
          <a:prstGeom prst="wedgeRoundRectCallout">
            <a:avLst>
              <a:gd name="adj1" fmla="val 90356"/>
              <a:gd name="adj2" fmla="val -2658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lang="zh-CN" altLang="en-US">
                <a:solidFill>
                  <a:schemeClr val="bg2"/>
                </a:solidFill>
              </a:rPr>
              <a:t>从 </a:t>
            </a:r>
            <a:r>
              <a:rPr lang="en-US" altLang="zh-CN">
                <a:solidFill>
                  <a:schemeClr val="bg2"/>
                </a:solidFill>
              </a:rPr>
              <a:t>Factory</a:t>
            </a:r>
            <a:r>
              <a:rPr lang="zh-CN" altLang="en-US">
                <a:solidFill>
                  <a:schemeClr val="bg2"/>
                </a:solidFill>
              </a:rPr>
              <a:t>类到各个 </a:t>
            </a:r>
            <a:r>
              <a:rPr lang="en-US" altLang="zh-CN">
                <a:solidFill>
                  <a:schemeClr val="bg2"/>
                </a:solidFill>
              </a:rPr>
              <a:t>Product</a:t>
            </a:r>
            <a:r>
              <a:rPr lang="zh-CN" altLang="en-US">
                <a:solidFill>
                  <a:schemeClr val="bg2"/>
                </a:solidFill>
              </a:rPr>
              <a:t>类的虚线代表创建（依赖）关系</a:t>
            </a:r>
          </a:p>
        </p:txBody>
      </p:sp>
      <p:sp>
        <p:nvSpPr>
          <p:cNvPr id="628742" name="AutoShape 6"/>
          <p:cNvSpPr>
            <a:spLocks noChangeArrowheads="1"/>
          </p:cNvSpPr>
          <p:nvPr/>
        </p:nvSpPr>
        <p:spPr bwMode="auto">
          <a:xfrm>
            <a:off x="6682269" y="1197253"/>
            <a:ext cx="3845752" cy="1008295"/>
          </a:xfrm>
          <a:prstGeom prst="wedgeRoundRectCallout">
            <a:avLst>
              <a:gd name="adj1" fmla="val -23111"/>
              <a:gd name="adj2" fmla="val 11455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lang="zh-CN" altLang="en-US" dirty="0">
                <a:solidFill>
                  <a:schemeClr val="bg2"/>
                </a:solidFill>
              </a:rPr>
              <a:t>从 </a:t>
            </a:r>
            <a:r>
              <a:rPr lang="en-US" altLang="zh-CN" dirty="0">
                <a:solidFill>
                  <a:schemeClr val="bg2"/>
                </a:solidFill>
              </a:rPr>
              <a:t>client </a:t>
            </a:r>
            <a:r>
              <a:rPr lang="zh-CN" altLang="en-US" dirty="0">
                <a:solidFill>
                  <a:schemeClr val="bg2"/>
                </a:solidFill>
              </a:rPr>
              <a:t>到其他类的连线是 一般依赖关系。</a:t>
            </a:r>
          </a:p>
        </p:txBody>
      </p:sp>
    </p:spTree>
    <p:extLst>
      <p:ext uri="{BB962C8B-B14F-4D97-AF65-F5344CB8AC3E}">
        <p14:creationId xmlns:p14="http://schemas.microsoft.com/office/powerpoint/2010/main" val="1239887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法律声明</a:t>
            </a:r>
            <a:endParaRPr lang="zh-CN" altLang="en-US" dirty="0"/>
          </a:p>
        </p:txBody>
      </p:sp>
      <p:sp>
        <p:nvSpPr>
          <p:cNvPr id="3" name="内容占位符 2"/>
          <p:cNvSpPr>
            <a:spLocks noGrp="1"/>
          </p:cNvSpPr>
          <p:nvPr>
            <p:ph idx="1"/>
          </p:nvPr>
        </p:nvSpPr>
        <p:spPr>
          <a:xfrm>
            <a:off x="610235" y="1429081"/>
            <a:ext cx="10970424" cy="4809652"/>
          </a:xfrm>
        </p:spPr>
        <p:txBody>
          <a:bodyPr/>
          <a:lstStyle/>
          <a:p>
            <a:pPr>
              <a:buNone/>
            </a:pPr>
            <a:r>
              <a:rPr lang="en-US" altLang="zh-CN" sz="3300" b="1" dirty="0" smtClean="0">
                <a:solidFill>
                  <a:srgbClr val="FF0000"/>
                </a:solidFill>
              </a:rPr>
              <a:t>【</a:t>
            </a:r>
            <a:r>
              <a:rPr lang="zh-CN" altLang="en-US" sz="3300" b="1" dirty="0" smtClean="0">
                <a:solidFill>
                  <a:srgbClr val="FF0000"/>
                </a:solidFill>
              </a:rPr>
              <a:t>声明</a:t>
            </a:r>
            <a:r>
              <a:rPr lang="en-US" altLang="zh-CN" sz="3300" b="1" dirty="0" smtClean="0">
                <a:solidFill>
                  <a:srgbClr val="FF0000"/>
                </a:solidFill>
              </a:rPr>
              <a:t>】</a:t>
            </a:r>
            <a:r>
              <a:rPr lang="zh-CN" altLang="en-US" sz="3300" b="1" dirty="0" smtClean="0"/>
              <a:t>本视频和幻灯片为炼数成金网络课程的教学资料，所有资料只能在课程内使用，不得在课程以外范围散播，违者将可能被追究法律和经济责任。</a:t>
            </a:r>
            <a:endParaRPr lang="en-US" altLang="zh-CN" sz="3300" b="1" dirty="0" smtClean="0"/>
          </a:p>
          <a:p>
            <a:pPr>
              <a:buNone/>
            </a:pPr>
            <a:r>
              <a:rPr lang="zh-CN" altLang="en-US" sz="3300" b="1" dirty="0" smtClean="0">
                <a:solidFill>
                  <a:srgbClr val="003399"/>
                </a:solidFill>
              </a:rPr>
              <a:t>课程详情访问炼数成金培训网站</a:t>
            </a:r>
            <a:endParaRPr lang="en-US" altLang="zh-CN" sz="3300" b="1" dirty="0" smtClean="0">
              <a:solidFill>
                <a:srgbClr val="003399"/>
              </a:solidFill>
            </a:endParaRPr>
          </a:p>
          <a:p>
            <a:pPr>
              <a:buNone/>
            </a:pPr>
            <a:r>
              <a:rPr lang="en-US" altLang="zh-CN" sz="3300" b="1" dirty="0" smtClean="0">
                <a:solidFill>
                  <a:srgbClr val="FF0000"/>
                </a:solidFill>
                <a:hlinkClick r:id="rId3"/>
              </a:rPr>
              <a:t>http://edu.dataguru.cn</a:t>
            </a:r>
            <a:endParaRPr lang="en-US" altLang="zh-CN" sz="3300" b="1" dirty="0" smtClean="0">
              <a:solidFill>
                <a:srgbClr val="FF0000"/>
              </a:solidFill>
            </a:endParaRPr>
          </a:p>
          <a:p>
            <a:pPr>
              <a:buNone/>
            </a:pPr>
            <a:endParaRPr lang="en-US" altLang="zh-CN" dirty="0" smtClean="0"/>
          </a:p>
          <a:p>
            <a:pPr>
              <a:buNone/>
            </a:pP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845766" y="261442"/>
            <a:ext cx="10785056" cy="803461"/>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简单工厂模式</a:t>
            </a:r>
          </a:p>
        </p:txBody>
      </p:sp>
      <p:sp>
        <p:nvSpPr>
          <p:cNvPr id="629763" name="Rectangle 3"/>
          <p:cNvSpPr>
            <a:spLocks noGrp="1" noChangeArrowheads="1"/>
          </p:cNvSpPr>
          <p:nvPr>
            <p:ph type="body" idx="1"/>
          </p:nvPr>
        </p:nvSpPr>
        <p:spPr>
          <a:xfrm>
            <a:off x="773758" y="1557586"/>
            <a:ext cx="10765987" cy="2737484"/>
          </a:xfrm>
        </p:spPr>
        <p:txBody>
          <a:bodyPr/>
          <a:lstStyle/>
          <a:p>
            <a:pPr>
              <a:lnSpc>
                <a:spcPct val="100000"/>
              </a:lnSpc>
              <a:buFont typeface="Wingdings" pitchFamily="2" charset="2"/>
              <a:buNone/>
            </a:pPr>
            <a:r>
              <a:rPr lang="zh-CN" altLang="en-US" sz="3200" dirty="0">
                <a:latin typeface="楷体_GB2312" pitchFamily="49" charset="-122"/>
                <a:ea typeface="楷体_GB2312" pitchFamily="49" charset="-122"/>
              </a:rPr>
              <a:t>优点：</a:t>
            </a:r>
          </a:p>
          <a:p>
            <a:pPr>
              <a:lnSpc>
                <a:spcPct val="100000"/>
              </a:lnSpc>
            </a:pPr>
            <a:r>
              <a:rPr lang="zh-CN" altLang="en-US" sz="3200" dirty="0">
                <a:latin typeface="楷体_GB2312" pitchFamily="49" charset="-122"/>
                <a:ea typeface="楷体_GB2312" pitchFamily="49" charset="-122"/>
              </a:rPr>
              <a:t>设计简单，</a:t>
            </a:r>
          </a:p>
          <a:p>
            <a:pPr>
              <a:lnSpc>
                <a:spcPct val="100000"/>
              </a:lnSpc>
            </a:pPr>
            <a:r>
              <a:rPr lang="zh-CN" altLang="en-US" sz="3200" dirty="0">
                <a:latin typeface="楷体_GB2312" pitchFamily="49" charset="-122"/>
                <a:ea typeface="楷体_GB2312" pitchFamily="49" charset="-122"/>
              </a:rPr>
              <a:t>产品类等级结构变化不会影响到工厂类。</a:t>
            </a:r>
          </a:p>
          <a:p>
            <a:pPr>
              <a:lnSpc>
                <a:spcPct val="100000"/>
              </a:lnSpc>
            </a:pPr>
            <a:r>
              <a:rPr lang="zh-CN" altLang="en-US" sz="3200" dirty="0">
                <a:latin typeface="楷体_GB2312" pitchFamily="49" charset="-122"/>
                <a:ea typeface="楷体_GB2312" pitchFamily="49" charset="-122"/>
              </a:rPr>
              <a:t>实现了对责任的分割。</a:t>
            </a:r>
          </a:p>
        </p:txBody>
      </p:sp>
    </p:spTree>
    <p:extLst>
      <p:ext uri="{BB962C8B-B14F-4D97-AF65-F5344CB8AC3E}">
        <p14:creationId xmlns:p14="http://schemas.microsoft.com/office/powerpoint/2010/main" val="2950798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简单工厂模式</a:t>
            </a:r>
          </a:p>
        </p:txBody>
      </p:sp>
      <p:sp>
        <p:nvSpPr>
          <p:cNvPr id="646147" name="Rectangle 3"/>
          <p:cNvSpPr>
            <a:spLocks noGrp="1" noChangeArrowheads="1"/>
          </p:cNvSpPr>
          <p:nvPr>
            <p:ph type="body" idx="1"/>
          </p:nvPr>
        </p:nvSpPr>
        <p:spPr/>
        <p:txBody>
          <a:bodyPr/>
          <a:lstStyle/>
          <a:p>
            <a:pPr>
              <a:lnSpc>
                <a:spcPct val="100000"/>
              </a:lnSpc>
              <a:buFont typeface="Wingdings" pitchFamily="2" charset="2"/>
              <a:buNone/>
            </a:pPr>
            <a:r>
              <a:rPr lang="zh-CN" altLang="en-US" sz="2900" dirty="0">
                <a:latin typeface="楷体_GB2312" pitchFamily="49" charset="-122"/>
                <a:ea typeface="楷体_GB2312" pitchFamily="49" charset="-122"/>
              </a:rPr>
              <a:t>缺点：</a:t>
            </a:r>
          </a:p>
          <a:p>
            <a:pPr>
              <a:lnSpc>
                <a:spcPct val="100000"/>
              </a:lnSpc>
            </a:pPr>
            <a:r>
              <a:rPr lang="zh-CN" altLang="en-US" sz="2900" dirty="0">
                <a:latin typeface="楷体_GB2312" pitchFamily="49" charset="-122"/>
                <a:ea typeface="楷体_GB2312" pitchFamily="49" charset="-122"/>
              </a:rPr>
              <a:t>工厂类集中了所有的产品创建逻辑，形成全能类（上帝类 ）。当产品类有复杂的多层次等级结构时，工厂类需要判断创建产品时机和种类，</a:t>
            </a:r>
            <a:r>
              <a:rPr lang="zh-CN" altLang="en-US" sz="2900" dirty="0">
                <a:solidFill>
                  <a:schemeClr val="accent2"/>
                </a:solidFill>
                <a:latin typeface="楷体_GB2312" pitchFamily="49" charset="-122"/>
                <a:ea typeface="楷体_GB2312" pitchFamily="49" charset="-122"/>
              </a:rPr>
              <a:t>增加新的产品导致工厂类的修改。使系统功能扩展困难。</a:t>
            </a:r>
          </a:p>
          <a:p>
            <a:pPr>
              <a:lnSpc>
                <a:spcPct val="100000"/>
              </a:lnSpc>
            </a:pPr>
            <a:r>
              <a:rPr lang="zh-CN" altLang="en-US" sz="2900" dirty="0">
                <a:latin typeface="楷体_GB2312" pitchFamily="49" charset="-122"/>
                <a:ea typeface="楷体_GB2312" pitchFamily="49" charset="-122"/>
              </a:rPr>
              <a:t>由于简单工厂模式使用静态方法，而静态方法无法由子类继承，因此，工厂角色</a:t>
            </a:r>
            <a:r>
              <a:rPr lang="zh-CN" altLang="en-US" sz="2900" dirty="0">
                <a:solidFill>
                  <a:schemeClr val="accent2"/>
                </a:solidFill>
                <a:latin typeface="楷体_GB2312" pitchFamily="49" charset="-122"/>
                <a:ea typeface="楷体_GB2312" pitchFamily="49" charset="-122"/>
              </a:rPr>
              <a:t>无法形成基于继承的等级结构。</a:t>
            </a:r>
          </a:p>
          <a:p>
            <a:pPr>
              <a:lnSpc>
                <a:spcPct val="100000"/>
              </a:lnSpc>
              <a:buFont typeface="Wingdings" pitchFamily="2" charset="2"/>
              <a:buNone/>
            </a:pPr>
            <a:r>
              <a:rPr lang="zh-CN" altLang="en-US" sz="2900" dirty="0">
                <a:latin typeface="楷体_GB2312" pitchFamily="49" charset="-122"/>
                <a:ea typeface="楷体_GB2312" pitchFamily="49" charset="-122"/>
              </a:rPr>
              <a:t>以上缺点在工厂方法模式中得到克服。</a:t>
            </a:r>
          </a:p>
        </p:txBody>
      </p:sp>
    </p:spTree>
    <p:extLst>
      <p:ext uri="{BB962C8B-B14F-4D97-AF65-F5344CB8AC3E}">
        <p14:creationId xmlns:p14="http://schemas.microsoft.com/office/powerpoint/2010/main" val="1757778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简单工厂模式</a:t>
            </a:r>
          </a:p>
        </p:txBody>
      </p:sp>
      <p:pic>
        <p:nvPicPr>
          <p:cNvPr id="6307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973" y="1334729"/>
            <a:ext cx="6343901" cy="460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0789" name="AutoShape 5"/>
          <p:cNvSpPr>
            <a:spLocks noChangeArrowheads="1"/>
          </p:cNvSpPr>
          <p:nvPr/>
        </p:nvSpPr>
        <p:spPr bwMode="auto">
          <a:xfrm>
            <a:off x="9237240" y="1550639"/>
            <a:ext cx="2209982" cy="1225873"/>
          </a:xfrm>
          <a:prstGeom prst="wedgeRoundRectCallout">
            <a:avLst>
              <a:gd name="adj1" fmla="val -13088"/>
              <a:gd name="adj2" fmla="val 12566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lang="zh-CN" altLang="en-US">
                <a:solidFill>
                  <a:schemeClr val="bg2"/>
                </a:solidFill>
              </a:rPr>
              <a:t>女娲是工厂类，也就是简单工厂模式的核心角色</a:t>
            </a:r>
          </a:p>
        </p:txBody>
      </p:sp>
      <p:sp>
        <p:nvSpPr>
          <p:cNvPr id="630790" name="AutoShape 6"/>
          <p:cNvSpPr>
            <a:spLocks noChangeArrowheads="1"/>
          </p:cNvSpPr>
          <p:nvPr/>
        </p:nvSpPr>
        <p:spPr bwMode="auto">
          <a:xfrm>
            <a:off x="299840" y="3495816"/>
            <a:ext cx="4229268" cy="863800"/>
          </a:xfrm>
          <a:prstGeom prst="wedgeRoundRectCallout">
            <a:avLst>
              <a:gd name="adj1" fmla="val 69287"/>
              <a:gd name="adj2" fmla="val 3180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a:solidFill>
                  <a:schemeClr val="bg2"/>
                </a:solidFill>
              </a:rPr>
              <a:t>具体的人是简单工厂模式里的具体产品角色。</a:t>
            </a:r>
          </a:p>
        </p:txBody>
      </p:sp>
      <p:sp>
        <p:nvSpPr>
          <p:cNvPr id="630791" name="AutoShape 7"/>
          <p:cNvSpPr>
            <a:spLocks noChangeArrowheads="1"/>
          </p:cNvSpPr>
          <p:nvPr/>
        </p:nvSpPr>
        <p:spPr bwMode="auto">
          <a:xfrm>
            <a:off x="299841" y="1407771"/>
            <a:ext cx="4131799" cy="1656145"/>
          </a:xfrm>
          <a:prstGeom prst="wedgeRoundRectCallout">
            <a:avLst>
              <a:gd name="adj1" fmla="val 81181"/>
              <a:gd name="adj2" fmla="val -2430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a:solidFill>
                  <a:schemeClr val="bg2"/>
                </a:solidFill>
              </a:rPr>
              <a:t>抽象的人</a:t>
            </a:r>
            <a:r>
              <a:rPr lang="en-US" altLang="zh-CN">
                <a:solidFill>
                  <a:schemeClr val="bg2"/>
                </a:solidFill>
                <a:latin typeface="Arial"/>
              </a:rPr>
              <a:t>——</a:t>
            </a:r>
            <a:r>
              <a:rPr lang="zh-CN" altLang="en-US">
                <a:solidFill>
                  <a:schemeClr val="bg2"/>
                </a:solidFill>
              </a:rPr>
              <a:t>存在于女娲的头脑里的想法，规定了所有具体的人必须具有的接口。女娲按照这个想法造出具体的人。</a:t>
            </a:r>
          </a:p>
        </p:txBody>
      </p:sp>
      <p:sp>
        <p:nvSpPr>
          <p:cNvPr id="630793" name="Text Box 9"/>
          <p:cNvSpPr txBox="1">
            <a:spLocks noChangeArrowheads="1"/>
          </p:cNvSpPr>
          <p:nvPr/>
        </p:nvSpPr>
        <p:spPr bwMode="auto">
          <a:xfrm>
            <a:off x="1066871" y="5009055"/>
            <a:ext cx="3364768" cy="69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pPr>
              <a:spcBef>
                <a:spcPct val="50000"/>
              </a:spcBef>
            </a:pPr>
            <a:r>
              <a:rPr lang="zh-CN" altLang="en-US" sz="3800" b="1">
                <a:solidFill>
                  <a:schemeClr val="accent2"/>
                </a:solidFill>
              </a:rPr>
              <a:t>女娲造人</a:t>
            </a:r>
          </a:p>
        </p:txBody>
      </p:sp>
    </p:spTree>
    <p:extLst>
      <p:ext uri="{BB962C8B-B14F-4D97-AF65-F5344CB8AC3E}">
        <p14:creationId xmlns:p14="http://schemas.microsoft.com/office/powerpoint/2010/main" val="3189436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简单工厂模式</a:t>
            </a:r>
          </a:p>
        </p:txBody>
      </p:sp>
      <p:sp>
        <p:nvSpPr>
          <p:cNvPr id="3" name="内容占位符 2"/>
          <p:cNvSpPr>
            <a:spLocks noGrp="1"/>
          </p:cNvSpPr>
          <p:nvPr>
            <p:ph idx="1"/>
          </p:nvPr>
        </p:nvSpPr>
        <p:spPr/>
        <p:txBody>
          <a:bodyPr/>
          <a:lstStyle/>
          <a:p>
            <a:r>
              <a:rPr lang="en-US" altLang="zh-CN" dirty="0" err="1" smtClean="0"/>
              <a:t>DateFormat</a:t>
            </a:r>
            <a:endParaRPr lang="en-US" altLang="zh-CN" dirty="0" smtClean="0"/>
          </a:p>
          <a:p>
            <a:r>
              <a:rPr lang="en-US" altLang="zh-CN" dirty="0" err="1" smtClean="0"/>
              <a:t>XMLReaderFactory</a:t>
            </a:r>
            <a:endParaRPr lang="en-US" altLang="zh-CN" dirty="0" smtClean="0"/>
          </a:p>
          <a:p>
            <a:endParaRPr lang="zh-CN" altLang="en-US" dirty="0"/>
          </a:p>
        </p:txBody>
      </p:sp>
    </p:spTree>
    <p:extLst>
      <p:ext uri="{BB962C8B-B14F-4D97-AF65-F5344CB8AC3E}">
        <p14:creationId xmlns:p14="http://schemas.microsoft.com/office/powerpoint/2010/main" val="3204497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29742" y="333450"/>
            <a:ext cx="10785056" cy="648623"/>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工厂方法</a:t>
            </a:r>
            <a:r>
              <a:rPr lang="zh-CN" altLang="en-US" dirty="0" smtClean="0"/>
              <a:t>模式</a:t>
            </a:r>
            <a:endParaRPr lang="zh-CN" altLang="en-US" dirty="0"/>
          </a:p>
        </p:txBody>
      </p:sp>
      <p:sp>
        <p:nvSpPr>
          <p:cNvPr id="115715" name="Rectangle 3"/>
          <p:cNvSpPr>
            <a:spLocks noGrp="1" noChangeArrowheads="1"/>
          </p:cNvSpPr>
          <p:nvPr>
            <p:ph type="body" idx="1"/>
          </p:nvPr>
        </p:nvSpPr>
        <p:spPr>
          <a:xfrm>
            <a:off x="341710" y="1197546"/>
            <a:ext cx="10668519" cy="4754076"/>
          </a:xfrm>
        </p:spPr>
        <p:txBody>
          <a:bodyPr/>
          <a:lstStyle/>
          <a:p>
            <a:pPr marL="0" indent="0" algn="just">
              <a:lnSpc>
                <a:spcPct val="100000"/>
              </a:lnSpc>
              <a:buNone/>
            </a:pPr>
            <a:r>
              <a:rPr lang="en-US" altLang="zh-CN" sz="3300" dirty="0">
                <a:latin typeface="楷体_GB2312" pitchFamily="49" charset="-122"/>
                <a:ea typeface="楷体_GB2312" pitchFamily="49" charset="-122"/>
              </a:rPr>
              <a:t>1</a:t>
            </a:r>
            <a:r>
              <a:rPr lang="zh-CN" altLang="en-US" sz="3300" dirty="0">
                <a:latin typeface="楷体_GB2312" pitchFamily="49" charset="-122"/>
                <a:ea typeface="楷体_GB2312" pitchFamily="49" charset="-122"/>
              </a:rPr>
              <a:t>．工厂方法模式（</a:t>
            </a:r>
            <a:r>
              <a:rPr lang="en-US" altLang="zh-CN" sz="3300" dirty="0">
                <a:latin typeface="楷体_GB2312" pitchFamily="49" charset="-122"/>
                <a:ea typeface="楷体_GB2312" pitchFamily="49" charset="-122"/>
              </a:rPr>
              <a:t>Factory Method </a:t>
            </a:r>
            <a:r>
              <a:rPr lang="zh-CN" altLang="en-US" sz="3300" dirty="0">
                <a:latin typeface="楷体_GB2312" pitchFamily="49" charset="-122"/>
                <a:ea typeface="楷体_GB2312" pitchFamily="49" charset="-122"/>
              </a:rPr>
              <a:t>）</a:t>
            </a:r>
          </a:p>
          <a:p>
            <a:pPr marL="0" indent="0" algn="just">
              <a:lnSpc>
                <a:spcPct val="100000"/>
              </a:lnSpc>
              <a:buNone/>
            </a:pPr>
            <a:r>
              <a:rPr lang="zh-CN" altLang="en-US" sz="3300" dirty="0">
                <a:latin typeface="楷体_GB2312" pitchFamily="49" charset="-122"/>
                <a:ea typeface="楷体_GB2312" pitchFamily="49" charset="-122"/>
              </a:rPr>
              <a:t>   类的创建模式</a:t>
            </a:r>
          </a:p>
          <a:p>
            <a:pPr marL="0" indent="0" algn="just">
              <a:lnSpc>
                <a:spcPct val="100000"/>
              </a:lnSpc>
              <a:buNone/>
            </a:pPr>
            <a:r>
              <a:rPr lang="zh-CN" altLang="en-US" sz="3300" dirty="0">
                <a:latin typeface="楷体_GB2312" pitchFamily="49" charset="-122"/>
                <a:ea typeface="楷体_GB2312" pitchFamily="49" charset="-122"/>
              </a:rPr>
              <a:t>   别名：虚拟构建者（</a:t>
            </a:r>
            <a:r>
              <a:rPr lang="en-US" altLang="zh-CN" sz="3300" dirty="0">
                <a:latin typeface="楷体_GB2312" pitchFamily="49" charset="-122"/>
                <a:ea typeface="楷体_GB2312" pitchFamily="49" charset="-122"/>
              </a:rPr>
              <a:t>Virtual Constructor</a:t>
            </a:r>
            <a:r>
              <a:rPr lang="zh-CN" altLang="en-US" sz="3300" dirty="0">
                <a:latin typeface="楷体_GB2312" pitchFamily="49" charset="-122"/>
                <a:ea typeface="楷体_GB2312" pitchFamily="49" charset="-122"/>
              </a:rPr>
              <a:t>）</a:t>
            </a:r>
          </a:p>
          <a:p>
            <a:pPr marL="0" indent="0" algn="just">
              <a:lnSpc>
                <a:spcPct val="100000"/>
              </a:lnSpc>
              <a:buNone/>
            </a:pPr>
            <a:r>
              <a:rPr lang="zh-CN" altLang="en-US" sz="3300" dirty="0">
                <a:latin typeface="楷体_GB2312" pitchFamily="49" charset="-122"/>
                <a:ea typeface="楷体_GB2312" pitchFamily="49" charset="-122"/>
              </a:rPr>
              <a:t>         多态性工厂（</a:t>
            </a:r>
            <a:r>
              <a:rPr lang="en-US" altLang="zh-CN" sz="3300" dirty="0">
                <a:latin typeface="楷体_GB2312" pitchFamily="49" charset="-122"/>
                <a:ea typeface="楷体_GB2312" pitchFamily="49" charset="-122"/>
              </a:rPr>
              <a:t>Polymorphic Factory</a:t>
            </a:r>
            <a:r>
              <a:rPr lang="zh-CN" altLang="en-US" sz="3300" dirty="0">
                <a:latin typeface="楷体_GB2312" pitchFamily="49" charset="-122"/>
                <a:ea typeface="楷体_GB2312" pitchFamily="49" charset="-122"/>
              </a:rPr>
              <a:t>）</a:t>
            </a:r>
          </a:p>
          <a:p>
            <a:pPr marL="0" indent="0" algn="just">
              <a:lnSpc>
                <a:spcPct val="100000"/>
              </a:lnSpc>
              <a:buNone/>
            </a:pPr>
            <a:r>
              <a:rPr lang="zh-CN" altLang="en-US" sz="3300" dirty="0">
                <a:latin typeface="楷体_GB2312" pitchFamily="49" charset="-122"/>
                <a:ea typeface="楷体_GB2312" pitchFamily="49" charset="-122"/>
              </a:rPr>
              <a:t>   目的：</a:t>
            </a:r>
          </a:p>
          <a:p>
            <a:pPr marL="0" indent="0" algn="just">
              <a:lnSpc>
                <a:spcPct val="100000"/>
              </a:lnSpc>
              <a:buNone/>
            </a:pPr>
            <a:r>
              <a:rPr lang="zh-CN" altLang="en-US" sz="3300" dirty="0">
                <a:latin typeface="楷体_GB2312" pitchFamily="49" charset="-122"/>
                <a:ea typeface="楷体_GB2312" pitchFamily="49" charset="-122"/>
              </a:rPr>
              <a:t>   定义创建产品对象的工厂接口，让子类决定实例化哪一个类，将实际创建工作推迟至子类中</a:t>
            </a:r>
          </a:p>
        </p:txBody>
      </p:sp>
    </p:spTree>
    <p:extLst>
      <p:ext uri="{BB962C8B-B14F-4D97-AF65-F5344CB8AC3E}">
        <p14:creationId xmlns:p14="http://schemas.microsoft.com/office/powerpoint/2010/main" val="2457751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工厂方法</a:t>
            </a:r>
            <a:r>
              <a:rPr lang="zh-CN" altLang="en-US" dirty="0" smtClean="0"/>
              <a:t>模式</a:t>
            </a:r>
            <a:endParaRPr lang="zh-CN" altLang="en-US" dirty="0"/>
          </a:p>
        </p:txBody>
      </p:sp>
      <p:sp>
        <p:nvSpPr>
          <p:cNvPr id="647171" name="Rectangle 3"/>
          <p:cNvSpPr>
            <a:spLocks noGrp="1" noChangeArrowheads="1"/>
          </p:cNvSpPr>
          <p:nvPr>
            <p:ph type="body" idx="1"/>
          </p:nvPr>
        </p:nvSpPr>
        <p:spPr>
          <a:xfrm>
            <a:off x="701750" y="1413571"/>
            <a:ext cx="10984230" cy="4752528"/>
          </a:xfrm>
        </p:spPr>
        <p:txBody>
          <a:bodyPr/>
          <a:lstStyle/>
          <a:p>
            <a:pPr>
              <a:lnSpc>
                <a:spcPct val="100000"/>
              </a:lnSpc>
              <a:buClr>
                <a:srgbClr val="FF3300"/>
              </a:buClr>
              <a:buSzPct val="125000"/>
              <a:buFont typeface="Wingdings" pitchFamily="2" charset="2"/>
              <a:buNone/>
            </a:pP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延迟到子类中实现</a:t>
            </a:r>
            <a:r>
              <a:rPr lang="zh-CN" altLang="en-US" sz="2900" dirty="0">
                <a:latin typeface="Arial"/>
                <a:ea typeface="楷体_GB2312" pitchFamily="49" charset="-122"/>
              </a:rPr>
              <a:t>“</a:t>
            </a:r>
            <a:r>
              <a:rPr lang="en-US" altLang="zh-CN" sz="2900" dirty="0">
                <a:latin typeface="Arial"/>
                <a:ea typeface="楷体_GB2312" pitchFamily="49" charset="-122"/>
              </a:rPr>
              <a:t>——</a:t>
            </a:r>
            <a:r>
              <a:rPr lang="zh-CN" altLang="en-US" sz="2900" b="1" dirty="0">
                <a:solidFill>
                  <a:srgbClr val="FF0000"/>
                </a:solidFill>
                <a:latin typeface="楷体_GB2312" pitchFamily="49" charset="-122"/>
                <a:ea typeface="楷体_GB2312" pitchFamily="49" charset="-122"/>
              </a:rPr>
              <a:t>使一个类通过子类实例化。</a:t>
            </a:r>
            <a:endParaRPr lang="zh-CN" altLang="en-US" sz="2900" dirty="0">
              <a:solidFill>
                <a:srgbClr val="FF0000"/>
              </a:solidFill>
              <a:latin typeface="楷体_GB2312" pitchFamily="49" charset="-122"/>
              <a:ea typeface="楷体_GB2312" pitchFamily="49" charset="-122"/>
            </a:endParaRPr>
          </a:p>
          <a:p>
            <a:pPr>
              <a:lnSpc>
                <a:spcPct val="100000"/>
              </a:lnSpc>
              <a:buClr>
                <a:srgbClr val="FF3300"/>
              </a:buClr>
              <a:buSzPct val="125000"/>
              <a:buFont typeface="Wingdings" pitchFamily="2" charset="2"/>
              <a:buChar char="Â"/>
            </a:pPr>
            <a:r>
              <a:rPr lang="zh-CN" altLang="en-US" sz="2900" dirty="0">
                <a:latin typeface="楷体_GB2312" pitchFamily="49" charset="-122"/>
                <a:ea typeface="楷体_GB2312" pitchFamily="49" charset="-122"/>
              </a:rPr>
              <a:t>要生产</a:t>
            </a:r>
            <a:r>
              <a:rPr lang="en-US" altLang="zh-CN" sz="2900" dirty="0">
                <a:latin typeface="楷体_GB2312" pitchFamily="49" charset="-122"/>
                <a:ea typeface="楷体_GB2312" pitchFamily="49" charset="-122"/>
              </a:rPr>
              <a:t>A</a:t>
            </a:r>
            <a:r>
              <a:rPr lang="zh-CN" altLang="en-US" sz="2900" dirty="0">
                <a:latin typeface="楷体_GB2312" pitchFamily="49" charset="-122"/>
                <a:ea typeface="楷体_GB2312" pitchFamily="49" charset="-122"/>
              </a:rPr>
              <a:t>类产品的实例</a:t>
            </a:r>
          </a:p>
          <a:p>
            <a:pPr>
              <a:lnSpc>
                <a:spcPct val="100000"/>
              </a:lnSpc>
              <a:buClr>
                <a:srgbClr val="FF3300"/>
              </a:buClr>
              <a:buSzPct val="125000"/>
            </a:pPr>
            <a:r>
              <a:rPr lang="zh-CN" altLang="en-US" sz="2900" dirty="0">
                <a:latin typeface="楷体_GB2312" pitchFamily="49" charset="-122"/>
                <a:ea typeface="楷体_GB2312" pitchFamily="49" charset="-122"/>
              </a:rPr>
              <a:t>在工厂接口下建立一个专门的工厂（具体工厂）</a:t>
            </a:r>
            <a:endParaRPr lang="zh-CN" altLang="en-US" sz="2900" dirty="0">
              <a:latin typeface="楷体_GB2312" pitchFamily="49" charset="-122"/>
              <a:ea typeface="楷体_GB2312" pitchFamily="49" charset="-122"/>
              <a:cs typeface="Arial" pitchFamily="34" charset="0"/>
            </a:endParaRPr>
          </a:p>
          <a:p>
            <a:pPr>
              <a:lnSpc>
                <a:spcPct val="100000"/>
              </a:lnSpc>
              <a:buClr>
                <a:srgbClr val="FF3300"/>
              </a:buClr>
              <a:buSzPct val="125000"/>
            </a:pPr>
            <a:r>
              <a:rPr lang="zh-CN" altLang="en-US" sz="2900" dirty="0">
                <a:latin typeface="楷体_GB2312" pitchFamily="49" charset="-122"/>
                <a:ea typeface="楷体_GB2312" pitchFamily="49" charset="-122"/>
              </a:rPr>
              <a:t>客户端调用具体工厂的实例去生产</a:t>
            </a:r>
            <a:r>
              <a:rPr lang="en-US" altLang="zh-CN" sz="2900" dirty="0">
                <a:latin typeface="楷体_GB2312" pitchFamily="49" charset="-122"/>
                <a:ea typeface="楷体_GB2312" pitchFamily="49" charset="-122"/>
              </a:rPr>
              <a:t>A</a:t>
            </a:r>
            <a:r>
              <a:rPr lang="zh-CN" altLang="en-US" sz="2900" dirty="0">
                <a:latin typeface="楷体_GB2312" pitchFamily="49" charset="-122"/>
                <a:ea typeface="楷体_GB2312" pitchFamily="49" charset="-122"/>
              </a:rPr>
              <a:t>类产品的具体产品</a:t>
            </a:r>
          </a:p>
          <a:p>
            <a:pPr>
              <a:lnSpc>
                <a:spcPct val="100000"/>
              </a:lnSpc>
              <a:buClr>
                <a:srgbClr val="FF3300"/>
              </a:buClr>
              <a:buSzPct val="125000"/>
            </a:pPr>
            <a:r>
              <a:rPr lang="zh-CN" altLang="en-US" sz="2900" dirty="0">
                <a:latin typeface="楷体_GB2312" pitchFamily="49" charset="-122"/>
                <a:ea typeface="楷体_GB2312" pitchFamily="49" charset="-122"/>
              </a:rPr>
              <a:t>具体工厂的父类（即工厂接口）完全不知道</a:t>
            </a:r>
          </a:p>
          <a:p>
            <a:pPr>
              <a:lnSpc>
                <a:spcPct val="100000"/>
              </a:lnSpc>
              <a:buClr>
                <a:srgbClr val="FF3300"/>
              </a:buClr>
              <a:buSzPct val="125000"/>
              <a:buFont typeface="Wingdings" pitchFamily="2" charset="2"/>
              <a:buNone/>
            </a:pP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实例化那个具体工厂</a:t>
            </a:r>
          </a:p>
          <a:p>
            <a:pPr>
              <a:lnSpc>
                <a:spcPct val="100000"/>
              </a:lnSpc>
              <a:buClr>
                <a:srgbClr val="FF3300"/>
              </a:buClr>
              <a:buSzPct val="125000"/>
              <a:buFont typeface="Wingdings" pitchFamily="2" charset="2"/>
              <a:buNone/>
            </a:pP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生产什么产品</a:t>
            </a:r>
          </a:p>
        </p:txBody>
      </p:sp>
    </p:spTree>
    <p:extLst>
      <p:ext uri="{BB962C8B-B14F-4D97-AF65-F5344CB8AC3E}">
        <p14:creationId xmlns:p14="http://schemas.microsoft.com/office/powerpoint/2010/main" val="1826110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工厂方法</a:t>
            </a:r>
            <a:r>
              <a:rPr lang="zh-CN" altLang="en-US" dirty="0" smtClean="0"/>
              <a:t>模式</a:t>
            </a:r>
            <a:endParaRPr lang="zh-CN" altLang="en-US" dirty="0"/>
          </a:p>
        </p:txBody>
      </p:sp>
      <p:sp>
        <p:nvSpPr>
          <p:cNvPr id="631811" name="Rectangle 3"/>
          <p:cNvSpPr>
            <a:spLocks noGrp="1" noChangeArrowheads="1"/>
          </p:cNvSpPr>
          <p:nvPr>
            <p:ph type="body" idx="1"/>
          </p:nvPr>
        </p:nvSpPr>
        <p:spPr>
          <a:xfrm>
            <a:off x="701750" y="1629594"/>
            <a:ext cx="10373995" cy="3825174"/>
          </a:xfrm>
        </p:spPr>
        <p:txBody>
          <a:bodyPr/>
          <a:lstStyle/>
          <a:p>
            <a:pPr marL="0" indent="0">
              <a:lnSpc>
                <a:spcPct val="100000"/>
              </a:lnSpc>
              <a:buNone/>
            </a:pPr>
            <a:r>
              <a:rPr lang="zh-CN" altLang="en-US" sz="2900" dirty="0">
                <a:solidFill>
                  <a:schemeClr val="accent2"/>
                </a:solidFill>
                <a:ea typeface="楷体_GB2312" pitchFamily="49" charset="-122"/>
              </a:rPr>
              <a:t>和简单工厂模式区别 ：多态性</a:t>
            </a:r>
            <a:endParaRPr lang="zh-CN" altLang="en-US" sz="2900" dirty="0">
              <a:ea typeface="楷体_GB2312" pitchFamily="49" charset="-122"/>
            </a:endParaRPr>
          </a:p>
          <a:p>
            <a:pPr marL="0" indent="0">
              <a:lnSpc>
                <a:spcPct val="100000"/>
              </a:lnSpc>
            </a:pPr>
            <a:r>
              <a:rPr lang="zh-CN" altLang="en-US" sz="2900" dirty="0">
                <a:ea typeface="楷体_GB2312" pitchFamily="49" charset="-122"/>
              </a:rPr>
              <a:t>工厂类不再负责所有的产品的创建，而是将具体创建的工作交给子类</a:t>
            </a:r>
          </a:p>
          <a:p>
            <a:pPr marL="0" indent="0">
              <a:lnSpc>
                <a:spcPct val="100000"/>
              </a:lnSpc>
            </a:pPr>
            <a:r>
              <a:rPr lang="zh-CN" altLang="en-US" sz="2900" dirty="0">
                <a:ea typeface="楷体_GB2312" pitchFamily="49" charset="-122"/>
              </a:rPr>
              <a:t>核心类</a:t>
            </a:r>
            <a:r>
              <a:rPr lang="en-US" altLang="zh-CN" sz="2900" dirty="0">
                <a:latin typeface="Arial"/>
                <a:ea typeface="楷体_GB2312" pitchFamily="49" charset="-122"/>
              </a:rPr>
              <a:t>——</a:t>
            </a:r>
            <a:r>
              <a:rPr lang="zh-CN" altLang="en-US" sz="2900" dirty="0">
                <a:ea typeface="楷体_GB2312" pitchFamily="49" charset="-122"/>
              </a:rPr>
              <a:t>抽象工厂</a:t>
            </a:r>
          </a:p>
          <a:p>
            <a:pPr marL="0" indent="0">
              <a:lnSpc>
                <a:spcPct val="100000"/>
              </a:lnSpc>
              <a:buFont typeface="Wingdings" pitchFamily="2" charset="2"/>
              <a:buChar char="Ø"/>
            </a:pPr>
            <a:r>
              <a:rPr lang="zh-CN" altLang="en-US" sz="2900" dirty="0">
                <a:ea typeface="楷体_GB2312" pitchFamily="49" charset="-122"/>
              </a:rPr>
              <a:t>仅负责给出具体工厂子类必须实现的接口，而不接触一个产品类被实例化的细节。</a:t>
            </a:r>
          </a:p>
          <a:p>
            <a:pPr marL="0" indent="0">
              <a:lnSpc>
                <a:spcPct val="100000"/>
              </a:lnSpc>
              <a:buNone/>
            </a:pPr>
            <a:endParaRPr lang="zh-CN" altLang="en-US" sz="2900" dirty="0"/>
          </a:p>
          <a:p>
            <a:pPr marL="0" indent="0">
              <a:lnSpc>
                <a:spcPct val="100000"/>
              </a:lnSpc>
              <a:buNone/>
            </a:pPr>
            <a:r>
              <a:rPr lang="zh-CN" altLang="en-US" sz="2400" b="1" dirty="0">
                <a:solidFill>
                  <a:schemeClr val="accent1"/>
                </a:solidFill>
              </a:rPr>
              <a:t>可以允许系统在不修改具体工厂角色的情况下引进新的产品。</a:t>
            </a:r>
          </a:p>
        </p:txBody>
      </p:sp>
    </p:spTree>
    <p:extLst>
      <p:ext uri="{BB962C8B-B14F-4D97-AF65-F5344CB8AC3E}">
        <p14:creationId xmlns:p14="http://schemas.microsoft.com/office/powerpoint/2010/main" val="2373100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r>
              <a:rPr lang="zh-CN" altLang="en-US" sz="4300" dirty="0"/>
              <a:t>创建性模式</a:t>
            </a:r>
            <a:r>
              <a:rPr lang="en-US" altLang="zh-CN" sz="3800" dirty="0"/>
              <a:t>——</a:t>
            </a:r>
            <a:r>
              <a:rPr lang="en-US" altLang="zh-CN" sz="4300" dirty="0"/>
              <a:t> </a:t>
            </a:r>
            <a:r>
              <a:rPr lang="zh-CN" altLang="en-US" sz="3800" dirty="0"/>
              <a:t>工厂方法</a:t>
            </a:r>
            <a:r>
              <a:rPr lang="zh-CN" altLang="en-US" sz="3800" dirty="0" smtClean="0"/>
              <a:t>模式</a:t>
            </a:r>
            <a:endParaRPr lang="zh-CN" altLang="en-US" sz="3800" dirty="0"/>
          </a:p>
        </p:txBody>
      </p:sp>
      <p:pic>
        <p:nvPicPr>
          <p:cNvPr id="6328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174" y="3778086"/>
            <a:ext cx="9804018" cy="18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28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42" y="1258139"/>
            <a:ext cx="9804018" cy="1818109"/>
          </a:xfrm>
          <a:prstGeom prst="rect">
            <a:avLst/>
          </a:prstGeom>
          <a:noFill/>
          <a:ln w="88900">
            <a:solidFill>
              <a:schemeClr val="accent1"/>
            </a:solidFill>
            <a:miter lim="800000"/>
            <a:headEnd/>
            <a:tailEnd/>
          </a:ln>
          <a:effectLst/>
          <a:extLst>
            <a:ext uri="{909E8E84-426E-40DD-AFC4-6F175D3DCCD1}">
              <a14:hiddenFill xmlns:a14="http://schemas.microsoft.com/office/drawing/2010/main">
                <a:solidFill>
                  <a:srgbClr val="48F50B"/>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2838" name="AutoShape 6"/>
          <p:cNvSpPr>
            <a:spLocks noChangeArrowheads="1"/>
          </p:cNvSpPr>
          <p:nvPr/>
        </p:nvSpPr>
        <p:spPr bwMode="auto">
          <a:xfrm>
            <a:off x="5334258" y="3201689"/>
            <a:ext cx="864500" cy="504942"/>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08932" tIns="54466" rIns="108932" bIns="54466" anchor="ctr"/>
          <a:lstStyle/>
          <a:p>
            <a:endParaRPr lang="zh-CN" altLang="en-US"/>
          </a:p>
        </p:txBody>
      </p:sp>
    </p:spTree>
    <p:extLst>
      <p:ext uri="{BB962C8B-B14F-4D97-AF65-F5344CB8AC3E}">
        <p14:creationId xmlns:p14="http://schemas.microsoft.com/office/powerpoint/2010/main" val="736506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工厂方法</a:t>
            </a:r>
            <a:r>
              <a:rPr lang="zh-CN" altLang="en-US" dirty="0" smtClean="0"/>
              <a:t>模式</a:t>
            </a:r>
            <a:endParaRPr lang="zh-CN" altLang="en-US" dirty="0"/>
          </a:p>
        </p:txBody>
      </p:sp>
      <p:sp>
        <p:nvSpPr>
          <p:cNvPr id="117763" name="Rectangle 3"/>
          <p:cNvSpPr>
            <a:spLocks noGrp="1" noChangeArrowheads="1"/>
          </p:cNvSpPr>
          <p:nvPr>
            <p:ph type="body" idx="1"/>
          </p:nvPr>
        </p:nvSpPr>
        <p:spPr/>
        <p:txBody>
          <a:bodyPr/>
          <a:lstStyle/>
          <a:p>
            <a:pPr algn="just">
              <a:lnSpc>
                <a:spcPct val="100000"/>
              </a:lnSpc>
              <a:buFont typeface="Wingdings" pitchFamily="2" charset="2"/>
              <a:buNone/>
            </a:pPr>
            <a:r>
              <a:rPr lang="en-US" altLang="zh-CN" sz="2900" dirty="0">
                <a:latin typeface="楷体_GB2312" pitchFamily="49" charset="-122"/>
                <a:ea typeface="楷体_GB2312" pitchFamily="49" charset="-122"/>
              </a:rPr>
              <a:t>[</a:t>
            </a:r>
            <a:r>
              <a:rPr lang="zh-CN" altLang="en-US" sz="2900" dirty="0">
                <a:latin typeface="楷体_GB2312" pitchFamily="49" charset="-122"/>
                <a:ea typeface="楷体_GB2312" pitchFamily="49" charset="-122"/>
              </a:rPr>
              <a:t>例</a:t>
            </a:r>
            <a:r>
              <a:rPr lang="en-US" altLang="zh-CN" sz="2900" dirty="0">
                <a:latin typeface="楷体_GB2312" pitchFamily="49" charset="-122"/>
                <a:ea typeface="楷体_GB2312" pitchFamily="49" charset="-122"/>
              </a:rPr>
              <a:t>] </a:t>
            </a:r>
            <a:r>
              <a:rPr lang="zh-CN" altLang="en-US" sz="2900" dirty="0">
                <a:latin typeface="楷体_GB2312" pitchFamily="49" charset="-122"/>
                <a:ea typeface="楷体_GB2312" pitchFamily="49" charset="-122"/>
              </a:rPr>
              <a:t>应用框架：向用户显示多个文档。</a:t>
            </a:r>
          </a:p>
          <a:p>
            <a:pPr algn="just">
              <a:lnSpc>
                <a:spcPct val="100000"/>
              </a:lnSpc>
              <a:buFont typeface="Wingdings" pitchFamily="2" charset="2"/>
              <a:buNone/>
            </a:pPr>
            <a:r>
              <a:rPr lang="zh-CN" altLang="en-US" sz="2900" dirty="0">
                <a:latin typeface="楷体_GB2312" pitchFamily="49" charset="-122"/>
                <a:ea typeface="楷体_GB2312" pitchFamily="49" charset="-122"/>
              </a:rPr>
              <a:t>包含两个抽象类：</a:t>
            </a:r>
          </a:p>
          <a:p>
            <a:pPr algn="just">
              <a:lnSpc>
                <a:spcPct val="100000"/>
              </a:lnSpc>
              <a:buFont typeface="Wingdings" pitchFamily="2" charset="2"/>
              <a:buNone/>
            </a:pPr>
            <a:r>
              <a:rPr lang="zh-CN" altLang="en-US" sz="2900" b="1" dirty="0">
                <a:solidFill>
                  <a:srgbClr val="FF0000"/>
                </a:solidFill>
                <a:latin typeface="楷体_GB2312" pitchFamily="49" charset="-122"/>
                <a:ea typeface="楷体_GB2312" pitchFamily="49" charset="-122"/>
              </a:rPr>
              <a:t>应用类</a:t>
            </a:r>
            <a:r>
              <a:rPr lang="en-US" altLang="zh-CN" sz="2900" b="1" dirty="0">
                <a:solidFill>
                  <a:srgbClr val="FF0000"/>
                </a:solidFill>
                <a:latin typeface="楷体_GB2312" pitchFamily="49" charset="-122"/>
                <a:ea typeface="楷体_GB2312" pitchFamily="49" charset="-122"/>
              </a:rPr>
              <a:t>Application</a:t>
            </a:r>
            <a:r>
              <a:rPr lang="en-US" altLang="zh-CN" sz="2900" dirty="0">
                <a:solidFill>
                  <a:srgbClr val="FF0000"/>
                </a:solidFill>
                <a:latin typeface="楷体_GB2312" pitchFamily="49" charset="-122"/>
                <a:ea typeface="楷体_GB2312" pitchFamily="49" charset="-122"/>
              </a:rPr>
              <a:t> </a:t>
            </a:r>
          </a:p>
          <a:p>
            <a:pPr algn="just">
              <a:lnSpc>
                <a:spcPct val="100000"/>
              </a:lnSpc>
              <a:buFont typeface="Wingdings" pitchFamily="2" charset="2"/>
              <a:buNone/>
            </a:pPr>
            <a:r>
              <a:rPr lang="zh-CN" altLang="en-US" sz="2900" b="1" dirty="0">
                <a:solidFill>
                  <a:srgbClr val="FF0000"/>
                </a:solidFill>
                <a:latin typeface="楷体_GB2312" pitchFamily="49" charset="-122"/>
                <a:ea typeface="楷体_GB2312" pitchFamily="49" charset="-122"/>
              </a:rPr>
              <a:t>文档类</a:t>
            </a:r>
            <a:r>
              <a:rPr lang="en-US" altLang="zh-CN" sz="2900" b="1" dirty="0" smtClean="0">
                <a:solidFill>
                  <a:srgbClr val="FF0000"/>
                </a:solidFill>
                <a:latin typeface="楷体_GB2312" pitchFamily="49" charset="-122"/>
                <a:ea typeface="楷体_GB2312" pitchFamily="49" charset="-122"/>
              </a:rPr>
              <a:t>Document</a:t>
            </a:r>
            <a:endParaRPr lang="zh-CN" altLang="en-US" sz="2900" dirty="0">
              <a:solidFill>
                <a:srgbClr val="FF0000"/>
              </a:solidFill>
              <a:latin typeface="楷体_GB2312" pitchFamily="49" charset="-122"/>
              <a:ea typeface="楷体_GB2312" pitchFamily="49" charset="-122"/>
            </a:endParaRPr>
          </a:p>
          <a:p>
            <a:pPr algn="just">
              <a:lnSpc>
                <a:spcPct val="100000"/>
              </a:lnSpc>
              <a:buFont typeface="Wingdings" pitchFamily="2" charset="2"/>
              <a:buNone/>
            </a:pPr>
            <a:r>
              <a:rPr lang="zh-CN" altLang="en-US" sz="2900" dirty="0">
                <a:latin typeface="楷体_GB2312" pitchFamily="49" charset="-122"/>
                <a:ea typeface="楷体_GB2312" pitchFamily="49" charset="-122"/>
              </a:rPr>
              <a:t>任务：</a:t>
            </a:r>
          </a:p>
          <a:p>
            <a:pPr algn="just">
              <a:lnSpc>
                <a:spcPct val="100000"/>
              </a:lnSpc>
              <a:buFont typeface="Wingdings" pitchFamily="2" charset="2"/>
              <a:buNone/>
            </a:pPr>
            <a:r>
              <a:rPr lang="zh-CN" altLang="en-US" sz="2900" dirty="0">
                <a:latin typeface="楷体_GB2312" pitchFamily="49" charset="-122"/>
                <a:ea typeface="楷体_GB2312" pitchFamily="49" charset="-122"/>
              </a:rPr>
              <a:t>应用类管理文档类对象</a:t>
            </a:r>
          </a:p>
          <a:p>
            <a:pPr algn="just">
              <a:lnSpc>
                <a:spcPct val="100000"/>
              </a:lnSpc>
              <a:buFont typeface="Wingdings" pitchFamily="2" charset="2"/>
              <a:buNone/>
            </a:pPr>
            <a:r>
              <a:rPr lang="zh-CN" altLang="en-US" sz="2900" dirty="0">
                <a:latin typeface="楷体_GB2312" pitchFamily="49" charset="-122"/>
                <a:ea typeface="楷体_GB2312" pitchFamily="49" charset="-122"/>
              </a:rPr>
              <a:t>在特定应用下确定它们的子类，</a:t>
            </a:r>
          </a:p>
          <a:p>
            <a:pPr algn="just">
              <a:lnSpc>
                <a:spcPct val="100000"/>
              </a:lnSpc>
              <a:buFont typeface="Wingdings" pitchFamily="2" charset="2"/>
              <a:buNone/>
            </a:pPr>
            <a:r>
              <a:rPr lang="zh-CN" altLang="en-US" sz="2900" dirty="0">
                <a:latin typeface="楷体_GB2312" pitchFamily="49" charset="-122"/>
                <a:ea typeface="楷体_GB2312" pitchFamily="49" charset="-122"/>
              </a:rPr>
              <a:t>按应用要求生成它们</a:t>
            </a: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实例化特定的文档子类。</a:t>
            </a:r>
          </a:p>
          <a:p>
            <a:pPr>
              <a:lnSpc>
                <a:spcPct val="100000"/>
              </a:lnSpc>
              <a:buFont typeface="Wingdings" pitchFamily="2" charset="2"/>
              <a:buNone/>
            </a:pPr>
            <a:endParaRPr lang="en-US" altLang="zh-CN" dirty="0">
              <a:latin typeface="楷体_GB2312" pitchFamily="49" charset="-122"/>
              <a:ea typeface="楷体_GB2312" pitchFamily="49" charset="-122"/>
            </a:endParaRPr>
          </a:p>
        </p:txBody>
      </p:sp>
    </p:spTree>
    <p:extLst>
      <p:ext uri="{BB962C8B-B14F-4D97-AF65-F5344CB8AC3E}">
        <p14:creationId xmlns:p14="http://schemas.microsoft.com/office/powerpoint/2010/main" val="3383169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工厂方法</a:t>
            </a:r>
            <a:r>
              <a:rPr lang="zh-CN" altLang="en-US" dirty="0" smtClean="0"/>
              <a:t>模式</a:t>
            </a:r>
            <a:endParaRPr lang="zh-CN" altLang="en-US" dirty="0"/>
          </a:p>
        </p:txBody>
      </p:sp>
      <p:sp>
        <p:nvSpPr>
          <p:cNvPr id="118787" name="Rectangle 3"/>
          <p:cNvSpPr>
            <a:spLocks noGrp="1" noChangeArrowheads="1"/>
          </p:cNvSpPr>
          <p:nvPr>
            <p:ph type="body" idx="1"/>
          </p:nvPr>
        </p:nvSpPr>
        <p:spPr>
          <a:xfrm>
            <a:off x="557734" y="1413570"/>
            <a:ext cx="9988360" cy="3869634"/>
          </a:xfrm>
        </p:spPr>
        <p:txBody>
          <a:bodyPr/>
          <a:lstStyle/>
          <a:p>
            <a:pPr marL="0" indent="0" algn="just">
              <a:lnSpc>
                <a:spcPct val="100000"/>
              </a:lnSpc>
              <a:buNone/>
            </a:pPr>
            <a:r>
              <a:rPr lang="zh-CN" altLang="en-US" sz="2400" dirty="0">
                <a:latin typeface="楷体_GB2312" pitchFamily="49" charset="-122"/>
                <a:ea typeface="楷体_GB2312" pitchFamily="49" charset="-122"/>
              </a:rPr>
              <a:t>问题：</a:t>
            </a:r>
          </a:p>
          <a:p>
            <a:pPr marL="0" indent="0" algn="just">
              <a:lnSpc>
                <a:spcPct val="100000"/>
              </a:lnSpc>
            </a:pPr>
            <a:r>
              <a:rPr lang="zh-CN" altLang="en-US" sz="2400" b="1" dirty="0">
                <a:solidFill>
                  <a:schemeClr val="tx2"/>
                </a:solidFill>
                <a:latin typeface="楷体_GB2312" pitchFamily="49" charset="-122"/>
                <a:ea typeface="楷体_GB2312" pitchFamily="49" charset="-122"/>
              </a:rPr>
              <a:t>特定文档子类的实例化依赖于特定应用</a:t>
            </a:r>
          </a:p>
          <a:p>
            <a:pPr marL="0" indent="0" algn="just">
              <a:lnSpc>
                <a:spcPct val="100000"/>
              </a:lnSpc>
            </a:pPr>
            <a:r>
              <a:rPr lang="zh-CN" altLang="en-US" sz="2400" b="1" dirty="0">
                <a:solidFill>
                  <a:schemeClr val="tx2"/>
                </a:solidFill>
                <a:latin typeface="楷体_GB2312" pitchFamily="49" charset="-122"/>
                <a:ea typeface="楷体_GB2312" pitchFamily="49" charset="-122"/>
              </a:rPr>
              <a:t>应用类不能预测要实例化的文档类是哪一个子类，它只知道什么时候该产生它们。</a:t>
            </a:r>
          </a:p>
          <a:p>
            <a:pPr marL="0" indent="0" algn="just">
              <a:lnSpc>
                <a:spcPct val="100000"/>
              </a:lnSpc>
              <a:buNone/>
            </a:pPr>
            <a:r>
              <a:rPr lang="zh-CN" altLang="en-US" sz="2400" dirty="0">
                <a:latin typeface="楷体_GB2312" pitchFamily="49" charset="-122"/>
                <a:ea typeface="楷体_GB2312" pitchFamily="49" charset="-122"/>
              </a:rPr>
              <a:t>    </a:t>
            </a:r>
          </a:p>
          <a:p>
            <a:pPr marL="0" indent="0" algn="just">
              <a:lnSpc>
                <a:spcPct val="100000"/>
              </a:lnSpc>
              <a:buNone/>
            </a:pPr>
            <a:r>
              <a:rPr lang="zh-CN" altLang="en-US" sz="2400" dirty="0">
                <a:latin typeface="楷体_GB2312" pitchFamily="49" charset="-122"/>
                <a:ea typeface="楷体_GB2312" pitchFamily="49" charset="-122"/>
              </a:rPr>
              <a:t>工厂方法模式：</a:t>
            </a:r>
          </a:p>
          <a:p>
            <a:pPr marL="0" indent="0" algn="just">
              <a:lnSpc>
                <a:spcPct val="100000"/>
              </a:lnSpc>
            </a:pPr>
            <a:r>
              <a:rPr lang="zh-CN" altLang="en-US" sz="2400" dirty="0">
                <a:latin typeface="楷体_GB2312" pitchFamily="49" charset="-122"/>
                <a:ea typeface="楷体_GB2312" pitchFamily="49" charset="-122"/>
              </a:rPr>
              <a:t>封装了要创建的文档子类的信息，把它传出框架。</a:t>
            </a:r>
          </a:p>
          <a:p>
            <a:pPr marL="0" indent="0" algn="just">
              <a:lnSpc>
                <a:spcPct val="100000"/>
              </a:lnSpc>
            </a:pPr>
            <a:r>
              <a:rPr lang="zh-CN" altLang="en-US" sz="2400" dirty="0">
                <a:latin typeface="楷体_GB2312" pitchFamily="49" charset="-122"/>
                <a:ea typeface="楷体_GB2312" pitchFamily="49" charset="-122"/>
              </a:rPr>
              <a:t>应用子类重定义一个抽象的创建文档操作</a:t>
            </a:r>
            <a:r>
              <a:rPr lang="en-US" altLang="zh-CN" sz="2400" dirty="0" err="1">
                <a:latin typeface="楷体_GB2312" pitchFamily="49" charset="-122"/>
                <a:ea typeface="楷体_GB2312" pitchFamily="49" charset="-122"/>
              </a:rPr>
              <a:t>CreateDocument</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，返回合适的文档子类。</a:t>
            </a:r>
          </a:p>
          <a:p>
            <a:pPr marL="0" indent="0" algn="just">
              <a:lnSpc>
                <a:spcPct val="100000"/>
              </a:lnSpc>
            </a:pPr>
            <a:r>
              <a:rPr lang="zh-CN" altLang="en-US" sz="2400" dirty="0">
                <a:latin typeface="楷体_GB2312" pitchFamily="49" charset="-122"/>
                <a:ea typeface="楷体_GB2312" pitchFamily="49" charset="-122"/>
              </a:rPr>
              <a:t>一旦应用子类被实例化，就能在不知道依赖于应用的文档对象的类的情况下实例化它们。</a:t>
            </a:r>
          </a:p>
        </p:txBody>
      </p:sp>
    </p:spTree>
    <p:extLst>
      <p:ext uri="{BB962C8B-B14F-4D97-AF65-F5344CB8AC3E}">
        <p14:creationId xmlns:p14="http://schemas.microsoft.com/office/powerpoint/2010/main" val="832007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设计模式目录与工厂模式</a:t>
            </a:r>
            <a:endParaRPr lang="zh-CN" altLang="en-US" dirty="0"/>
          </a:p>
        </p:txBody>
      </p:sp>
      <p:sp>
        <p:nvSpPr>
          <p:cNvPr id="3" name="内容占位符 2"/>
          <p:cNvSpPr>
            <a:spLocks noGrp="1"/>
          </p:cNvSpPr>
          <p:nvPr>
            <p:ph idx="1"/>
          </p:nvPr>
        </p:nvSpPr>
        <p:spPr/>
        <p:txBody>
          <a:bodyPr/>
          <a:lstStyle/>
          <a:p>
            <a:r>
              <a:rPr lang="zh-CN" altLang="en-US" dirty="0" smtClean="0"/>
              <a:t>设计模式目录</a:t>
            </a:r>
            <a:endParaRPr lang="en-US" altLang="zh-CN" dirty="0" smtClean="0"/>
          </a:p>
          <a:p>
            <a:r>
              <a:rPr lang="zh-CN" altLang="en-US" dirty="0" smtClean="0"/>
              <a:t>简单工厂</a:t>
            </a:r>
            <a:endParaRPr lang="en-US" altLang="zh-CN" dirty="0" smtClean="0"/>
          </a:p>
          <a:p>
            <a:r>
              <a:rPr lang="zh-CN" altLang="en-US" dirty="0" smtClean="0"/>
              <a:t>工厂方法</a:t>
            </a:r>
            <a:endParaRPr lang="en-US" altLang="zh-CN" dirty="0" smtClean="0"/>
          </a:p>
          <a:p>
            <a:r>
              <a:rPr lang="zh-CN" altLang="en-US" dirty="0" smtClean="0"/>
              <a:t>抽象工厂</a:t>
            </a:r>
            <a:endParaRPr lang="zh-CN" altLang="en-US" dirty="0"/>
          </a:p>
        </p:txBody>
      </p:sp>
    </p:spTree>
    <p:extLst>
      <p:ext uri="{BB962C8B-B14F-4D97-AF65-F5344CB8AC3E}">
        <p14:creationId xmlns:p14="http://schemas.microsoft.com/office/powerpoint/2010/main" val="3676439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工厂方法</a:t>
            </a:r>
            <a:r>
              <a:rPr lang="zh-CN" altLang="en-US" dirty="0" smtClean="0"/>
              <a:t>模式</a:t>
            </a:r>
            <a:endParaRPr lang="zh-CN" altLang="en-US" dirty="0"/>
          </a:p>
        </p:txBody>
      </p:sp>
      <p:pic>
        <p:nvPicPr>
          <p:cNvPr id="119811" name="Picture 3" descr="fmeth0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10" y="1485578"/>
            <a:ext cx="11289348" cy="4268188"/>
          </a:xfrm>
          <a:prstGeom prst="rect">
            <a:avLst/>
          </a:prstGeom>
          <a:noFill/>
          <a:extLst>
            <a:ext uri="{909E8E84-426E-40DD-AFC4-6F175D3DCCD1}">
              <a14:hiddenFill xmlns:a14="http://schemas.microsoft.com/office/drawing/2010/main">
                <a:solidFill>
                  <a:srgbClr val="FFFFFF"/>
                </a:solidFill>
              </a14:hiddenFill>
            </a:ext>
          </a:extLst>
        </p:spPr>
      </p:pic>
      <p:sp>
        <p:nvSpPr>
          <p:cNvPr id="119812" name="AutoShape 4"/>
          <p:cNvSpPr>
            <a:spLocks noChangeArrowheads="1"/>
          </p:cNvSpPr>
          <p:nvPr/>
        </p:nvSpPr>
        <p:spPr bwMode="auto">
          <a:xfrm>
            <a:off x="6714849" y="3274343"/>
            <a:ext cx="4373351" cy="1295700"/>
          </a:xfrm>
          <a:prstGeom prst="wedgeRoundRectCallout">
            <a:avLst>
              <a:gd name="adj1" fmla="val -71240"/>
              <a:gd name="adj2" fmla="val 750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2400" b="1">
                <a:solidFill>
                  <a:schemeClr val="bg2"/>
                </a:solidFill>
                <a:latin typeface="楷体_GB2312" pitchFamily="49" charset="-122"/>
                <a:ea typeface="楷体_GB2312" pitchFamily="49" charset="-122"/>
              </a:rPr>
              <a:t>应用子类重定义一个抽象的创建文档操作</a:t>
            </a:r>
            <a:r>
              <a:rPr kumimoji="1" lang="en-US" altLang="zh-CN" sz="2400" b="1">
                <a:solidFill>
                  <a:schemeClr val="bg2"/>
                </a:solidFill>
                <a:latin typeface="楷体_GB2312" pitchFamily="49" charset="-122"/>
                <a:ea typeface="楷体_GB2312" pitchFamily="49" charset="-122"/>
              </a:rPr>
              <a:t>CreateDocument </a:t>
            </a:r>
            <a:r>
              <a:rPr kumimoji="1" lang="zh-CN" altLang="en-US" sz="2400" b="1">
                <a:solidFill>
                  <a:schemeClr val="bg2"/>
                </a:solidFill>
                <a:latin typeface="楷体_GB2312" pitchFamily="49" charset="-122"/>
                <a:ea typeface="楷体_GB2312" pitchFamily="49" charset="-122"/>
              </a:rPr>
              <a:t>，返回合适的文档子类。</a:t>
            </a:r>
          </a:p>
        </p:txBody>
      </p:sp>
    </p:spTree>
    <p:extLst>
      <p:ext uri="{BB962C8B-B14F-4D97-AF65-F5344CB8AC3E}">
        <p14:creationId xmlns:p14="http://schemas.microsoft.com/office/powerpoint/2010/main" val="2490249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11941" y="405458"/>
            <a:ext cx="10785056" cy="53352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工厂方法</a:t>
            </a:r>
            <a:r>
              <a:rPr lang="zh-CN" altLang="en-US" dirty="0" smtClean="0"/>
              <a:t>模式</a:t>
            </a:r>
            <a:endParaRPr lang="zh-CN" altLang="en-US" dirty="0"/>
          </a:p>
        </p:txBody>
      </p:sp>
      <p:sp>
        <p:nvSpPr>
          <p:cNvPr id="120835" name="Rectangle 3"/>
          <p:cNvSpPr>
            <a:spLocks noGrp="1" noChangeArrowheads="1"/>
          </p:cNvSpPr>
          <p:nvPr>
            <p:ph type="body" idx="1"/>
          </p:nvPr>
        </p:nvSpPr>
        <p:spPr>
          <a:xfrm>
            <a:off x="485726" y="1053530"/>
            <a:ext cx="10373995" cy="457306"/>
          </a:xfrm>
        </p:spPr>
        <p:txBody>
          <a:bodyPr/>
          <a:lstStyle/>
          <a:p>
            <a:pPr>
              <a:buFont typeface="Wingdings" pitchFamily="2" charset="2"/>
              <a:buNone/>
            </a:pPr>
            <a:r>
              <a:rPr lang="zh-CN" altLang="en-US" sz="2900" dirty="0"/>
              <a:t>（</a:t>
            </a:r>
            <a:r>
              <a:rPr lang="en-US" altLang="zh-CN" sz="2900" dirty="0"/>
              <a:t>2</a:t>
            </a:r>
            <a:r>
              <a:rPr lang="zh-CN" altLang="en-US" sz="2900" dirty="0"/>
              <a:t>）结构 </a:t>
            </a:r>
            <a:r>
              <a:rPr lang="zh-CN" altLang="en-US" sz="2900" dirty="0">
                <a:hlinkClick r:id="" action="ppaction://noaction"/>
              </a:rPr>
              <a:t>*</a:t>
            </a:r>
            <a:endParaRPr lang="zh-CN" altLang="en-US" sz="2900" dirty="0"/>
          </a:p>
        </p:txBody>
      </p:sp>
      <p:pic>
        <p:nvPicPr>
          <p:cNvPr id="120836" name="Picture 4" descr="fmeth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41" y="1701602"/>
            <a:ext cx="10984230" cy="457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113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29742" y="261442"/>
            <a:ext cx="10785056" cy="685959"/>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工厂方法</a:t>
            </a:r>
            <a:r>
              <a:rPr lang="zh-CN" altLang="en-US" dirty="0" smtClean="0"/>
              <a:t>模式</a:t>
            </a:r>
            <a:endParaRPr lang="zh-CN" altLang="en-US" dirty="0"/>
          </a:p>
        </p:txBody>
      </p:sp>
      <p:sp>
        <p:nvSpPr>
          <p:cNvPr id="121859" name="Rectangle 3"/>
          <p:cNvSpPr>
            <a:spLocks noGrp="1" noChangeArrowheads="1"/>
          </p:cNvSpPr>
          <p:nvPr>
            <p:ph type="body" idx="1"/>
          </p:nvPr>
        </p:nvSpPr>
        <p:spPr>
          <a:xfrm>
            <a:off x="629742" y="1197546"/>
            <a:ext cx="10373995" cy="4896984"/>
          </a:xfrm>
          <a:noFill/>
          <a:ln/>
          <a:extLst>
            <a:ext uri="{909E8E84-426E-40DD-AFC4-6F175D3DCCD1}">
              <a14:hiddenFill xmlns:a14="http://schemas.microsoft.com/office/drawing/2010/main">
                <a:solidFill>
                  <a:schemeClr val="tx1"/>
                </a:solidFill>
              </a14:hiddenFill>
            </a:ext>
          </a:extLst>
        </p:spPr>
        <p:txBody>
          <a:bodyPr/>
          <a:lstStyle/>
          <a:p>
            <a:pPr marL="0" indent="0" algn="just">
              <a:lnSpc>
                <a:spcPct val="100000"/>
              </a:lnSpc>
              <a:buNone/>
            </a:pPr>
            <a:r>
              <a:rPr lang="zh-CN" altLang="en-US" sz="2000" dirty="0">
                <a:latin typeface="楷体_GB2312" pitchFamily="49" charset="-122"/>
                <a:ea typeface="楷体_GB2312" pitchFamily="49" charset="-122"/>
              </a:rPr>
              <a:t>（</a:t>
            </a:r>
            <a:r>
              <a:rPr lang="en-US" altLang="zh-CN" sz="2000" dirty="0">
                <a:latin typeface="楷体_GB2312" pitchFamily="49" charset="-122"/>
                <a:ea typeface="楷体_GB2312" pitchFamily="49" charset="-122"/>
              </a:rPr>
              <a:t>3</a:t>
            </a:r>
            <a:r>
              <a:rPr lang="zh-CN" altLang="en-US" sz="2000" dirty="0">
                <a:latin typeface="楷体_GB2312" pitchFamily="49" charset="-122"/>
                <a:ea typeface="楷体_GB2312" pitchFamily="49" charset="-122"/>
              </a:rPr>
              <a:t>）参与者职责</a:t>
            </a:r>
          </a:p>
          <a:p>
            <a:pPr marL="0" indent="0" algn="just">
              <a:lnSpc>
                <a:spcPct val="100000"/>
              </a:lnSpc>
              <a:buNone/>
            </a:pPr>
            <a:r>
              <a:rPr lang="zh-CN" altLang="en-US" sz="2000" dirty="0">
                <a:latin typeface="楷体_GB2312" pitchFamily="49" charset="-122"/>
                <a:ea typeface="楷体_GB2312" pitchFamily="49" charset="-122"/>
              </a:rPr>
              <a:t>．产品（</a:t>
            </a:r>
            <a:r>
              <a:rPr lang="en-US" altLang="zh-CN" sz="2000" dirty="0">
                <a:latin typeface="楷体_GB2312" pitchFamily="49" charset="-122"/>
                <a:ea typeface="楷体_GB2312" pitchFamily="49" charset="-122"/>
              </a:rPr>
              <a:t>Product</a:t>
            </a:r>
            <a:r>
              <a:rPr lang="zh-CN" altLang="en-US" sz="2000" dirty="0">
                <a:latin typeface="楷体_GB2312" pitchFamily="49" charset="-122"/>
                <a:ea typeface="楷体_GB2312" pitchFamily="49" charset="-122"/>
              </a:rPr>
              <a:t>）</a:t>
            </a:r>
            <a:r>
              <a:rPr lang="en-US" altLang="zh-CN" sz="2000" dirty="0">
                <a:latin typeface="Courier New"/>
                <a:ea typeface="楷体_GB2312" pitchFamily="49" charset="-122"/>
              </a:rPr>
              <a:t>——</a:t>
            </a:r>
            <a:r>
              <a:rPr lang="en-US" altLang="zh-CN" sz="2000" dirty="0">
                <a:latin typeface="楷体_GB2312" pitchFamily="49" charset="-122"/>
                <a:ea typeface="楷体_GB2312" pitchFamily="49" charset="-122"/>
              </a:rPr>
              <a:t>(</a:t>
            </a:r>
            <a:r>
              <a:rPr lang="en-US" altLang="zh-CN" sz="2000" dirty="0">
                <a:solidFill>
                  <a:srgbClr val="00FF00"/>
                </a:solidFill>
                <a:latin typeface="楷体_GB2312" pitchFamily="49" charset="-122"/>
                <a:ea typeface="楷体_GB2312" pitchFamily="49" charset="-122"/>
              </a:rPr>
              <a:t>Document) </a:t>
            </a:r>
          </a:p>
          <a:p>
            <a:pPr marL="0" indent="0" algn="just">
              <a:lnSpc>
                <a:spcPct val="100000"/>
              </a:lnSpc>
              <a:buNone/>
            </a:pP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定义工厂方法生成的对象的接口。</a:t>
            </a:r>
          </a:p>
          <a:p>
            <a:pPr marL="0" indent="0" algn="just">
              <a:lnSpc>
                <a:spcPct val="100000"/>
              </a:lnSpc>
              <a:buNone/>
            </a:pPr>
            <a:r>
              <a:rPr lang="zh-CN" altLang="en-US" sz="2000" dirty="0">
                <a:latin typeface="楷体_GB2312" pitchFamily="49" charset="-122"/>
                <a:ea typeface="楷体_GB2312" pitchFamily="49" charset="-122"/>
              </a:rPr>
              <a:t>．具体产品（</a:t>
            </a:r>
            <a:r>
              <a:rPr lang="en-US" altLang="zh-CN" sz="2000" dirty="0" err="1">
                <a:latin typeface="楷体_GB2312" pitchFamily="49" charset="-122"/>
                <a:ea typeface="楷体_GB2312" pitchFamily="49" charset="-122"/>
              </a:rPr>
              <a:t>ConcreteProduct</a:t>
            </a: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a:t>
            </a:r>
            <a:r>
              <a:rPr lang="en-US" altLang="zh-CN" sz="2000" dirty="0">
                <a:latin typeface="Courier New"/>
                <a:ea typeface="楷体_GB2312" pitchFamily="49" charset="-122"/>
              </a:rPr>
              <a:t>——</a:t>
            </a:r>
            <a:r>
              <a:rPr lang="en-US" altLang="zh-CN" sz="2000" dirty="0">
                <a:latin typeface="楷体_GB2312" pitchFamily="49" charset="-122"/>
                <a:ea typeface="楷体_GB2312" pitchFamily="49" charset="-122"/>
              </a:rPr>
              <a:t>(</a:t>
            </a:r>
            <a:r>
              <a:rPr lang="en-US" altLang="zh-CN" sz="2000" dirty="0" err="1">
                <a:solidFill>
                  <a:srgbClr val="00FF00"/>
                </a:solidFill>
                <a:latin typeface="楷体_GB2312" pitchFamily="49" charset="-122"/>
                <a:ea typeface="楷体_GB2312" pitchFamily="49" charset="-122"/>
              </a:rPr>
              <a:t>MyDocument</a:t>
            </a:r>
            <a:r>
              <a:rPr lang="en-US" altLang="zh-CN" sz="2000" dirty="0">
                <a:latin typeface="楷体_GB2312" pitchFamily="49" charset="-122"/>
                <a:ea typeface="楷体_GB2312" pitchFamily="49" charset="-122"/>
              </a:rPr>
              <a:t>) </a:t>
            </a:r>
          </a:p>
          <a:p>
            <a:pPr marL="0" indent="0" algn="just">
              <a:lnSpc>
                <a:spcPct val="100000"/>
              </a:lnSpc>
              <a:buNone/>
            </a:pPr>
            <a:r>
              <a:rPr lang="en-US" altLang="zh-CN" sz="2000" dirty="0">
                <a:latin typeface="Courier New"/>
                <a:ea typeface="楷体_GB2312" pitchFamily="49" charset="-122"/>
              </a:rPr>
              <a:t>——</a:t>
            </a:r>
            <a:r>
              <a:rPr lang="en-US" altLang="zh-CN" sz="2000" dirty="0">
                <a:latin typeface="楷体_GB2312" pitchFamily="49" charset="-122"/>
                <a:ea typeface="楷体_GB2312" pitchFamily="49" charset="-122"/>
              </a:rPr>
              <a:t>Product </a:t>
            </a:r>
            <a:r>
              <a:rPr lang="zh-CN" altLang="en-US" sz="2000" dirty="0">
                <a:latin typeface="楷体_GB2312" pitchFamily="49" charset="-122"/>
                <a:ea typeface="楷体_GB2312" pitchFamily="49" charset="-122"/>
              </a:rPr>
              <a:t>类接口的实现。</a:t>
            </a:r>
          </a:p>
          <a:p>
            <a:pPr marL="0" indent="0" algn="just">
              <a:lnSpc>
                <a:spcPct val="100000"/>
              </a:lnSpc>
              <a:buNone/>
            </a:pPr>
            <a:r>
              <a:rPr lang="zh-CN" altLang="en-US" sz="2000" dirty="0">
                <a:latin typeface="楷体_GB2312" pitchFamily="49" charset="-122"/>
                <a:ea typeface="楷体_GB2312" pitchFamily="49" charset="-122"/>
              </a:rPr>
              <a:t>．创建者（</a:t>
            </a:r>
            <a:r>
              <a:rPr lang="en-US" altLang="zh-CN" sz="2000" dirty="0">
                <a:latin typeface="楷体_GB2312" pitchFamily="49" charset="-122"/>
                <a:ea typeface="楷体_GB2312" pitchFamily="49" charset="-122"/>
              </a:rPr>
              <a:t>Creator</a:t>
            </a:r>
            <a:r>
              <a:rPr lang="zh-CN" altLang="en-US" sz="2000" dirty="0">
                <a:latin typeface="楷体_GB2312" pitchFamily="49" charset="-122"/>
                <a:ea typeface="楷体_GB2312" pitchFamily="49" charset="-122"/>
              </a:rPr>
              <a:t>）</a:t>
            </a:r>
            <a:r>
              <a:rPr lang="en-US" altLang="zh-CN" sz="2000" dirty="0">
                <a:latin typeface="Courier New"/>
                <a:ea typeface="楷体_GB2312" pitchFamily="49" charset="-122"/>
              </a:rPr>
              <a:t>——</a:t>
            </a:r>
            <a:r>
              <a:rPr lang="en-US" altLang="zh-CN" sz="2000" dirty="0">
                <a:latin typeface="楷体_GB2312" pitchFamily="49" charset="-122"/>
                <a:ea typeface="楷体_GB2312" pitchFamily="49" charset="-122"/>
              </a:rPr>
              <a:t>(</a:t>
            </a:r>
            <a:r>
              <a:rPr lang="en-US" altLang="zh-CN" sz="2000" dirty="0">
                <a:solidFill>
                  <a:srgbClr val="00FF00"/>
                </a:solidFill>
                <a:latin typeface="楷体_GB2312" pitchFamily="49" charset="-122"/>
                <a:ea typeface="楷体_GB2312" pitchFamily="49" charset="-122"/>
              </a:rPr>
              <a:t>Application</a:t>
            </a:r>
            <a:r>
              <a:rPr lang="en-US" altLang="zh-CN" sz="2000" dirty="0">
                <a:latin typeface="楷体_GB2312" pitchFamily="49" charset="-122"/>
                <a:ea typeface="楷体_GB2312" pitchFamily="49" charset="-122"/>
              </a:rPr>
              <a:t>) </a:t>
            </a:r>
          </a:p>
          <a:p>
            <a:pPr marL="0" indent="0" algn="just">
              <a:lnSpc>
                <a:spcPct val="100000"/>
              </a:lnSpc>
              <a:buNone/>
            </a:pP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声明工厂方法，返回一个</a:t>
            </a:r>
            <a:r>
              <a:rPr lang="en-US" altLang="zh-CN" sz="2000" dirty="0">
                <a:latin typeface="楷体_GB2312" pitchFamily="49" charset="-122"/>
                <a:ea typeface="楷体_GB2312" pitchFamily="49" charset="-122"/>
              </a:rPr>
              <a:t>Product</a:t>
            </a:r>
            <a:r>
              <a:rPr lang="zh-CN" altLang="en-US" sz="2000" dirty="0">
                <a:latin typeface="楷体_GB2312" pitchFamily="49" charset="-122"/>
                <a:ea typeface="楷体_GB2312" pitchFamily="49" charset="-122"/>
              </a:rPr>
              <a:t>类型的对象。 </a:t>
            </a:r>
          </a:p>
          <a:p>
            <a:pPr marL="0" indent="0" algn="just">
              <a:lnSpc>
                <a:spcPct val="100000"/>
              </a:lnSpc>
              <a:buNone/>
            </a:pP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也定义工厂方法的缺省实现，返回缺省的</a:t>
            </a:r>
            <a:r>
              <a:rPr lang="en-US" altLang="zh-CN" sz="2000" dirty="0" err="1">
                <a:latin typeface="楷体_GB2312" pitchFamily="49" charset="-122"/>
                <a:ea typeface="楷体_GB2312" pitchFamily="49" charset="-122"/>
              </a:rPr>
              <a:t>ConcreteProduct</a:t>
            </a:r>
            <a:r>
              <a:rPr lang="zh-CN" altLang="en-US" sz="2000" dirty="0">
                <a:latin typeface="楷体_GB2312" pitchFamily="49" charset="-122"/>
                <a:ea typeface="楷体_GB2312" pitchFamily="49" charset="-122"/>
              </a:rPr>
              <a:t>对象。</a:t>
            </a:r>
          </a:p>
          <a:p>
            <a:pPr marL="0" indent="0" algn="just">
              <a:lnSpc>
                <a:spcPct val="100000"/>
              </a:lnSpc>
              <a:buNone/>
            </a:pP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可调用工厂方法生成一个 </a:t>
            </a:r>
            <a:r>
              <a:rPr lang="en-US" altLang="zh-CN" sz="2000" dirty="0">
                <a:latin typeface="楷体_GB2312" pitchFamily="49" charset="-122"/>
                <a:ea typeface="楷体_GB2312" pitchFamily="49" charset="-122"/>
              </a:rPr>
              <a:t>Product</a:t>
            </a:r>
            <a:r>
              <a:rPr lang="zh-CN" altLang="en-US" sz="2000" dirty="0">
                <a:latin typeface="楷体_GB2312" pitchFamily="49" charset="-122"/>
                <a:ea typeface="楷体_GB2312" pitchFamily="49" charset="-122"/>
              </a:rPr>
              <a:t>对象。</a:t>
            </a:r>
          </a:p>
          <a:p>
            <a:pPr marL="0" indent="0" algn="just">
              <a:lnSpc>
                <a:spcPct val="100000"/>
              </a:lnSpc>
              <a:buNone/>
            </a:pPr>
            <a:r>
              <a:rPr lang="zh-CN" altLang="en-US" sz="2000" dirty="0">
                <a:latin typeface="楷体_GB2312" pitchFamily="49" charset="-122"/>
                <a:ea typeface="楷体_GB2312" pitchFamily="49" charset="-122"/>
              </a:rPr>
              <a:t>．具体创建者（</a:t>
            </a:r>
            <a:r>
              <a:rPr lang="en-US" altLang="zh-CN" sz="2000" dirty="0" err="1">
                <a:latin typeface="楷体_GB2312" pitchFamily="49" charset="-122"/>
                <a:ea typeface="楷体_GB2312" pitchFamily="49" charset="-122"/>
              </a:rPr>
              <a:t>ConcreteCreator</a:t>
            </a: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a:t>
            </a:r>
            <a:r>
              <a:rPr lang="en-US" altLang="zh-CN" sz="2000" dirty="0">
                <a:latin typeface="Courier New"/>
                <a:ea typeface="楷体_GB2312" pitchFamily="49" charset="-122"/>
              </a:rPr>
              <a:t>——</a:t>
            </a:r>
            <a:r>
              <a:rPr lang="en-US" altLang="zh-CN" sz="2000" dirty="0">
                <a:latin typeface="楷体_GB2312" pitchFamily="49" charset="-122"/>
                <a:ea typeface="楷体_GB2312" pitchFamily="49" charset="-122"/>
              </a:rPr>
              <a:t>(</a:t>
            </a:r>
            <a:r>
              <a:rPr lang="en-US" altLang="zh-CN" sz="2000" dirty="0" err="1">
                <a:solidFill>
                  <a:srgbClr val="00FF00"/>
                </a:solidFill>
                <a:latin typeface="楷体_GB2312" pitchFamily="49" charset="-122"/>
                <a:ea typeface="楷体_GB2312" pitchFamily="49" charset="-122"/>
              </a:rPr>
              <a:t>MyApplication</a:t>
            </a:r>
            <a:r>
              <a:rPr lang="en-US" altLang="zh-CN" sz="2000" dirty="0">
                <a:latin typeface="楷体_GB2312" pitchFamily="49" charset="-122"/>
                <a:ea typeface="楷体_GB2312" pitchFamily="49" charset="-122"/>
              </a:rPr>
              <a:t>) </a:t>
            </a:r>
          </a:p>
          <a:p>
            <a:pPr marL="0" indent="0" algn="just">
              <a:lnSpc>
                <a:spcPct val="100000"/>
              </a:lnSpc>
              <a:buNone/>
            </a:pP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覆盖工厂方法并返回一个 </a:t>
            </a:r>
            <a:r>
              <a:rPr lang="en-US" altLang="zh-CN" sz="2000" dirty="0" err="1">
                <a:latin typeface="楷体_GB2312" pitchFamily="49" charset="-122"/>
                <a:ea typeface="楷体_GB2312" pitchFamily="49" charset="-122"/>
              </a:rPr>
              <a:t>ConcreteCreator</a:t>
            </a: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实例。</a:t>
            </a:r>
          </a:p>
          <a:p>
            <a:pPr marL="0" indent="0" algn="just">
              <a:lnSpc>
                <a:spcPct val="100000"/>
              </a:lnSpc>
              <a:buNone/>
            </a:pPr>
            <a:r>
              <a:rPr lang="zh-CN" altLang="en-US" sz="2000" dirty="0">
                <a:latin typeface="楷体_GB2312" pitchFamily="49" charset="-122"/>
                <a:ea typeface="楷体_GB2312" pitchFamily="49" charset="-122"/>
              </a:rPr>
              <a:t>（</a:t>
            </a:r>
            <a:r>
              <a:rPr lang="en-US" altLang="zh-CN" sz="2000" dirty="0">
                <a:latin typeface="楷体_GB2312" pitchFamily="49" charset="-122"/>
                <a:ea typeface="楷体_GB2312" pitchFamily="49" charset="-122"/>
              </a:rPr>
              <a:t>4</a:t>
            </a:r>
            <a:r>
              <a:rPr lang="zh-CN" altLang="en-US" sz="2000" dirty="0">
                <a:latin typeface="楷体_GB2312" pitchFamily="49" charset="-122"/>
                <a:ea typeface="楷体_GB2312" pitchFamily="49" charset="-122"/>
              </a:rPr>
              <a:t>）协作</a:t>
            </a:r>
          </a:p>
          <a:p>
            <a:pPr marL="0" indent="0" algn="just">
              <a:lnSpc>
                <a:spcPct val="100000"/>
              </a:lnSpc>
              <a:buNone/>
            </a:pPr>
            <a:r>
              <a:rPr lang="en-US" altLang="zh-CN" sz="2000" dirty="0">
                <a:latin typeface="Courier New"/>
                <a:ea typeface="楷体_GB2312" pitchFamily="49" charset="-122"/>
              </a:rPr>
              <a:t>·</a:t>
            </a:r>
            <a:r>
              <a:rPr lang="en-US" altLang="zh-CN" sz="2000" dirty="0">
                <a:latin typeface="楷体_GB2312" pitchFamily="49" charset="-122"/>
                <a:ea typeface="楷体_GB2312" pitchFamily="49" charset="-122"/>
              </a:rPr>
              <a:t> Creator</a:t>
            </a:r>
            <a:r>
              <a:rPr lang="zh-CN" altLang="en-US" sz="2000" dirty="0">
                <a:latin typeface="楷体_GB2312" pitchFamily="49" charset="-122"/>
                <a:ea typeface="楷体_GB2312" pitchFamily="49" charset="-122"/>
              </a:rPr>
              <a:t>依靠子类定义工厂方法以返回</a:t>
            </a:r>
            <a:r>
              <a:rPr lang="en-US" altLang="zh-CN" sz="2000" dirty="0" err="1">
                <a:latin typeface="楷体_GB2312" pitchFamily="49" charset="-122"/>
                <a:ea typeface="楷体_GB2312" pitchFamily="49" charset="-122"/>
              </a:rPr>
              <a:t>ConcreteProduct</a:t>
            </a:r>
            <a:r>
              <a:rPr lang="zh-CN" altLang="en-US" sz="2000" dirty="0">
                <a:latin typeface="楷体_GB2312" pitchFamily="49" charset="-122"/>
                <a:ea typeface="楷体_GB2312" pitchFamily="49" charset="-122"/>
              </a:rPr>
              <a:t>实例。</a:t>
            </a:r>
          </a:p>
        </p:txBody>
      </p:sp>
    </p:spTree>
    <p:extLst>
      <p:ext uri="{BB962C8B-B14F-4D97-AF65-F5344CB8AC3E}">
        <p14:creationId xmlns:p14="http://schemas.microsoft.com/office/powerpoint/2010/main" val="2593997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工厂方法</a:t>
            </a:r>
            <a:r>
              <a:rPr lang="zh-CN" altLang="en-US" dirty="0" smtClean="0"/>
              <a:t>模式</a:t>
            </a:r>
            <a:endParaRPr lang="zh-CN" altLang="en-US" dirty="0"/>
          </a:p>
        </p:txBody>
      </p:sp>
      <p:sp>
        <p:nvSpPr>
          <p:cNvPr id="122883" name="Rectangle 3"/>
          <p:cNvSpPr>
            <a:spLocks noGrp="1" noChangeArrowheads="1"/>
          </p:cNvSpPr>
          <p:nvPr>
            <p:ph type="body" idx="1"/>
          </p:nvPr>
        </p:nvSpPr>
        <p:spPr>
          <a:xfrm>
            <a:off x="701750" y="1413570"/>
            <a:ext cx="10373995" cy="3969669"/>
          </a:xfrm>
        </p:spPr>
        <p:txBody>
          <a:bodyPr/>
          <a:lstStyle/>
          <a:p>
            <a:pPr marL="0" indent="0" algn="just">
              <a:lnSpc>
                <a:spcPct val="100000"/>
              </a:lnSpc>
              <a:buNone/>
            </a:pPr>
            <a:r>
              <a:rPr lang="zh-CN" altLang="en-US" sz="2900" dirty="0">
                <a:latin typeface="楷体_GB2312" pitchFamily="49" charset="-122"/>
                <a:ea typeface="楷体_GB2312" pitchFamily="49" charset="-122"/>
              </a:rPr>
              <a:t>（</a:t>
            </a:r>
            <a:r>
              <a:rPr lang="en-US" altLang="zh-CN" sz="2900" dirty="0">
                <a:latin typeface="楷体_GB2312" pitchFamily="49" charset="-122"/>
                <a:ea typeface="楷体_GB2312" pitchFamily="49" charset="-122"/>
              </a:rPr>
              <a:t>5</a:t>
            </a:r>
            <a:r>
              <a:rPr lang="zh-CN" altLang="en-US" sz="2900" dirty="0">
                <a:latin typeface="楷体_GB2312" pitchFamily="49" charset="-122"/>
                <a:ea typeface="楷体_GB2312" pitchFamily="49" charset="-122"/>
              </a:rPr>
              <a:t>）使用条件</a:t>
            </a:r>
          </a:p>
          <a:p>
            <a:pPr marL="0" indent="0" algn="just">
              <a:lnSpc>
                <a:spcPct val="100000"/>
              </a:lnSpc>
            </a:pPr>
            <a:r>
              <a:rPr lang="zh-CN" altLang="en-US" sz="2900" dirty="0">
                <a:latin typeface="楷体_GB2312" pitchFamily="49" charset="-122"/>
                <a:ea typeface="楷体_GB2312" pitchFamily="49" charset="-122"/>
              </a:rPr>
              <a:t>一个类不能预知它将创建的对象的类。</a:t>
            </a:r>
          </a:p>
          <a:p>
            <a:pPr marL="0" indent="0" algn="just">
              <a:lnSpc>
                <a:spcPct val="100000"/>
              </a:lnSpc>
            </a:pPr>
            <a:r>
              <a:rPr lang="zh-CN" altLang="en-US" sz="2900" dirty="0">
                <a:latin typeface="楷体_GB2312" pitchFamily="49" charset="-122"/>
                <a:ea typeface="楷体_GB2312" pitchFamily="49" charset="-122"/>
              </a:rPr>
              <a:t>一个类让它的子类确定它创建的对象。</a:t>
            </a:r>
          </a:p>
          <a:p>
            <a:pPr marL="0" indent="0" algn="just">
              <a:lnSpc>
                <a:spcPct val="100000"/>
              </a:lnSpc>
            </a:pPr>
            <a:r>
              <a:rPr lang="zh-CN" altLang="en-US" sz="2900" dirty="0">
                <a:latin typeface="楷体_GB2312" pitchFamily="49" charset="-122"/>
                <a:ea typeface="楷体_GB2312" pitchFamily="49" charset="-122"/>
              </a:rPr>
              <a:t>类将职责分派给它的子类之一，而又将该子类的知识局部化。</a:t>
            </a:r>
          </a:p>
          <a:p>
            <a:pPr marL="0" indent="0" algn="just">
              <a:lnSpc>
                <a:spcPct val="100000"/>
              </a:lnSpc>
              <a:buNone/>
            </a:pPr>
            <a:endParaRPr lang="zh-CN" altLang="en-US" sz="2900" b="1" dirty="0">
              <a:latin typeface="楷体_GB2312" pitchFamily="49" charset="-122"/>
              <a:ea typeface="楷体_GB2312" pitchFamily="49" charset="-122"/>
            </a:endParaRPr>
          </a:p>
          <a:p>
            <a:pPr marL="0" indent="0" algn="just">
              <a:lnSpc>
                <a:spcPct val="100000"/>
              </a:lnSpc>
              <a:buNone/>
            </a:pPr>
            <a:r>
              <a:rPr lang="zh-CN" altLang="en-US" sz="2900" b="1" dirty="0">
                <a:latin typeface="楷体_GB2312" pitchFamily="49" charset="-122"/>
                <a:ea typeface="楷体_GB2312" pitchFamily="49" charset="-122"/>
              </a:rPr>
              <a:t>后果：</a:t>
            </a:r>
          </a:p>
          <a:p>
            <a:pPr marL="0" indent="0" algn="just">
              <a:lnSpc>
                <a:spcPct val="100000"/>
              </a:lnSpc>
              <a:buNone/>
            </a:pP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比直接产生对象更灵活。</a:t>
            </a:r>
          </a:p>
          <a:p>
            <a:pPr marL="0" indent="0" algn="just">
              <a:lnSpc>
                <a:spcPct val="100000"/>
              </a:lnSpc>
              <a:buNone/>
            </a:pP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可以连接平行的类层次结构。                                                                                                                                                                                                                                                                                                                                                                                                                                                                                                                                                              </a:t>
            </a:r>
          </a:p>
        </p:txBody>
      </p:sp>
    </p:spTree>
    <p:extLst>
      <p:ext uri="{BB962C8B-B14F-4D97-AF65-F5344CB8AC3E}">
        <p14:creationId xmlns:p14="http://schemas.microsoft.com/office/powerpoint/2010/main" val="3294914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工厂方法</a:t>
            </a:r>
            <a:r>
              <a:rPr lang="zh-CN" altLang="en-US" dirty="0" smtClean="0"/>
              <a:t>模式</a:t>
            </a:r>
            <a:endParaRPr lang="zh-CN" altLang="en-US" dirty="0"/>
          </a:p>
        </p:txBody>
      </p:sp>
      <p:pic>
        <p:nvPicPr>
          <p:cNvPr id="6338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750" y="1917626"/>
            <a:ext cx="10763867" cy="413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3861" name="AutoShape 5"/>
          <p:cNvSpPr>
            <a:spLocks noChangeArrowheads="1"/>
          </p:cNvSpPr>
          <p:nvPr/>
        </p:nvSpPr>
        <p:spPr bwMode="auto">
          <a:xfrm>
            <a:off x="5718835" y="1052757"/>
            <a:ext cx="6151083" cy="1080893"/>
          </a:xfrm>
          <a:prstGeom prst="wedgeRoundRectCallout">
            <a:avLst>
              <a:gd name="adj1" fmla="val -52978"/>
              <a:gd name="adj2" fmla="val 11032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a:solidFill>
                  <a:schemeClr val="bg2"/>
                </a:solidFill>
              </a:rPr>
              <a:t>真实的系统常常出现多个层次多个抽象产品类的产品等级结构，当应用工厂方法模式时，常用的做法是按照产品的等级结构设计一个同结构工厂的等级结构。</a:t>
            </a:r>
          </a:p>
        </p:txBody>
      </p:sp>
    </p:spTree>
    <p:extLst>
      <p:ext uri="{BB962C8B-B14F-4D97-AF65-F5344CB8AC3E}">
        <p14:creationId xmlns:p14="http://schemas.microsoft.com/office/powerpoint/2010/main" val="10185650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622482" y="117426"/>
            <a:ext cx="3823352" cy="1511650"/>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工厂方法</a:t>
            </a:r>
            <a:r>
              <a:rPr lang="zh-CN" altLang="en-US" dirty="0" smtClean="0"/>
              <a:t>模式</a:t>
            </a:r>
            <a:endParaRPr lang="zh-CN" altLang="en-US" dirty="0"/>
          </a:p>
        </p:txBody>
      </p:sp>
      <p:pic>
        <p:nvPicPr>
          <p:cNvPr id="6348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204" y="0"/>
            <a:ext cx="7780496"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886" name="AutoShape 6"/>
          <p:cNvSpPr>
            <a:spLocks noChangeArrowheads="1"/>
          </p:cNvSpPr>
          <p:nvPr/>
        </p:nvSpPr>
        <p:spPr bwMode="auto">
          <a:xfrm>
            <a:off x="432250" y="2277003"/>
            <a:ext cx="3267300" cy="3529830"/>
          </a:xfrm>
          <a:prstGeom prst="wedgeRoundRectCallout">
            <a:avLst>
              <a:gd name="adj1" fmla="val 79509"/>
              <a:gd name="adj2" fmla="val -5755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a:solidFill>
                  <a:schemeClr val="bg2"/>
                </a:solidFill>
              </a:rPr>
              <a:t>取代了过去的全能角色的是抽象的园丁角色，规定出具体园丁角色需要实现的具体职能，而真正负责作物管理的则是负责各种作物的具体园丁角色。包括葡萄 、草莓以及苹果。实现了抽象的</a:t>
            </a:r>
            <a:r>
              <a:rPr lang="zh-CN" altLang="en-US">
                <a:solidFill>
                  <a:schemeClr val="bg2"/>
                </a:solidFill>
                <a:latin typeface="Arial"/>
              </a:rPr>
              <a:t>’‘</a:t>
            </a:r>
            <a:r>
              <a:rPr lang="zh-CN" altLang="en-US">
                <a:solidFill>
                  <a:schemeClr val="bg2"/>
                </a:solidFill>
              </a:rPr>
              <a:t>水果园丁</a:t>
            </a:r>
            <a:r>
              <a:rPr lang="zh-CN" altLang="en-US">
                <a:solidFill>
                  <a:schemeClr val="bg2"/>
                </a:solidFill>
                <a:latin typeface="Arial"/>
              </a:rPr>
              <a:t>’‘</a:t>
            </a:r>
            <a:r>
              <a:rPr lang="zh-CN" altLang="en-US">
                <a:solidFill>
                  <a:schemeClr val="bg2"/>
                </a:solidFill>
              </a:rPr>
              <a:t>接口的具休工厂类。</a:t>
            </a:r>
          </a:p>
        </p:txBody>
      </p:sp>
    </p:spTree>
    <p:extLst>
      <p:ext uri="{BB962C8B-B14F-4D97-AF65-F5344CB8AC3E}">
        <p14:creationId xmlns:p14="http://schemas.microsoft.com/office/powerpoint/2010/main" val="1372441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工厂方法</a:t>
            </a:r>
            <a:r>
              <a:rPr lang="zh-CN" altLang="en-US" dirty="0" smtClean="0"/>
              <a:t>模式</a:t>
            </a:r>
            <a:endParaRPr lang="zh-CN" altLang="en-US" dirty="0"/>
          </a:p>
        </p:txBody>
      </p:sp>
      <p:pic>
        <p:nvPicPr>
          <p:cNvPr id="635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85" y="1413570"/>
            <a:ext cx="8854765" cy="444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5909" name="AutoShape 5"/>
          <p:cNvSpPr>
            <a:spLocks noChangeArrowheads="1"/>
          </p:cNvSpPr>
          <p:nvPr/>
        </p:nvSpPr>
        <p:spPr bwMode="auto">
          <a:xfrm>
            <a:off x="9270702" y="1989597"/>
            <a:ext cx="2737582" cy="3601284"/>
          </a:xfrm>
          <a:prstGeom prst="wedgeRoundRectCallout">
            <a:avLst>
              <a:gd name="adj1" fmla="val -69321"/>
              <a:gd name="adj2" fmla="val 3585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lang="zh-CN" altLang="en-US" dirty="0">
                <a:solidFill>
                  <a:schemeClr val="bg2"/>
                </a:solidFill>
              </a:rPr>
              <a:t>女娲举绳造人是应用工厂</a:t>
            </a:r>
            <a:r>
              <a:rPr lang="zh-CN" altLang="en-US" dirty="0">
                <a:solidFill>
                  <a:schemeClr val="bg2"/>
                </a:solidFill>
                <a:latin typeface="Arial"/>
              </a:rPr>
              <a:t>‘</a:t>
            </a:r>
            <a:r>
              <a:rPr lang="zh-CN" altLang="en-US" dirty="0">
                <a:solidFill>
                  <a:schemeClr val="bg2"/>
                </a:solidFill>
              </a:rPr>
              <a:t>方法模式的一个实例。抽象角色女娲神绳是系统的中心，但是它仅仅声明出</a:t>
            </a:r>
            <a:r>
              <a:rPr lang="zh-CN" altLang="en-US" dirty="0">
                <a:solidFill>
                  <a:schemeClr val="bg2"/>
                </a:solidFill>
                <a:latin typeface="Arial"/>
              </a:rPr>
              <a:t>“</a:t>
            </a:r>
            <a:r>
              <a:rPr lang="zh-CN" altLang="en-US" dirty="0">
                <a:solidFill>
                  <a:schemeClr val="bg2"/>
                </a:solidFill>
              </a:rPr>
              <a:t>举绳达人</a:t>
            </a:r>
            <a:r>
              <a:rPr lang="zh-CN" altLang="en-US" dirty="0">
                <a:solidFill>
                  <a:schemeClr val="bg2"/>
                </a:solidFill>
                <a:latin typeface="Arial"/>
              </a:rPr>
              <a:t>”</a:t>
            </a:r>
            <a:r>
              <a:rPr lang="zh-CN" altLang="en-US" dirty="0">
                <a:solidFill>
                  <a:schemeClr val="bg2"/>
                </a:solidFill>
              </a:rPr>
              <a:t>方法而没有实现它。真正做这个工作的是 具体类．也就是</a:t>
            </a:r>
            <a:r>
              <a:rPr lang="zh-CN" altLang="en-US" dirty="0">
                <a:solidFill>
                  <a:schemeClr val="bg2"/>
                </a:solidFill>
                <a:latin typeface="Arial"/>
              </a:rPr>
              <a:t>“</a:t>
            </a:r>
            <a:r>
              <a:rPr lang="zh-CN" altLang="en-US" dirty="0">
                <a:solidFill>
                  <a:schemeClr val="bg2"/>
                </a:solidFill>
              </a:rPr>
              <a:t>阴绳</a:t>
            </a:r>
            <a:r>
              <a:rPr lang="zh-CN" altLang="en-US" dirty="0">
                <a:solidFill>
                  <a:schemeClr val="bg2"/>
                </a:solidFill>
                <a:latin typeface="Arial"/>
              </a:rPr>
              <a:t>”</a:t>
            </a:r>
            <a:r>
              <a:rPr lang="zh-CN" altLang="en-US" dirty="0">
                <a:solidFill>
                  <a:schemeClr val="bg2"/>
                </a:solidFill>
              </a:rPr>
              <a:t>和</a:t>
            </a:r>
            <a:r>
              <a:rPr lang="zh-CN" altLang="en-US" dirty="0">
                <a:solidFill>
                  <a:schemeClr val="bg2"/>
                </a:solidFill>
                <a:latin typeface="Arial"/>
              </a:rPr>
              <a:t>“</a:t>
            </a:r>
            <a:r>
              <a:rPr lang="zh-CN" altLang="en-US" dirty="0">
                <a:solidFill>
                  <a:schemeClr val="bg2"/>
                </a:solidFill>
              </a:rPr>
              <a:t>阳绳</a:t>
            </a:r>
            <a:r>
              <a:rPr lang="zh-CN" altLang="en-US" dirty="0">
                <a:solidFill>
                  <a:schemeClr val="bg2"/>
                </a:solidFill>
                <a:latin typeface="Arial"/>
              </a:rPr>
              <a:t>”</a:t>
            </a:r>
            <a:r>
              <a:rPr lang="zh-CN" altLang="en-US" dirty="0">
                <a:solidFill>
                  <a:schemeClr val="bg2"/>
                </a:solidFill>
              </a:rPr>
              <a:t>类。</a:t>
            </a:r>
          </a:p>
        </p:txBody>
      </p:sp>
    </p:spTree>
    <p:extLst>
      <p:ext uri="{BB962C8B-B14F-4D97-AF65-F5344CB8AC3E}">
        <p14:creationId xmlns:p14="http://schemas.microsoft.com/office/powerpoint/2010/main" val="2718658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创建性模式</a:t>
            </a:r>
            <a:r>
              <a:rPr lang="en-US" altLang="zh-CN" dirty="0"/>
              <a:t>—— </a:t>
            </a:r>
            <a:r>
              <a:rPr lang="zh-CN" altLang="en-US" dirty="0"/>
              <a:t>工厂方法模式</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862" y="1256086"/>
            <a:ext cx="8161337"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003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624993" y="261442"/>
            <a:ext cx="10785056" cy="792086"/>
          </a:xfrm>
        </p:spPr>
        <p:txBody>
          <a:bodyPr/>
          <a:lstStyle/>
          <a:p>
            <a:r>
              <a:rPr lang="zh-CN" altLang="en-US" dirty="0"/>
              <a:t>创建性模式</a:t>
            </a:r>
            <a:r>
              <a:rPr lang="en-US" altLang="zh-CN" dirty="0"/>
              <a:t>—— </a:t>
            </a:r>
            <a:r>
              <a:rPr lang="zh-CN" altLang="en-US" dirty="0"/>
              <a:t>抽象工厂</a:t>
            </a:r>
            <a:r>
              <a:rPr lang="zh-CN" altLang="en-US" dirty="0" smtClean="0"/>
              <a:t>模式</a:t>
            </a:r>
            <a:endParaRPr lang="zh-CN" altLang="en-US" dirty="0"/>
          </a:p>
        </p:txBody>
      </p:sp>
      <p:sp>
        <p:nvSpPr>
          <p:cNvPr id="636931" name="Rectangle 3"/>
          <p:cNvSpPr>
            <a:spLocks noGrp="1" noChangeArrowheads="1"/>
          </p:cNvSpPr>
          <p:nvPr>
            <p:ph type="body" idx="1"/>
          </p:nvPr>
        </p:nvSpPr>
        <p:spPr>
          <a:xfrm>
            <a:off x="720417" y="1484657"/>
            <a:ext cx="10763867" cy="1297287"/>
          </a:xfrm>
        </p:spPr>
        <p:txBody>
          <a:bodyPr/>
          <a:lstStyle/>
          <a:p>
            <a:pPr>
              <a:lnSpc>
                <a:spcPct val="100000"/>
              </a:lnSpc>
            </a:pPr>
            <a:r>
              <a:rPr lang="zh-CN" altLang="en-US" sz="2900" dirty="0">
                <a:ea typeface="楷体_GB2312" pitchFamily="49" charset="-122"/>
              </a:rPr>
              <a:t>所有形态的工厂模式中最为抽象和最具一般性的形态。</a:t>
            </a:r>
          </a:p>
          <a:p>
            <a:pPr>
              <a:lnSpc>
                <a:spcPct val="100000"/>
              </a:lnSpc>
            </a:pPr>
            <a:r>
              <a:rPr lang="zh-CN" altLang="en-US" sz="2900" dirty="0">
                <a:ea typeface="楷体_GB2312" pitchFamily="49" charset="-122"/>
              </a:rPr>
              <a:t>向客户端提供一个接口，使得客户端在不必指定产品的具体类型的情况下，创建多个产品族中的产品对象。</a:t>
            </a:r>
          </a:p>
          <a:p>
            <a:pPr>
              <a:lnSpc>
                <a:spcPct val="100000"/>
              </a:lnSpc>
            </a:pPr>
            <a:endParaRPr lang="en-US" altLang="zh-CN" sz="2900" dirty="0">
              <a:ea typeface="楷体_GB2312" pitchFamily="49" charset="-122"/>
            </a:endParaRPr>
          </a:p>
        </p:txBody>
      </p:sp>
      <p:pic>
        <p:nvPicPr>
          <p:cNvPr id="6369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17" y="3069348"/>
            <a:ext cx="10668519" cy="370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369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913235" y="188957"/>
            <a:ext cx="10785056" cy="87491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抽象工厂模式（</a:t>
            </a:r>
            <a:r>
              <a:rPr lang="en-US" altLang="zh-CN" dirty="0"/>
              <a:t>Abstract Factory</a:t>
            </a:r>
            <a:r>
              <a:rPr lang="zh-CN" altLang="en-US" dirty="0"/>
              <a:t>）</a:t>
            </a:r>
          </a:p>
        </p:txBody>
      </p:sp>
      <p:sp>
        <p:nvSpPr>
          <p:cNvPr id="637955" name="Rectangle 3"/>
          <p:cNvSpPr>
            <a:spLocks noGrp="1" noChangeArrowheads="1"/>
          </p:cNvSpPr>
          <p:nvPr>
            <p:ph type="body" idx="1"/>
          </p:nvPr>
        </p:nvSpPr>
        <p:spPr>
          <a:xfrm>
            <a:off x="527600" y="1845102"/>
            <a:ext cx="11340200" cy="4536538"/>
          </a:xfrm>
        </p:spPr>
        <p:txBody>
          <a:bodyPr/>
          <a:lstStyle/>
          <a:p>
            <a:pPr>
              <a:lnSpc>
                <a:spcPct val="100000"/>
              </a:lnSpc>
              <a:buFont typeface="Wingdings" pitchFamily="2" charset="2"/>
              <a:buNone/>
            </a:pPr>
            <a:endParaRPr lang="en-US" altLang="zh-CN" sz="2900"/>
          </a:p>
          <a:p>
            <a:pPr>
              <a:lnSpc>
                <a:spcPct val="100000"/>
              </a:lnSpc>
            </a:pPr>
            <a:endParaRPr lang="en-US" altLang="zh-CN" sz="2900"/>
          </a:p>
        </p:txBody>
      </p:sp>
      <p:pic>
        <p:nvPicPr>
          <p:cNvPr id="6379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201" y="1052757"/>
            <a:ext cx="6536718" cy="158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7957" name="AutoShape 5"/>
          <p:cNvSpPr>
            <a:spLocks noChangeArrowheads="1"/>
          </p:cNvSpPr>
          <p:nvPr/>
        </p:nvSpPr>
        <p:spPr bwMode="auto">
          <a:xfrm>
            <a:off x="334782" y="1197252"/>
            <a:ext cx="4805601" cy="1295700"/>
          </a:xfrm>
          <a:prstGeom prst="wedgeRoundRectCallout">
            <a:avLst>
              <a:gd name="adj1" fmla="val 79366"/>
              <a:gd name="adj2" fmla="val -2230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a:solidFill>
                  <a:schemeClr val="bg2"/>
                </a:solidFill>
              </a:rPr>
              <a:t>系统需要多个抽象产品角色，它们用接口或抽象类实现。</a:t>
            </a:r>
          </a:p>
          <a:p>
            <a:r>
              <a:rPr lang="zh-CN" altLang="en-US">
                <a:solidFill>
                  <a:schemeClr val="bg2"/>
                </a:solidFill>
              </a:rPr>
              <a:t>但接口或者抽象类是不能实例化的 </a:t>
            </a:r>
          </a:p>
          <a:p>
            <a:endParaRPr lang="en-US" altLang="zh-CN">
              <a:solidFill>
                <a:schemeClr val="bg2"/>
              </a:solidFill>
            </a:endParaRPr>
          </a:p>
        </p:txBody>
      </p:sp>
      <p:pic>
        <p:nvPicPr>
          <p:cNvPr id="6379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200" y="2708902"/>
            <a:ext cx="6583333" cy="189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7959" name="AutoShape 7"/>
          <p:cNvSpPr>
            <a:spLocks noChangeArrowheads="1"/>
          </p:cNvSpPr>
          <p:nvPr/>
        </p:nvSpPr>
        <p:spPr bwMode="auto">
          <a:xfrm>
            <a:off x="239433" y="2565995"/>
            <a:ext cx="4805601" cy="2088046"/>
          </a:xfrm>
          <a:prstGeom prst="wedgeRoundRectCallout">
            <a:avLst>
              <a:gd name="adj1" fmla="val 64199"/>
              <a:gd name="adj2" fmla="val -1045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dirty="0">
                <a:solidFill>
                  <a:schemeClr val="bg2"/>
                </a:solidFill>
              </a:rPr>
              <a:t>根据里氏代换原则，任何接收父类型的地方，都能够接收子类型。</a:t>
            </a:r>
          </a:p>
          <a:p>
            <a:r>
              <a:rPr lang="zh-CN" altLang="en-US" dirty="0">
                <a:solidFill>
                  <a:schemeClr val="bg2"/>
                </a:solidFill>
              </a:rPr>
              <a:t>系统实际需要的仅仅是与抽象产品类型相同的实例，即它们具体子类的实例。由工厂类负责创建。</a:t>
            </a:r>
          </a:p>
        </p:txBody>
      </p:sp>
      <p:pic>
        <p:nvPicPr>
          <p:cNvPr id="63796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201" y="4725494"/>
            <a:ext cx="6587571" cy="193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7961" name="AutoShape 9"/>
          <p:cNvSpPr>
            <a:spLocks noChangeArrowheads="1"/>
          </p:cNvSpPr>
          <p:nvPr/>
        </p:nvSpPr>
        <p:spPr bwMode="auto">
          <a:xfrm>
            <a:off x="334782" y="4725494"/>
            <a:ext cx="4903069" cy="2134094"/>
          </a:xfrm>
          <a:prstGeom prst="wedgeRoundRectCallout">
            <a:avLst>
              <a:gd name="adj1" fmla="val 61148"/>
              <a:gd name="adj2" fmla="val -3221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a:solidFill>
                  <a:schemeClr val="bg2"/>
                </a:solidFill>
              </a:rPr>
              <a:t>如果</a:t>
            </a:r>
            <a:r>
              <a:rPr lang="zh-CN" altLang="en-US" b="1">
                <a:solidFill>
                  <a:srgbClr val="FF9933"/>
                </a:solidFill>
              </a:rPr>
              <a:t>每个抽象产品都有多于一个的具体子类</a:t>
            </a:r>
            <a:r>
              <a:rPr lang="zh-CN" altLang="en-US">
                <a:solidFill>
                  <a:schemeClr val="bg2"/>
                </a:solidFill>
              </a:rPr>
              <a:t>的话，工厂角色怎么知道实例化哪一个子类呢？</a:t>
            </a:r>
          </a:p>
          <a:p>
            <a:r>
              <a:rPr lang="zh-CN" altLang="en-US">
                <a:solidFill>
                  <a:schemeClr val="bg2"/>
                </a:solidFill>
              </a:rPr>
              <a:t>抽象工厂模式提供两个具体工厂角色，分别对应于这两个具体产品角色。每一个具体工厂角色仅负责某个具体子类的实例。</a:t>
            </a:r>
          </a:p>
        </p:txBody>
      </p:sp>
    </p:spTree>
    <p:extLst>
      <p:ext uri="{BB962C8B-B14F-4D97-AF65-F5344CB8AC3E}">
        <p14:creationId xmlns:p14="http://schemas.microsoft.com/office/powerpoint/2010/main" val="3459762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911115" y="609741"/>
            <a:ext cx="10785056" cy="45730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创建性模式</a:t>
            </a:r>
          </a:p>
        </p:txBody>
      </p:sp>
      <p:sp>
        <p:nvSpPr>
          <p:cNvPr id="111619" name="Rectangle 3"/>
          <p:cNvSpPr>
            <a:spLocks noGrp="1" noChangeArrowheads="1"/>
          </p:cNvSpPr>
          <p:nvPr>
            <p:ph idx="1"/>
          </p:nvPr>
        </p:nvSpPr>
        <p:spPr>
          <a:xfrm>
            <a:off x="341710" y="1269554"/>
            <a:ext cx="11377264" cy="4320480"/>
          </a:xfrm>
        </p:spPr>
        <p:txBody>
          <a:bodyPr/>
          <a:lstStyle/>
          <a:p>
            <a:pPr marL="0" indent="0" algn="just">
              <a:lnSpc>
                <a:spcPct val="100000"/>
              </a:lnSpc>
              <a:buNone/>
            </a:pPr>
            <a:r>
              <a:rPr lang="zh-CN" altLang="en-US" sz="2900" dirty="0">
                <a:latin typeface="楷体_GB2312" pitchFamily="49" charset="-122"/>
                <a:ea typeface="楷体_GB2312" pitchFamily="49" charset="-122"/>
              </a:rPr>
              <a:t>一、创建性模式（</a:t>
            </a:r>
            <a:r>
              <a:rPr lang="en-US" altLang="zh-CN" sz="2900" dirty="0">
                <a:latin typeface="楷体_GB2312" pitchFamily="49" charset="-122"/>
                <a:ea typeface="楷体_GB2312" pitchFamily="49" charset="-122"/>
              </a:rPr>
              <a:t>creational patterns</a:t>
            </a:r>
            <a:r>
              <a:rPr lang="zh-CN" altLang="en-US" sz="2900" dirty="0">
                <a:latin typeface="楷体_GB2312" pitchFamily="49" charset="-122"/>
                <a:ea typeface="楷体_GB2312" pitchFamily="49" charset="-122"/>
              </a:rPr>
              <a:t>）</a:t>
            </a:r>
          </a:p>
          <a:p>
            <a:pPr marL="0" indent="0" algn="just">
              <a:lnSpc>
                <a:spcPct val="100000"/>
              </a:lnSpc>
              <a:buNone/>
            </a:pPr>
            <a:endParaRPr lang="zh-CN" altLang="en-US" sz="2900" dirty="0">
              <a:latin typeface="楷体_GB2312" pitchFamily="49" charset="-122"/>
              <a:ea typeface="楷体_GB2312" pitchFamily="49" charset="-122"/>
            </a:endParaRPr>
          </a:p>
          <a:p>
            <a:pPr marL="0" indent="0">
              <a:lnSpc>
                <a:spcPct val="70000"/>
              </a:lnSpc>
            </a:pPr>
            <a:r>
              <a:rPr kumimoji="1" lang="zh-CN" altLang="en-US" sz="2900" b="1" dirty="0">
                <a:latin typeface="楷体_GB2312" pitchFamily="49" charset="-122"/>
                <a:ea typeface="楷体_GB2312" pitchFamily="49" charset="-122"/>
              </a:rPr>
              <a:t>基本原理</a:t>
            </a:r>
            <a:r>
              <a:rPr kumimoji="1" lang="zh-CN" altLang="en-US" sz="2900" dirty="0">
                <a:latin typeface="楷体_GB2312" pitchFamily="49" charset="-122"/>
                <a:ea typeface="楷体_GB2312" pitchFamily="49" charset="-122"/>
              </a:rPr>
              <a:t>：</a:t>
            </a:r>
          </a:p>
          <a:p>
            <a:pPr marL="0" indent="0">
              <a:lnSpc>
                <a:spcPct val="100000"/>
              </a:lnSpc>
              <a:buNone/>
            </a:pPr>
            <a:r>
              <a:rPr lang="zh-CN" altLang="en-US" sz="2900" dirty="0">
                <a:latin typeface="楷体_GB2312" pitchFamily="49" charset="-122"/>
                <a:ea typeface="楷体_GB2312" pitchFamily="49" charset="-122"/>
              </a:rPr>
              <a:t>封装动态产生对象的过程和</a:t>
            </a:r>
            <a:r>
              <a:rPr kumimoji="1" lang="zh-CN" altLang="en-US" sz="2900" dirty="0">
                <a:latin typeface="楷体_GB2312" pitchFamily="49" charset="-122"/>
                <a:ea typeface="楷体_GB2312" pitchFamily="49" charset="-122"/>
              </a:rPr>
              <a:t>所使用的类的信息</a:t>
            </a:r>
            <a:r>
              <a:rPr lang="zh-CN" altLang="en-US" sz="2900" dirty="0">
                <a:latin typeface="楷体_GB2312" pitchFamily="49" charset="-122"/>
                <a:ea typeface="楷体_GB2312" pitchFamily="49" charset="-122"/>
              </a:rPr>
              <a:t>，解决系统在创建对象时，抽象化类的实例化过程</a:t>
            </a:r>
            <a:r>
              <a:rPr lang="en-US" altLang="zh-CN" sz="2900" dirty="0">
                <a:latin typeface="楷体_GB2312" pitchFamily="49" charset="-122"/>
                <a:ea typeface="楷体_GB2312" pitchFamily="49" charset="-122"/>
              </a:rPr>
              <a:t>:</a:t>
            </a:r>
          </a:p>
          <a:p>
            <a:pPr marL="0" indent="0">
              <a:lnSpc>
                <a:spcPct val="100000"/>
              </a:lnSpc>
              <a:buFont typeface="Wingdings" pitchFamily="2" charset="2"/>
              <a:buChar char="Ø"/>
            </a:pPr>
            <a:r>
              <a:rPr lang="zh-CN" altLang="en-US" sz="2900" dirty="0">
                <a:latin typeface="楷体_GB2312" pitchFamily="49" charset="-122"/>
                <a:ea typeface="楷体_GB2312" pitchFamily="49" charset="-122"/>
              </a:rPr>
              <a:t>怎样创建对象</a:t>
            </a:r>
          </a:p>
          <a:p>
            <a:pPr marL="0" indent="0">
              <a:lnSpc>
                <a:spcPct val="100000"/>
              </a:lnSpc>
              <a:buFont typeface="Wingdings" pitchFamily="2" charset="2"/>
              <a:buChar char="Ø"/>
            </a:pPr>
            <a:r>
              <a:rPr lang="zh-CN" altLang="en-US" sz="2900" dirty="0">
                <a:latin typeface="楷体_GB2312" pitchFamily="49" charset="-122"/>
                <a:ea typeface="楷体_GB2312" pitchFamily="49" charset="-122"/>
              </a:rPr>
              <a:t>创建哪些对象．</a:t>
            </a:r>
          </a:p>
          <a:p>
            <a:pPr marL="0" indent="0">
              <a:lnSpc>
                <a:spcPct val="100000"/>
              </a:lnSpc>
              <a:buFont typeface="Wingdings" pitchFamily="2" charset="2"/>
              <a:buChar char="Ø"/>
            </a:pPr>
            <a:r>
              <a:rPr lang="zh-CN" altLang="en-US" sz="2900" dirty="0">
                <a:latin typeface="楷体_GB2312" pitchFamily="49" charset="-122"/>
                <a:ea typeface="楷体_GB2312" pitchFamily="49" charset="-122"/>
              </a:rPr>
              <a:t>如何组合和表示这些对象</a:t>
            </a:r>
          </a:p>
          <a:p>
            <a:pPr marL="0" indent="0" algn="just">
              <a:lnSpc>
                <a:spcPct val="100000"/>
              </a:lnSpc>
              <a:buNone/>
            </a:pPr>
            <a:r>
              <a:rPr lang="zh-CN" altLang="en-US" sz="2900" dirty="0" smtClean="0">
                <a:solidFill>
                  <a:schemeClr val="accent2"/>
                </a:solidFill>
                <a:latin typeface="楷体_GB2312" pitchFamily="49" charset="-122"/>
                <a:ea typeface="楷体_GB2312" pitchFamily="49" charset="-122"/>
              </a:rPr>
              <a:t>使系统</a:t>
            </a:r>
            <a:r>
              <a:rPr lang="zh-CN" altLang="en-US" sz="2900" dirty="0">
                <a:solidFill>
                  <a:schemeClr val="accent2"/>
                </a:solidFill>
                <a:latin typeface="楷体_GB2312" pitchFamily="49" charset="-122"/>
                <a:ea typeface="楷体_GB2312" pitchFamily="49" charset="-122"/>
              </a:rPr>
              <a:t>不依赖于对象的创建过程</a:t>
            </a:r>
            <a:r>
              <a:rPr kumimoji="1" lang="zh-CN" altLang="en-US" sz="2900" dirty="0">
                <a:solidFill>
                  <a:schemeClr val="accent2"/>
                </a:solidFill>
                <a:latin typeface="楷体_GB2312" pitchFamily="49" charset="-122"/>
                <a:ea typeface="楷体_GB2312" pitchFamily="49" charset="-122"/>
              </a:rPr>
              <a:t>只了解抽象类所定义的对象接口</a:t>
            </a:r>
            <a:r>
              <a:rPr lang="zh-CN" altLang="en-US" sz="2900" dirty="0">
                <a:solidFill>
                  <a:schemeClr val="accent2"/>
                </a:solidFill>
                <a:latin typeface="楷体_GB2312" pitchFamily="49" charset="-122"/>
                <a:ea typeface="楷体_GB2312" pitchFamily="49" charset="-122"/>
              </a:rPr>
              <a:t>。</a:t>
            </a:r>
          </a:p>
        </p:txBody>
      </p:sp>
    </p:spTree>
    <p:extLst>
      <p:ext uri="{BB962C8B-B14F-4D97-AF65-F5344CB8AC3E}">
        <p14:creationId xmlns:p14="http://schemas.microsoft.com/office/powerpoint/2010/main" val="27951617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抽象工厂</a:t>
            </a:r>
            <a:r>
              <a:rPr lang="zh-CN" altLang="en-US" dirty="0" smtClean="0"/>
              <a:t>模式</a:t>
            </a:r>
            <a:endParaRPr lang="zh-CN" altLang="en-US" dirty="0"/>
          </a:p>
        </p:txBody>
      </p:sp>
      <p:sp>
        <p:nvSpPr>
          <p:cNvPr id="640003" name="Rectangle 3"/>
          <p:cNvSpPr>
            <a:spLocks noGrp="1" noChangeArrowheads="1"/>
          </p:cNvSpPr>
          <p:nvPr>
            <p:ph type="body" idx="1"/>
          </p:nvPr>
        </p:nvSpPr>
        <p:spPr>
          <a:xfrm>
            <a:off x="913234" y="1700607"/>
            <a:ext cx="10373995" cy="1800642"/>
          </a:xfrm>
        </p:spPr>
        <p:txBody>
          <a:bodyPr/>
          <a:lstStyle/>
          <a:p>
            <a:r>
              <a:rPr lang="zh-CN" altLang="en-US" dirty="0"/>
              <a:t>抽象工厂模式与工厂方法模式的最大区别就在于：</a:t>
            </a:r>
          </a:p>
          <a:p>
            <a:pPr lvl="2">
              <a:buFont typeface="Wingdings" pitchFamily="2" charset="2"/>
              <a:buChar char="Ø"/>
            </a:pPr>
            <a:r>
              <a:rPr lang="zh-CN" altLang="en-US" sz="2400" dirty="0">
                <a:solidFill>
                  <a:schemeClr val="accent2"/>
                </a:solidFill>
              </a:rPr>
              <a:t>工厂万法模式针对的是一个产品等级结构；</a:t>
            </a:r>
          </a:p>
          <a:p>
            <a:pPr lvl="2">
              <a:buFont typeface="Wingdings" pitchFamily="2" charset="2"/>
              <a:buChar char="Ø"/>
            </a:pPr>
            <a:r>
              <a:rPr lang="zh-CN" altLang="en-US" sz="2400" dirty="0">
                <a:solidFill>
                  <a:schemeClr val="accent2"/>
                </a:solidFill>
              </a:rPr>
              <a:t>而抽象工厂模式需要面对多个产品等级结构。</a:t>
            </a:r>
          </a:p>
        </p:txBody>
      </p:sp>
      <p:pic>
        <p:nvPicPr>
          <p:cNvPr id="640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68" y="3574291"/>
            <a:ext cx="10954566" cy="311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289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29742" y="333450"/>
            <a:ext cx="10785056" cy="685959"/>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抽象工厂</a:t>
            </a:r>
            <a:r>
              <a:rPr lang="zh-CN" altLang="en-US" dirty="0" smtClean="0"/>
              <a:t>模式</a:t>
            </a:r>
            <a:endParaRPr lang="zh-CN" altLang="en-US" dirty="0"/>
          </a:p>
        </p:txBody>
      </p:sp>
      <p:sp>
        <p:nvSpPr>
          <p:cNvPr id="125955" name="Rectangle 3"/>
          <p:cNvSpPr>
            <a:spLocks noGrp="1" noChangeArrowheads="1"/>
          </p:cNvSpPr>
          <p:nvPr>
            <p:ph type="body" idx="1"/>
          </p:nvPr>
        </p:nvSpPr>
        <p:spPr>
          <a:xfrm>
            <a:off x="485726" y="1269554"/>
            <a:ext cx="11377264" cy="4896544"/>
          </a:xfrm>
        </p:spPr>
        <p:txBody>
          <a:bodyPr/>
          <a:lstStyle/>
          <a:p>
            <a:pPr marL="0" indent="0" algn="just">
              <a:lnSpc>
                <a:spcPct val="100000"/>
              </a:lnSpc>
              <a:spcBef>
                <a:spcPts val="0"/>
              </a:spcBef>
              <a:buNone/>
            </a:pPr>
            <a:r>
              <a:rPr lang="zh-CN" altLang="en-US" sz="2800" dirty="0" smtClean="0">
                <a:latin typeface="楷体_GB2312" pitchFamily="49" charset="-122"/>
                <a:ea typeface="楷体_GB2312" pitchFamily="49" charset="-122"/>
              </a:rPr>
              <a:t>目的</a:t>
            </a:r>
            <a:r>
              <a:rPr lang="zh-CN" altLang="en-US" sz="2800" dirty="0">
                <a:latin typeface="楷体_GB2312" pitchFamily="49" charset="-122"/>
                <a:ea typeface="楷体_GB2312" pitchFamily="49" charset="-122"/>
              </a:rPr>
              <a:t>：</a:t>
            </a:r>
          </a:p>
          <a:p>
            <a:pPr marL="0" indent="0" algn="just">
              <a:lnSpc>
                <a:spcPct val="100000"/>
              </a:lnSpc>
              <a:spcBef>
                <a:spcPts val="0"/>
              </a:spcBef>
              <a:buNone/>
            </a:pPr>
            <a:r>
              <a:rPr lang="zh-CN" altLang="en-US" sz="2800" b="1" dirty="0">
                <a:solidFill>
                  <a:schemeClr val="accent1"/>
                </a:solidFill>
                <a:latin typeface="楷体_GB2312" pitchFamily="49" charset="-122"/>
                <a:ea typeface="楷体_GB2312" pitchFamily="49" charset="-122"/>
              </a:rPr>
              <a:t>在不指明类型的情况下，提供一个创建相联系或相依赖的对象族接口。</a:t>
            </a:r>
          </a:p>
          <a:p>
            <a:pPr marL="0" indent="0" algn="just">
              <a:lnSpc>
                <a:spcPct val="100000"/>
              </a:lnSpc>
              <a:spcBef>
                <a:spcPts val="0"/>
              </a:spcBef>
              <a:buNone/>
            </a:pPr>
            <a:r>
              <a:rPr lang="zh-CN" altLang="en-US" sz="2800" dirty="0">
                <a:latin typeface="楷体_GB2312" pitchFamily="49" charset="-122"/>
                <a:ea typeface="楷体_GB2312" pitchFamily="49" charset="-122"/>
              </a:rPr>
              <a:t>解决方案</a:t>
            </a:r>
          </a:p>
          <a:p>
            <a:pPr marL="0" indent="0" algn="just">
              <a:lnSpc>
                <a:spcPct val="100000"/>
              </a:lnSpc>
              <a:spcBef>
                <a:spcPts val="0"/>
              </a:spcBef>
              <a:buNone/>
            </a:pP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1</a:t>
            </a:r>
            <a:r>
              <a:rPr lang="zh-CN" altLang="en-US" sz="2800" dirty="0">
                <a:latin typeface="楷体_GB2312" pitchFamily="49" charset="-122"/>
                <a:ea typeface="楷体_GB2312" pitchFamily="49" charset="-122"/>
              </a:rPr>
              <a:t>）思路</a:t>
            </a:r>
          </a:p>
          <a:p>
            <a:pPr marL="0" indent="0" algn="just">
              <a:lnSpc>
                <a:spcPct val="100000"/>
              </a:lnSpc>
              <a:spcBef>
                <a:spcPts val="0"/>
              </a:spcBef>
              <a:buNone/>
            </a:pP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例</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：用户接口工具箱。</a:t>
            </a:r>
          </a:p>
          <a:p>
            <a:pPr marL="0" indent="0" algn="just">
              <a:lnSpc>
                <a:spcPct val="100000"/>
              </a:lnSpc>
              <a:spcBef>
                <a:spcPts val="0"/>
              </a:spcBef>
              <a:buNone/>
            </a:pPr>
            <a:r>
              <a:rPr lang="zh-CN" altLang="en-US" sz="2800" dirty="0">
                <a:latin typeface="楷体_GB2312" pitchFamily="49" charset="-122"/>
                <a:ea typeface="楷体_GB2312" pitchFamily="49" charset="-122"/>
              </a:rPr>
              <a:t>按不同的观感 </a:t>
            </a:r>
            <a:r>
              <a:rPr lang="en-US" altLang="zh-CN" sz="2800" dirty="0">
                <a:latin typeface="楷体_GB2312" pitchFamily="49" charset="-122"/>
                <a:ea typeface="楷体_GB2312" pitchFamily="49" charset="-122"/>
              </a:rPr>
              <a:t>(Look-and-feel</a:t>
            </a:r>
            <a:r>
              <a:rPr lang="zh-CN" altLang="en-US" sz="2800" dirty="0">
                <a:latin typeface="楷体_GB2312" pitchFamily="49" charset="-122"/>
                <a:ea typeface="楷体_GB2312" pitchFamily="49" charset="-122"/>
              </a:rPr>
              <a:t>）定义用户接口工具，如滚动条、窗口、按钮的不同表现和行为。</a:t>
            </a:r>
          </a:p>
          <a:p>
            <a:pPr marL="0" indent="0" algn="just">
              <a:lnSpc>
                <a:spcPct val="100000"/>
              </a:lnSpc>
              <a:spcBef>
                <a:spcPts val="0"/>
              </a:spcBef>
              <a:buNone/>
            </a:pPr>
            <a:r>
              <a:rPr lang="zh-CN" altLang="en-US" sz="2800" dirty="0">
                <a:latin typeface="楷体_GB2312" pitchFamily="49" charset="-122"/>
                <a:ea typeface="楷体_GB2312" pitchFamily="49" charset="-122"/>
              </a:rPr>
              <a:t>要求在不同观感标准之间提高可移植性：</a:t>
            </a:r>
          </a:p>
          <a:p>
            <a:pPr marL="0" indent="0" algn="just">
              <a:lnSpc>
                <a:spcPct val="100000"/>
              </a:lnSpc>
              <a:spcBef>
                <a:spcPts val="0"/>
              </a:spcBef>
              <a:buNone/>
            </a:pPr>
            <a:r>
              <a:rPr lang="zh-CN" altLang="en-US" sz="2800" b="1" dirty="0">
                <a:solidFill>
                  <a:srgbClr val="66FF33"/>
                </a:solidFill>
                <a:latin typeface="楷体_GB2312" pitchFamily="49" charset="-122"/>
                <a:ea typeface="楷体_GB2312" pitchFamily="49" charset="-122"/>
              </a:rPr>
              <a:t>不能在应用系统中按某种特定的标准给这些用户接口工具编码（实例化）。否则以后很难改变外观感觉。</a:t>
            </a:r>
          </a:p>
        </p:txBody>
      </p:sp>
    </p:spTree>
    <p:extLst>
      <p:ext uri="{BB962C8B-B14F-4D97-AF65-F5344CB8AC3E}">
        <p14:creationId xmlns:p14="http://schemas.microsoft.com/office/powerpoint/2010/main" val="8705047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10235" y="477466"/>
            <a:ext cx="10187534" cy="53352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抽象工厂</a:t>
            </a:r>
            <a:r>
              <a:rPr lang="zh-CN" altLang="en-US" dirty="0" smtClean="0"/>
              <a:t>模式</a:t>
            </a:r>
            <a:endParaRPr lang="zh-CN" altLang="en-US" dirty="0"/>
          </a:p>
        </p:txBody>
      </p:sp>
      <p:pic>
        <p:nvPicPr>
          <p:cNvPr id="126979" name="Picture 3" descr="abfac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39" y="1125538"/>
            <a:ext cx="11187642" cy="504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7235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抽象工厂</a:t>
            </a:r>
            <a:r>
              <a:rPr lang="zh-CN" altLang="en-US" dirty="0" smtClean="0"/>
              <a:t>模式</a:t>
            </a:r>
            <a:endParaRPr lang="zh-CN" altLang="en-US" dirty="0"/>
          </a:p>
        </p:txBody>
      </p:sp>
      <p:sp>
        <p:nvSpPr>
          <p:cNvPr id="128003" name="Rectangle 3"/>
          <p:cNvSpPr>
            <a:spLocks noGrp="1" noChangeArrowheads="1"/>
          </p:cNvSpPr>
          <p:nvPr>
            <p:ph idx="1"/>
          </p:nvPr>
        </p:nvSpPr>
        <p:spPr>
          <a:xfrm>
            <a:off x="413718" y="1485578"/>
            <a:ext cx="9990480" cy="2008652"/>
          </a:xfrm>
        </p:spPr>
        <p:txBody>
          <a:bodyPr/>
          <a:lstStyle/>
          <a:p>
            <a:pPr marL="0" indent="0" algn="just">
              <a:lnSpc>
                <a:spcPct val="100000"/>
              </a:lnSpc>
              <a:spcBef>
                <a:spcPct val="0"/>
              </a:spcBef>
              <a:buNone/>
            </a:pPr>
            <a:r>
              <a:rPr lang="en-US" altLang="zh-CN" sz="2800" dirty="0">
                <a:latin typeface="楷体_GB2312" pitchFamily="49" charset="-122"/>
                <a:ea typeface="楷体_GB2312" pitchFamily="49" charset="-122"/>
              </a:rPr>
              <a:t>PM</a:t>
            </a:r>
            <a:r>
              <a:rPr lang="zh-CN" altLang="en-US" sz="2800" dirty="0">
                <a:latin typeface="楷体_GB2312" pitchFamily="49" charset="-122"/>
                <a:ea typeface="楷体_GB2312" pitchFamily="49" charset="-122"/>
              </a:rPr>
              <a:t>是</a:t>
            </a:r>
            <a:r>
              <a:rPr lang="en-US" altLang="zh-CN" sz="2800" dirty="0">
                <a:latin typeface="楷体_GB2312" pitchFamily="49" charset="-122"/>
                <a:ea typeface="楷体_GB2312" pitchFamily="49" charset="-122"/>
              </a:rPr>
              <a:t>IBM</a:t>
            </a:r>
            <a:r>
              <a:rPr lang="zh-CN" altLang="en-US" sz="2800" dirty="0">
                <a:latin typeface="楷体_GB2312" pitchFamily="49" charset="-122"/>
                <a:ea typeface="楷体_GB2312" pitchFamily="49" charset="-122"/>
              </a:rPr>
              <a:t>的</a:t>
            </a:r>
            <a:r>
              <a:rPr lang="en-US" altLang="zh-CN" sz="2800" dirty="0">
                <a:latin typeface="楷体_GB2312" pitchFamily="49" charset="-122"/>
                <a:ea typeface="楷体_GB2312" pitchFamily="49" charset="-122"/>
              </a:rPr>
              <a:t>Presentation  Manager</a:t>
            </a:r>
            <a:r>
              <a:rPr lang="zh-CN" altLang="en-US" sz="2800" dirty="0">
                <a:latin typeface="楷体_GB2312" pitchFamily="49" charset="-122"/>
                <a:ea typeface="楷体_GB2312" pitchFamily="49" charset="-122"/>
              </a:rPr>
              <a:t>窗口</a:t>
            </a:r>
          </a:p>
          <a:p>
            <a:pPr marL="0" indent="0" algn="just">
              <a:lnSpc>
                <a:spcPct val="100000"/>
              </a:lnSpc>
              <a:spcBef>
                <a:spcPct val="0"/>
              </a:spcBef>
              <a:buNone/>
            </a:pPr>
            <a:r>
              <a:rPr lang="en-US" altLang="zh-CN" sz="2800" dirty="0">
                <a:latin typeface="楷体_GB2312" pitchFamily="49" charset="-122"/>
                <a:ea typeface="楷体_GB2312" pitchFamily="49" charset="-122"/>
              </a:rPr>
              <a:t>Motif </a:t>
            </a:r>
            <a:r>
              <a:rPr lang="zh-CN" altLang="en-US" sz="2800" dirty="0">
                <a:latin typeface="楷体_GB2312" pitchFamily="49" charset="-122"/>
                <a:ea typeface="楷体_GB2312" pitchFamily="49" charset="-122"/>
              </a:rPr>
              <a:t>是开放软件基金会（</a:t>
            </a:r>
            <a:r>
              <a:rPr lang="en-US" altLang="zh-CN" sz="2800" dirty="0">
                <a:latin typeface="楷体_GB2312" pitchFamily="49" charset="-122"/>
                <a:ea typeface="楷体_GB2312" pitchFamily="49" charset="-122"/>
              </a:rPr>
              <a:t>OSF</a:t>
            </a:r>
            <a:r>
              <a:rPr lang="zh-CN" altLang="en-US" sz="2800" dirty="0">
                <a:latin typeface="楷体_GB2312" pitchFamily="49" charset="-122"/>
                <a:ea typeface="楷体_GB2312" pitchFamily="49" charset="-122"/>
              </a:rPr>
              <a:t>）于</a:t>
            </a:r>
            <a:r>
              <a:rPr lang="en-US" altLang="zh-CN" sz="2800" dirty="0">
                <a:latin typeface="楷体_GB2312" pitchFamily="49" charset="-122"/>
                <a:ea typeface="楷体_GB2312" pitchFamily="49" charset="-122"/>
              </a:rPr>
              <a:t>1989</a:t>
            </a:r>
            <a:r>
              <a:rPr lang="zh-CN" altLang="en-US" sz="2800" dirty="0">
                <a:latin typeface="楷体_GB2312" pitchFamily="49" charset="-122"/>
                <a:ea typeface="楷体_GB2312" pitchFamily="49" charset="-122"/>
              </a:rPr>
              <a:t>年推出的一个图形用户界面系统。</a:t>
            </a:r>
          </a:p>
          <a:p>
            <a:pPr marL="0" indent="0" algn="just">
              <a:lnSpc>
                <a:spcPct val="100000"/>
              </a:lnSpc>
              <a:spcBef>
                <a:spcPct val="0"/>
              </a:spcBef>
              <a:buNone/>
            </a:pPr>
            <a:endParaRPr lang="en-US" altLang="zh-CN" sz="2800" dirty="0" smtClean="0">
              <a:latin typeface="楷体_GB2312" pitchFamily="49" charset="-122"/>
              <a:ea typeface="楷体_GB2312" pitchFamily="49" charset="-122"/>
            </a:endParaRPr>
          </a:p>
          <a:p>
            <a:pPr marL="0" indent="0" algn="just">
              <a:lnSpc>
                <a:spcPct val="100000"/>
              </a:lnSpc>
              <a:spcBef>
                <a:spcPct val="0"/>
              </a:spcBef>
              <a:buNone/>
            </a:pPr>
            <a:r>
              <a:rPr lang="en-US" altLang="zh-CN" sz="2800" dirty="0" err="1" smtClean="0">
                <a:latin typeface="楷体_GB2312" pitchFamily="49" charset="-122"/>
                <a:ea typeface="楷体_GB2312" pitchFamily="49" charset="-122"/>
              </a:rPr>
              <a:t>WidgeFactory</a:t>
            </a:r>
            <a:r>
              <a:rPr lang="zh-CN" altLang="en-US" sz="2800" dirty="0">
                <a:latin typeface="楷体_GB2312" pitchFamily="49" charset="-122"/>
                <a:ea typeface="楷体_GB2312" pitchFamily="49" charset="-122"/>
              </a:rPr>
              <a:t>工具之间的依赖性：</a:t>
            </a:r>
          </a:p>
          <a:p>
            <a:pPr marL="0" indent="0" algn="just">
              <a:lnSpc>
                <a:spcPct val="100000"/>
              </a:lnSpc>
              <a:spcBef>
                <a:spcPct val="0"/>
              </a:spcBef>
              <a:buNone/>
            </a:pPr>
            <a:endParaRPr lang="zh-CN" altLang="en-US" sz="2800" dirty="0">
              <a:latin typeface="楷体_GB2312" pitchFamily="49" charset="-122"/>
              <a:ea typeface="楷体_GB2312" pitchFamily="49" charset="-122"/>
            </a:endParaRPr>
          </a:p>
          <a:p>
            <a:pPr marL="0" indent="0" algn="just">
              <a:lnSpc>
                <a:spcPct val="100000"/>
              </a:lnSpc>
              <a:spcBef>
                <a:spcPct val="0"/>
              </a:spcBef>
              <a:buNone/>
            </a:pPr>
            <a:r>
              <a:rPr lang="zh-CN" altLang="en-US" sz="2800" dirty="0">
                <a:latin typeface="楷体_GB2312" pitchFamily="49" charset="-122"/>
                <a:ea typeface="楷体_GB2312" pitchFamily="49" charset="-122"/>
              </a:rPr>
              <a:t>由</a:t>
            </a:r>
            <a:r>
              <a:rPr lang="en-US" altLang="zh-CN" sz="2800" dirty="0" err="1">
                <a:latin typeface="楷体_GB2312" pitchFamily="49" charset="-122"/>
                <a:ea typeface="楷体_GB2312" pitchFamily="49" charset="-122"/>
              </a:rPr>
              <a:t>WidgeFactory</a:t>
            </a:r>
            <a:r>
              <a:rPr lang="zh-CN" altLang="en-US" sz="2800" dirty="0">
                <a:latin typeface="楷体_GB2312" pitchFamily="49" charset="-122"/>
                <a:ea typeface="楷体_GB2312" pitchFamily="49" charset="-122"/>
              </a:rPr>
              <a:t>的同一个子类产生的一种标准下的工具只能与同样标准下的另一个工具配合使用。</a:t>
            </a:r>
          </a:p>
        </p:txBody>
      </p:sp>
    </p:spTree>
    <p:extLst>
      <p:ext uri="{BB962C8B-B14F-4D97-AF65-F5344CB8AC3E}">
        <p14:creationId xmlns:p14="http://schemas.microsoft.com/office/powerpoint/2010/main" val="13470069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22854" y="405458"/>
            <a:ext cx="11437669" cy="432599"/>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抽象工厂</a:t>
            </a:r>
            <a:r>
              <a:rPr lang="zh-CN" altLang="en-US" dirty="0" smtClean="0"/>
              <a:t>模式</a:t>
            </a:r>
            <a:endParaRPr lang="zh-CN" altLang="en-US" dirty="0"/>
          </a:p>
        </p:txBody>
      </p:sp>
      <p:pic>
        <p:nvPicPr>
          <p:cNvPr id="129027" name="Picture 3" descr="abfac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35" y="1829223"/>
            <a:ext cx="11187642" cy="4801712"/>
          </a:xfrm>
          <a:prstGeom prst="rect">
            <a:avLst/>
          </a:prstGeom>
          <a:noFill/>
          <a:extLst>
            <a:ext uri="{909E8E84-426E-40DD-AFC4-6F175D3DCCD1}">
              <a14:hiddenFill xmlns:a14="http://schemas.microsoft.com/office/drawing/2010/main">
                <a:solidFill>
                  <a:srgbClr val="FFFFFF"/>
                </a:solidFill>
              </a14:hiddenFill>
            </a:ext>
          </a:extLst>
        </p:spPr>
      </p:pic>
      <p:sp>
        <p:nvSpPr>
          <p:cNvPr id="129028" name="Rectangle 4"/>
          <p:cNvSpPr>
            <a:spLocks noGrp="1" noChangeArrowheads="1"/>
          </p:cNvSpPr>
          <p:nvPr>
            <p:ph type="body" idx="1"/>
          </p:nvPr>
        </p:nvSpPr>
        <p:spPr>
          <a:xfrm>
            <a:off x="610235" y="1125538"/>
            <a:ext cx="10373995" cy="381088"/>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Wingdings" pitchFamily="2" charset="2"/>
              <a:buNone/>
            </a:pPr>
            <a:r>
              <a:rPr lang="zh-CN" altLang="en-US" sz="2400" dirty="0"/>
              <a:t>（</a:t>
            </a:r>
            <a:r>
              <a:rPr lang="en-US" altLang="zh-CN" sz="2400" dirty="0"/>
              <a:t>2</a:t>
            </a:r>
            <a:r>
              <a:rPr lang="zh-CN" altLang="en-US" sz="2400" dirty="0"/>
              <a:t>）结构 </a:t>
            </a:r>
          </a:p>
        </p:txBody>
      </p:sp>
    </p:spTree>
    <p:extLst>
      <p:ext uri="{BB962C8B-B14F-4D97-AF65-F5344CB8AC3E}">
        <p14:creationId xmlns:p14="http://schemas.microsoft.com/office/powerpoint/2010/main" val="25118656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701750" y="261442"/>
            <a:ext cx="10185415" cy="609741"/>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抽象工厂</a:t>
            </a:r>
            <a:r>
              <a:rPr lang="zh-CN" altLang="en-US" dirty="0" smtClean="0"/>
              <a:t>模式</a:t>
            </a:r>
            <a:endParaRPr lang="zh-CN" altLang="en-US" dirty="0"/>
          </a:p>
        </p:txBody>
      </p:sp>
      <p:sp>
        <p:nvSpPr>
          <p:cNvPr id="130051" name="Rectangle 3"/>
          <p:cNvSpPr>
            <a:spLocks noGrp="1" noChangeArrowheads="1"/>
          </p:cNvSpPr>
          <p:nvPr>
            <p:ph type="body" idx="1"/>
          </p:nvPr>
        </p:nvSpPr>
        <p:spPr>
          <a:xfrm>
            <a:off x="557734" y="1197546"/>
            <a:ext cx="10373995" cy="4725494"/>
          </a:xfrm>
        </p:spPr>
        <p:txBody>
          <a:bodyPr/>
          <a:lstStyle/>
          <a:p>
            <a:pPr algn="just">
              <a:lnSpc>
                <a:spcPct val="100000"/>
              </a:lnSpc>
              <a:buFont typeface="Wingdings" pitchFamily="2" charset="2"/>
              <a:buNone/>
            </a:pPr>
            <a:r>
              <a:rPr lang="zh-CN" altLang="en-US" sz="2000" dirty="0">
                <a:latin typeface="楷体_GB2312" pitchFamily="49" charset="-122"/>
                <a:ea typeface="楷体_GB2312" pitchFamily="49" charset="-122"/>
              </a:rPr>
              <a:t>（</a:t>
            </a:r>
            <a:r>
              <a:rPr lang="en-US" altLang="zh-CN" sz="2000" dirty="0">
                <a:latin typeface="楷体_GB2312" pitchFamily="49" charset="-122"/>
                <a:ea typeface="楷体_GB2312" pitchFamily="49" charset="-122"/>
              </a:rPr>
              <a:t>3</a:t>
            </a:r>
            <a:r>
              <a:rPr lang="zh-CN" altLang="en-US" sz="2000" dirty="0">
                <a:latin typeface="楷体_GB2312" pitchFamily="49" charset="-122"/>
                <a:ea typeface="楷体_GB2312" pitchFamily="49" charset="-122"/>
              </a:rPr>
              <a:t>）参与者职责</a:t>
            </a:r>
          </a:p>
          <a:p>
            <a:pPr algn="just">
              <a:lnSpc>
                <a:spcPct val="100000"/>
              </a:lnSpc>
            </a:pPr>
            <a:r>
              <a:rPr lang="zh-CN" altLang="en-US" sz="2000" dirty="0">
                <a:latin typeface="楷体_GB2312" pitchFamily="49" charset="-122"/>
                <a:ea typeface="楷体_GB2312" pitchFamily="49" charset="-122"/>
              </a:rPr>
              <a:t>抽象工厂类（</a:t>
            </a:r>
            <a:r>
              <a:rPr lang="en-US" altLang="zh-CN" sz="2000" b="1" dirty="0" err="1">
                <a:latin typeface="楷体_GB2312" pitchFamily="49" charset="-122"/>
                <a:ea typeface="楷体_GB2312" pitchFamily="49" charset="-122"/>
              </a:rPr>
              <a:t>AbstractFactory</a:t>
            </a: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a:t>
            </a:r>
            <a:r>
              <a:rPr lang="en-US" altLang="zh-CN" sz="2000" dirty="0">
                <a:latin typeface="Courier New"/>
                <a:ea typeface="楷体_GB2312" pitchFamily="49" charset="-122"/>
              </a:rPr>
              <a:t>——</a:t>
            </a:r>
            <a:r>
              <a:rPr lang="en-US" altLang="zh-CN" sz="2000" dirty="0">
                <a:latin typeface="楷体_GB2312" pitchFamily="49" charset="-122"/>
                <a:ea typeface="楷体_GB2312" pitchFamily="49" charset="-122"/>
              </a:rPr>
              <a:t>(</a:t>
            </a:r>
            <a:r>
              <a:rPr lang="en-US" altLang="zh-CN" sz="2000" dirty="0" err="1">
                <a:latin typeface="楷体_GB2312" pitchFamily="49" charset="-122"/>
                <a:ea typeface="楷体_GB2312" pitchFamily="49" charset="-122"/>
              </a:rPr>
              <a:t>WidgetFactory</a:t>
            </a:r>
            <a:r>
              <a:rPr lang="en-US" altLang="zh-CN" sz="2000" dirty="0">
                <a:latin typeface="楷体_GB2312" pitchFamily="49" charset="-122"/>
                <a:ea typeface="楷体_GB2312" pitchFamily="49" charset="-122"/>
              </a:rPr>
              <a:t>) </a:t>
            </a:r>
          </a:p>
          <a:p>
            <a:pPr algn="just">
              <a:lnSpc>
                <a:spcPct val="100000"/>
              </a:lnSpc>
              <a:buFont typeface="Wingdings" pitchFamily="2" charset="2"/>
              <a:buNone/>
            </a:pPr>
            <a:r>
              <a:rPr lang="en-US" altLang="zh-CN" sz="2000" dirty="0">
                <a:latin typeface="楷体_GB2312" pitchFamily="49" charset="-122"/>
                <a:ea typeface="楷体_GB2312" pitchFamily="49" charset="-122"/>
              </a:rPr>
              <a:t>   </a:t>
            </a: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声明创建抽象产品对象的操作的接口。</a:t>
            </a:r>
          </a:p>
          <a:p>
            <a:pPr algn="just">
              <a:lnSpc>
                <a:spcPct val="100000"/>
              </a:lnSpc>
            </a:pPr>
            <a:r>
              <a:rPr lang="zh-CN" altLang="en-US" sz="2000" dirty="0">
                <a:latin typeface="楷体_GB2312" pitchFamily="49" charset="-122"/>
                <a:ea typeface="楷体_GB2312" pitchFamily="49" charset="-122"/>
              </a:rPr>
              <a:t>具体工厂类（</a:t>
            </a:r>
            <a:r>
              <a:rPr lang="en-US" altLang="zh-CN" sz="2000" b="1" dirty="0" err="1">
                <a:latin typeface="楷体_GB2312" pitchFamily="49" charset="-122"/>
                <a:ea typeface="楷体_GB2312" pitchFamily="49" charset="-122"/>
              </a:rPr>
              <a:t>ConcreteFactory</a:t>
            </a: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a:t>
            </a:r>
            <a:r>
              <a:rPr lang="en-US" altLang="zh-CN" sz="2000" dirty="0">
                <a:latin typeface="Courier New"/>
                <a:ea typeface="楷体_GB2312" pitchFamily="49" charset="-122"/>
              </a:rPr>
              <a:t>——</a:t>
            </a:r>
            <a:r>
              <a:rPr lang="en-US" altLang="zh-CN" sz="2000" dirty="0">
                <a:latin typeface="楷体_GB2312" pitchFamily="49" charset="-122"/>
                <a:ea typeface="楷体_GB2312" pitchFamily="49" charset="-122"/>
              </a:rPr>
              <a:t>(</a:t>
            </a:r>
            <a:r>
              <a:rPr lang="en-US" altLang="zh-CN" sz="2000" dirty="0" err="1">
                <a:latin typeface="楷体_GB2312" pitchFamily="49" charset="-122"/>
                <a:ea typeface="楷体_GB2312" pitchFamily="49" charset="-122"/>
              </a:rPr>
              <a:t>MotifWidgetFactory</a:t>
            </a:r>
            <a:r>
              <a:rPr lang="en-US" altLang="zh-CN" sz="2000" dirty="0">
                <a:latin typeface="楷体_GB2312" pitchFamily="49" charset="-122"/>
                <a:ea typeface="楷体_GB2312" pitchFamily="49" charset="-122"/>
              </a:rPr>
              <a:t>, </a:t>
            </a:r>
            <a:r>
              <a:rPr lang="en-US" altLang="zh-CN" sz="2000" dirty="0" err="1">
                <a:latin typeface="楷体_GB2312" pitchFamily="49" charset="-122"/>
                <a:ea typeface="楷体_GB2312" pitchFamily="49" charset="-122"/>
              </a:rPr>
              <a:t>PMWidgetFactory</a:t>
            </a:r>
            <a:r>
              <a:rPr lang="en-US" altLang="zh-CN" sz="2000" dirty="0">
                <a:latin typeface="楷体_GB2312" pitchFamily="49" charset="-122"/>
                <a:ea typeface="楷体_GB2312" pitchFamily="49" charset="-122"/>
              </a:rPr>
              <a:t>) </a:t>
            </a:r>
          </a:p>
          <a:p>
            <a:pPr algn="just">
              <a:lnSpc>
                <a:spcPct val="100000"/>
              </a:lnSpc>
              <a:buFont typeface="Wingdings" pitchFamily="2" charset="2"/>
              <a:buNone/>
            </a:pPr>
            <a:r>
              <a:rPr lang="en-US" altLang="zh-CN" sz="2000" dirty="0">
                <a:latin typeface="楷体_GB2312" pitchFamily="49" charset="-122"/>
                <a:ea typeface="楷体_GB2312" pitchFamily="49" charset="-122"/>
              </a:rPr>
              <a:t>   </a:t>
            </a: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实现产生具体产品对象的操作。</a:t>
            </a:r>
          </a:p>
          <a:p>
            <a:pPr algn="just">
              <a:lnSpc>
                <a:spcPct val="100000"/>
              </a:lnSpc>
            </a:pPr>
            <a:r>
              <a:rPr lang="zh-CN" altLang="en-US" sz="2000" dirty="0">
                <a:latin typeface="楷体_GB2312" pitchFamily="49" charset="-122"/>
                <a:ea typeface="楷体_GB2312" pitchFamily="49" charset="-122"/>
              </a:rPr>
              <a:t>抽象产品类（</a:t>
            </a:r>
            <a:r>
              <a:rPr lang="en-US" altLang="zh-CN" sz="2000" b="1" dirty="0" err="1">
                <a:latin typeface="楷体_GB2312" pitchFamily="49" charset="-122"/>
                <a:ea typeface="楷体_GB2312" pitchFamily="49" charset="-122"/>
              </a:rPr>
              <a:t>AbstractProduct</a:t>
            </a:r>
            <a:r>
              <a:rPr lang="zh-CN" altLang="en-US" sz="2000" b="1" dirty="0">
                <a:latin typeface="楷体_GB2312" pitchFamily="49" charset="-122"/>
                <a:ea typeface="楷体_GB2312" pitchFamily="49" charset="-122"/>
              </a:rPr>
              <a:t>）</a:t>
            </a:r>
            <a:r>
              <a:rPr lang="en-US" altLang="zh-CN" sz="2000" b="1" dirty="0">
                <a:latin typeface="Courier New"/>
                <a:ea typeface="楷体_GB2312" pitchFamily="49" charset="-122"/>
              </a:rPr>
              <a:t>——</a:t>
            </a:r>
            <a:r>
              <a:rPr lang="en-US" altLang="zh-CN" sz="2000" b="1" dirty="0">
                <a:latin typeface="楷体_GB2312" pitchFamily="49" charset="-122"/>
                <a:ea typeface="楷体_GB2312" pitchFamily="49" charset="-122"/>
              </a:rPr>
              <a:t>(Window, </a:t>
            </a:r>
            <a:r>
              <a:rPr lang="en-US" altLang="zh-CN" sz="2000" b="1" dirty="0" err="1">
                <a:latin typeface="楷体_GB2312" pitchFamily="49" charset="-122"/>
                <a:ea typeface="楷体_GB2312" pitchFamily="49" charset="-122"/>
              </a:rPr>
              <a:t>ScrollBar</a:t>
            </a:r>
            <a:r>
              <a:rPr lang="en-US" altLang="zh-CN" sz="2000" b="1" dirty="0">
                <a:latin typeface="楷体_GB2312" pitchFamily="49" charset="-122"/>
                <a:ea typeface="楷体_GB2312" pitchFamily="49" charset="-122"/>
              </a:rPr>
              <a:t>) </a:t>
            </a:r>
          </a:p>
          <a:p>
            <a:pPr algn="just">
              <a:lnSpc>
                <a:spcPct val="100000"/>
              </a:lnSpc>
              <a:buFont typeface="Wingdings" pitchFamily="2" charset="2"/>
              <a:buNone/>
            </a:pPr>
            <a:r>
              <a:rPr lang="en-US" altLang="zh-CN" sz="2000" dirty="0">
                <a:latin typeface="楷体_GB2312" pitchFamily="49" charset="-122"/>
                <a:ea typeface="楷体_GB2312" pitchFamily="49" charset="-122"/>
              </a:rPr>
              <a:t>   </a:t>
            </a: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声明一种产品对象的接口。</a:t>
            </a:r>
          </a:p>
          <a:p>
            <a:pPr algn="just">
              <a:lnSpc>
                <a:spcPct val="100000"/>
              </a:lnSpc>
            </a:pPr>
            <a:r>
              <a:rPr lang="zh-CN" altLang="en-US" sz="2000" dirty="0">
                <a:latin typeface="楷体_GB2312" pitchFamily="49" charset="-122"/>
                <a:ea typeface="楷体_GB2312" pitchFamily="49" charset="-122"/>
              </a:rPr>
              <a:t>具体产品类（</a:t>
            </a:r>
            <a:r>
              <a:rPr lang="en-US" altLang="zh-CN" sz="2000" b="1" dirty="0" err="1">
                <a:latin typeface="楷体_GB2312" pitchFamily="49" charset="-122"/>
                <a:ea typeface="楷体_GB2312" pitchFamily="49" charset="-122"/>
              </a:rPr>
              <a:t>ConcreteProduct</a:t>
            </a: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a:t>
            </a:r>
            <a:r>
              <a:rPr lang="en-US" altLang="zh-CN" sz="2000" dirty="0">
                <a:latin typeface="Courier New"/>
                <a:ea typeface="楷体_GB2312" pitchFamily="49" charset="-122"/>
              </a:rPr>
              <a:t>——</a:t>
            </a:r>
            <a:r>
              <a:rPr lang="en-US" altLang="zh-CN" sz="2000" dirty="0">
                <a:latin typeface="楷体_GB2312" pitchFamily="49" charset="-122"/>
                <a:ea typeface="楷体_GB2312" pitchFamily="49" charset="-122"/>
              </a:rPr>
              <a:t>(</a:t>
            </a:r>
            <a:r>
              <a:rPr lang="en-US" altLang="zh-CN" sz="2000" dirty="0" err="1">
                <a:latin typeface="楷体_GB2312" pitchFamily="49" charset="-122"/>
                <a:ea typeface="楷体_GB2312" pitchFamily="49" charset="-122"/>
              </a:rPr>
              <a:t>MotifWindow</a:t>
            </a:r>
            <a:r>
              <a:rPr lang="en-US" altLang="zh-CN" sz="2000" dirty="0">
                <a:latin typeface="楷体_GB2312" pitchFamily="49" charset="-122"/>
                <a:ea typeface="楷体_GB2312" pitchFamily="49" charset="-122"/>
              </a:rPr>
              <a:t>, </a:t>
            </a:r>
            <a:r>
              <a:rPr lang="en-US" altLang="zh-CN" sz="2000" dirty="0" err="1">
                <a:latin typeface="楷体_GB2312" pitchFamily="49" charset="-122"/>
                <a:ea typeface="楷体_GB2312" pitchFamily="49" charset="-122"/>
              </a:rPr>
              <a:t>MotifScrollBar</a:t>
            </a:r>
            <a:r>
              <a:rPr lang="en-US" altLang="zh-CN" sz="2000" dirty="0">
                <a:latin typeface="楷体_GB2312" pitchFamily="49" charset="-122"/>
                <a:ea typeface="楷体_GB2312" pitchFamily="49" charset="-122"/>
              </a:rPr>
              <a:t>) </a:t>
            </a:r>
          </a:p>
          <a:p>
            <a:pPr algn="just">
              <a:lnSpc>
                <a:spcPct val="100000"/>
              </a:lnSpc>
              <a:buFont typeface="Wingdings" pitchFamily="2" charset="2"/>
              <a:buNone/>
            </a:pPr>
            <a:r>
              <a:rPr lang="en-US" altLang="zh-CN" sz="2000" dirty="0">
                <a:latin typeface="楷体_GB2312" pitchFamily="49" charset="-122"/>
                <a:ea typeface="楷体_GB2312" pitchFamily="49" charset="-122"/>
              </a:rPr>
              <a:t>   </a:t>
            </a: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定义将被相应的具体工厂类产生的产品对象。</a:t>
            </a:r>
          </a:p>
          <a:p>
            <a:pPr algn="just">
              <a:lnSpc>
                <a:spcPct val="100000"/>
              </a:lnSpc>
              <a:buFont typeface="Wingdings" pitchFamily="2" charset="2"/>
              <a:buNone/>
            </a:pPr>
            <a:r>
              <a:rPr lang="zh-CN" altLang="en-US" sz="2000" dirty="0">
                <a:latin typeface="楷体_GB2312" pitchFamily="49" charset="-122"/>
                <a:ea typeface="楷体_GB2312" pitchFamily="49" charset="-122"/>
              </a:rPr>
              <a:t>   </a:t>
            </a: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实现抽象产品类接口。</a:t>
            </a:r>
          </a:p>
          <a:p>
            <a:pPr algn="just">
              <a:lnSpc>
                <a:spcPct val="100000"/>
              </a:lnSpc>
            </a:pPr>
            <a:r>
              <a:rPr lang="zh-CN" altLang="en-US" sz="2000" dirty="0">
                <a:latin typeface="楷体_GB2312" pitchFamily="49" charset="-122"/>
                <a:ea typeface="楷体_GB2312" pitchFamily="49" charset="-122"/>
              </a:rPr>
              <a:t>客户（</a:t>
            </a:r>
            <a:r>
              <a:rPr lang="en-US" altLang="zh-CN" sz="2000" b="1" dirty="0">
                <a:latin typeface="楷体_GB2312" pitchFamily="49" charset="-122"/>
                <a:ea typeface="楷体_GB2312" pitchFamily="49" charset="-122"/>
              </a:rPr>
              <a:t>Client</a:t>
            </a: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a:t>
            </a:r>
          </a:p>
          <a:p>
            <a:pPr algn="just">
              <a:lnSpc>
                <a:spcPct val="100000"/>
              </a:lnSpc>
              <a:buFont typeface="Wingdings" pitchFamily="2" charset="2"/>
              <a:buNone/>
            </a:pPr>
            <a:r>
              <a:rPr lang="zh-CN" altLang="en-US" sz="2000" dirty="0">
                <a:latin typeface="楷体_GB2312" pitchFamily="49" charset="-122"/>
                <a:ea typeface="楷体_GB2312" pitchFamily="49" charset="-122"/>
              </a:rPr>
              <a:t>   </a:t>
            </a: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仅使用由抽象工厂类和抽象产品类声明的接口。</a:t>
            </a:r>
          </a:p>
        </p:txBody>
      </p:sp>
    </p:spTree>
    <p:extLst>
      <p:ext uri="{BB962C8B-B14F-4D97-AF65-F5344CB8AC3E}">
        <p14:creationId xmlns:p14="http://schemas.microsoft.com/office/powerpoint/2010/main" val="31624549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701750" y="405458"/>
            <a:ext cx="10785056" cy="53352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抽象工厂</a:t>
            </a:r>
            <a:r>
              <a:rPr lang="zh-CN" altLang="en-US" dirty="0" smtClean="0"/>
              <a:t>模式</a:t>
            </a:r>
            <a:endParaRPr lang="zh-CN" altLang="en-US" dirty="0"/>
          </a:p>
        </p:txBody>
      </p:sp>
      <p:sp>
        <p:nvSpPr>
          <p:cNvPr id="131075" name="Rectangle 3"/>
          <p:cNvSpPr>
            <a:spLocks noGrp="1" noChangeArrowheads="1"/>
          </p:cNvSpPr>
          <p:nvPr>
            <p:ph type="body" idx="1"/>
          </p:nvPr>
        </p:nvSpPr>
        <p:spPr>
          <a:xfrm>
            <a:off x="413718" y="1485578"/>
            <a:ext cx="11677100" cy="4293594"/>
          </a:xfrm>
        </p:spPr>
        <p:txBody>
          <a:bodyPr/>
          <a:lstStyle/>
          <a:p>
            <a:pPr marL="0" indent="0" algn="just">
              <a:lnSpc>
                <a:spcPct val="100000"/>
              </a:lnSpc>
              <a:buNone/>
            </a:pPr>
            <a:r>
              <a:rPr lang="zh-CN" altLang="en-US" sz="3200" dirty="0">
                <a:latin typeface="楷体_GB2312" pitchFamily="49" charset="-122"/>
                <a:ea typeface="楷体_GB2312" pitchFamily="49" charset="-122"/>
              </a:rPr>
              <a:t>（</a:t>
            </a:r>
            <a:r>
              <a:rPr lang="en-US" altLang="zh-CN" sz="3200" dirty="0">
                <a:latin typeface="楷体_GB2312" pitchFamily="49" charset="-122"/>
                <a:ea typeface="楷体_GB2312" pitchFamily="49" charset="-122"/>
              </a:rPr>
              <a:t>4</a:t>
            </a:r>
            <a:r>
              <a:rPr lang="zh-CN" altLang="en-US" sz="3200" dirty="0">
                <a:latin typeface="楷体_GB2312" pitchFamily="49" charset="-122"/>
                <a:ea typeface="楷体_GB2312" pitchFamily="49" charset="-122"/>
              </a:rPr>
              <a:t>）协作</a:t>
            </a:r>
          </a:p>
          <a:p>
            <a:pPr marL="0" indent="0" algn="just">
              <a:lnSpc>
                <a:spcPct val="100000"/>
              </a:lnSpc>
            </a:pPr>
            <a:r>
              <a:rPr lang="en-US" altLang="zh-CN" sz="3200" b="1" dirty="0" err="1">
                <a:latin typeface="楷体_GB2312" pitchFamily="49" charset="-122"/>
                <a:ea typeface="楷体_GB2312" pitchFamily="49" charset="-122"/>
              </a:rPr>
              <a:t>ConcreteFactory</a:t>
            </a:r>
            <a:r>
              <a:rPr lang="zh-CN" altLang="en-US" sz="3200" dirty="0">
                <a:latin typeface="楷体_GB2312" pitchFamily="49" charset="-122"/>
                <a:ea typeface="楷体_GB2312" pitchFamily="49" charset="-122"/>
              </a:rPr>
              <a:t>类的一个实例一般在运行时生成。它产生有特定实现的产品对象。</a:t>
            </a:r>
          </a:p>
          <a:p>
            <a:pPr marL="0" indent="0">
              <a:lnSpc>
                <a:spcPct val="100000"/>
              </a:lnSpc>
            </a:pPr>
            <a:r>
              <a:rPr lang="zh-CN" altLang="en-US" sz="3200" dirty="0">
                <a:latin typeface="楷体_GB2312" pitchFamily="49" charset="-122"/>
                <a:ea typeface="楷体_GB2312" pitchFamily="49" charset="-122"/>
              </a:rPr>
              <a:t>要产生不同的产品对象，</a:t>
            </a:r>
            <a:r>
              <a:rPr lang="en-US" altLang="zh-CN" sz="3200" b="1" dirty="0">
                <a:latin typeface="楷体_GB2312" pitchFamily="49" charset="-122"/>
                <a:ea typeface="楷体_GB2312" pitchFamily="49" charset="-122"/>
              </a:rPr>
              <a:t>Client</a:t>
            </a:r>
            <a:r>
              <a:rPr lang="zh-CN" altLang="en-US" sz="3200" dirty="0">
                <a:latin typeface="楷体_GB2312" pitchFamily="49" charset="-122"/>
                <a:ea typeface="楷体_GB2312" pitchFamily="49" charset="-122"/>
              </a:rPr>
              <a:t>要使用不同的</a:t>
            </a:r>
            <a:r>
              <a:rPr lang="en-US" altLang="zh-CN" sz="3200" b="1" dirty="0" err="1">
                <a:latin typeface="楷体_GB2312" pitchFamily="49" charset="-122"/>
                <a:ea typeface="楷体_GB2312" pitchFamily="49" charset="-122"/>
              </a:rPr>
              <a:t>ConcreteFactory</a:t>
            </a:r>
            <a:r>
              <a:rPr lang="en-US" altLang="zh-CN" sz="3200" dirty="0">
                <a:latin typeface="楷体_GB2312" pitchFamily="49" charset="-122"/>
                <a:ea typeface="楷体_GB2312" pitchFamily="49" charset="-122"/>
              </a:rPr>
              <a:t> </a:t>
            </a:r>
            <a:r>
              <a:rPr lang="zh-CN" altLang="en-US" sz="3200" dirty="0">
                <a:latin typeface="楷体_GB2312" pitchFamily="49" charset="-122"/>
                <a:ea typeface="楷体_GB2312" pitchFamily="49" charset="-122"/>
              </a:rPr>
              <a:t>。</a:t>
            </a:r>
          </a:p>
          <a:p>
            <a:pPr marL="0" indent="0">
              <a:lnSpc>
                <a:spcPct val="100000"/>
              </a:lnSpc>
            </a:pPr>
            <a:r>
              <a:rPr lang="en-US" altLang="zh-CN" sz="3200" b="1" dirty="0" err="1">
                <a:latin typeface="楷体_GB2312" pitchFamily="49" charset="-122"/>
                <a:ea typeface="楷体_GB2312" pitchFamily="49" charset="-122"/>
              </a:rPr>
              <a:t>AbstractFactory</a:t>
            </a:r>
            <a:r>
              <a:rPr lang="zh-CN" altLang="en-US" sz="3200" dirty="0">
                <a:latin typeface="楷体_GB2312" pitchFamily="49" charset="-122"/>
                <a:ea typeface="楷体_GB2312" pitchFamily="49" charset="-122"/>
              </a:rPr>
              <a:t>将产品对象交给</a:t>
            </a:r>
            <a:r>
              <a:rPr lang="en-US" altLang="zh-CN" sz="3200" b="1" dirty="0" err="1">
                <a:latin typeface="楷体_GB2312" pitchFamily="49" charset="-122"/>
                <a:ea typeface="楷体_GB2312" pitchFamily="49" charset="-122"/>
              </a:rPr>
              <a:t>ConcreteFactory</a:t>
            </a:r>
            <a:r>
              <a:rPr lang="zh-CN" altLang="en-US" sz="3200" dirty="0">
                <a:latin typeface="楷体_GB2312" pitchFamily="49" charset="-122"/>
                <a:ea typeface="楷体_GB2312" pitchFamily="49" charset="-122"/>
              </a:rPr>
              <a:t>创建。</a:t>
            </a:r>
          </a:p>
          <a:p>
            <a:pPr marL="0" indent="0" algn="just">
              <a:lnSpc>
                <a:spcPct val="100000"/>
              </a:lnSpc>
              <a:buNone/>
            </a:pPr>
            <a:r>
              <a:rPr lang="zh-CN" altLang="en-US" sz="3200" dirty="0">
                <a:latin typeface="楷体_GB2312" pitchFamily="49" charset="-122"/>
                <a:ea typeface="楷体_GB2312" pitchFamily="49" charset="-122"/>
              </a:rPr>
              <a:t>    </a:t>
            </a:r>
            <a:endParaRPr lang="zh-CN" altLang="en-US" sz="4000" dirty="0">
              <a:latin typeface="楷体_GB2312" pitchFamily="49" charset="-122"/>
              <a:ea typeface="楷体_GB2312" pitchFamily="49" charset="-122"/>
            </a:endParaRPr>
          </a:p>
        </p:txBody>
      </p:sp>
    </p:spTree>
    <p:extLst>
      <p:ext uri="{BB962C8B-B14F-4D97-AF65-F5344CB8AC3E}">
        <p14:creationId xmlns:p14="http://schemas.microsoft.com/office/powerpoint/2010/main" val="1400068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创建性模式</a:t>
            </a:r>
            <a:r>
              <a:rPr lang="en-US" altLang="zh-CN" dirty="0"/>
              <a:t>—— </a:t>
            </a:r>
            <a:r>
              <a:rPr lang="zh-CN" altLang="en-US" dirty="0"/>
              <a:t>抽象工厂</a:t>
            </a:r>
            <a:r>
              <a:rPr lang="zh-CN" altLang="en-US" dirty="0" smtClean="0"/>
              <a:t>模式</a:t>
            </a:r>
            <a:endParaRPr lang="zh-CN" altLang="en-US" dirty="0"/>
          </a:p>
        </p:txBody>
      </p:sp>
      <p:sp>
        <p:nvSpPr>
          <p:cNvPr id="132099" name="Rectangle 3"/>
          <p:cNvSpPr>
            <a:spLocks noGrp="1" noChangeArrowheads="1"/>
          </p:cNvSpPr>
          <p:nvPr>
            <p:ph type="body" idx="1"/>
          </p:nvPr>
        </p:nvSpPr>
        <p:spPr>
          <a:xfrm>
            <a:off x="485726" y="1485578"/>
            <a:ext cx="10757510" cy="4115753"/>
          </a:xfrm>
        </p:spPr>
        <p:txBody>
          <a:bodyPr/>
          <a:lstStyle/>
          <a:p>
            <a:pPr algn="just">
              <a:lnSpc>
                <a:spcPct val="80000"/>
              </a:lnSpc>
              <a:buFont typeface="Wingdings" pitchFamily="2" charset="2"/>
              <a:buNone/>
            </a:pPr>
            <a:r>
              <a:rPr lang="zh-CN" altLang="en-US" sz="3200" dirty="0">
                <a:latin typeface="楷体_GB2312" pitchFamily="49" charset="-122"/>
                <a:ea typeface="楷体_GB2312" pitchFamily="49" charset="-122"/>
              </a:rPr>
              <a:t>（</a:t>
            </a:r>
            <a:r>
              <a:rPr lang="en-US" altLang="zh-CN" sz="3200" dirty="0">
                <a:latin typeface="楷体_GB2312" pitchFamily="49" charset="-122"/>
                <a:ea typeface="楷体_GB2312" pitchFamily="49" charset="-122"/>
              </a:rPr>
              <a:t>5</a:t>
            </a:r>
            <a:r>
              <a:rPr lang="zh-CN" altLang="en-US" sz="3200" dirty="0">
                <a:latin typeface="楷体_GB2312" pitchFamily="49" charset="-122"/>
                <a:ea typeface="楷体_GB2312" pitchFamily="49" charset="-122"/>
              </a:rPr>
              <a:t>）使用条件</a:t>
            </a:r>
          </a:p>
          <a:p>
            <a:pPr lvl="2" algn="just">
              <a:lnSpc>
                <a:spcPct val="90000"/>
              </a:lnSpc>
              <a:buClr>
                <a:srgbClr val="FF3300"/>
              </a:buClr>
            </a:pPr>
            <a:r>
              <a:rPr lang="zh-CN" altLang="en-US" sz="2400" dirty="0">
                <a:latin typeface="楷体_GB2312" pitchFamily="49" charset="-122"/>
                <a:ea typeface="楷体_GB2312" pitchFamily="49" charset="-122"/>
              </a:rPr>
              <a:t>系统与如何创建、组合和表示其产品无关。</a:t>
            </a:r>
          </a:p>
          <a:p>
            <a:pPr lvl="2" algn="just">
              <a:lnSpc>
                <a:spcPct val="90000"/>
              </a:lnSpc>
              <a:buClr>
                <a:srgbClr val="FF3300"/>
              </a:buClr>
            </a:pPr>
            <a:r>
              <a:rPr lang="zh-CN" altLang="en-US" sz="2400" dirty="0">
                <a:latin typeface="楷体_GB2312" pitchFamily="49" charset="-122"/>
                <a:ea typeface="楷体_GB2312" pitchFamily="49" charset="-122"/>
              </a:rPr>
              <a:t>系统应由多个产品族之一来配置。</a:t>
            </a:r>
          </a:p>
          <a:p>
            <a:pPr lvl="2" algn="just">
              <a:lnSpc>
                <a:spcPct val="90000"/>
              </a:lnSpc>
              <a:buClr>
                <a:srgbClr val="FF3300"/>
              </a:buClr>
            </a:pPr>
            <a:r>
              <a:rPr lang="zh-CN" altLang="en-US" sz="2400" dirty="0">
                <a:latin typeface="楷体_GB2312" pitchFamily="49" charset="-122"/>
                <a:ea typeface="楷体_GB2312" pitchFamily="49" charset="-122"/>
              </a:rPr>
              <a:t>相关对象族需要同时设计和使用。</a:t>
            </a:r>
          </a:p>
          <a:p>
            <a:pPr lvl="2" algn="just">
              <a:lnSpc>
                <a:spcPct val="90000"/>
              </a:lnSpc>
              <a:buClr>
                <a:srgbClr val="FF3300"/>
              </a:buClr>
            </a:pPr>
            <a:r>
              <a:rPr lang="zh-CN" altLang="en-US" sz="2400" dirty="0">
                <a:latin typeface="楷体_GB2312" pitchFamily="49" charset="-122"/>
                <a:ea typeface="楷体_GB2312" pitchFamily="49" charset="-122"/>
              </a:rPr>
              <a:t>应提供产品类库，只提供接口，而不是实现。</a:t>
            </a:r>
          </a:p>
          <a:p>
            <a:pPr algn="just">
              <a:lnSpc>
                <a:spcPct val="80000"/>
              </a:lnSpc>
              <a:buFont typeface="Wingdings" pitchFamily="2" charset="2"/>
              <a:buNone/>
            </a:pPr>
            <a:r>
              <a:rPr lang="zh-CN" altLang="en-US" sz="3200" b="1" dirty="0">
                <a:latin typeface="楷体_GB2312" pitchFamily="49" charset="-122"/>
                <a:ea typeface="楷体_GB2312" pitchFamily="49" charset="-122"/>
              </a:rPr>
              <a:t>后果：</a:t>
            </a:r>
          </a:p>
          <a:p>
            <a:pPr lvl="2" algn="just">
              <a:lnSpc>
                <a:spcPct val="90000"/>
              </a:lnSpc>
              <a:buClr>
                <a:srgbClr val="FF3300"/>
              </a:buClr>
            </a:pPr>
            <a:r>
              <a:rPr lang="zh-CN" altLang="en-US" sz="2400" dirty="0">
                <a:latin typeface="楷体_GB2312" pitchFamily="49" charset="-122"/>
                <a:ea typeface="楷体_GB2312" pitchFamily="49" charset="-122"/>
              </a:rPr>
              <a:t>隔离了具体的类。</a:t>
            </a:r>
          </a:p>
          <a:p>
            <a:pPr lvl="2" algn="just">
              <a:lnSpc>
                <a:spcPct val="90000"/>
              </a:lnSpc>
              <a:buClr>
                <a:srgbClr val="FF3300"/>
              </a:buClr>
            </a:pPr>
            <a:r>
              <a:rPr lang="zh-CN" altLang="en-US" sz="2400" dirty="0">
                <a:latin typeface="楷体_GB2312" pitchFamily="49" charset="-122"/>
                <a:ea typeface="楷体_GB2312" pitchFamily="49" charset="-122"/>
              </a:rPr>
              <a:t>使产品族间的转换容易。</a:t>
            </a:r>
          </a:p>
          <a:p>
            <a:pPr lvl="2" algn="just">
              <a:lnSpc>
                <a:spcPct val="90000"/>
              </a:lnSpc>
              <a:buClr>
                <a:srgbClr val="FF3300"/>
              </a:buClr>
            </a:pPr>
            <a:r>
              <a:rPr lang="zh-CN" altLang="en-US" sz="2400" dirty="0">
                <a:latin typeface="楷体_GB2312" pitchFamily="49" charset="-122"/>
                <a:ea typeface="楷体_GB2312" pitchFamily="49" charset="-122"/>
              </a:rPr>
              <a:t>提供了产品间的一致性。</a:t>
            </a:r>
          </a:p>
          <a:p>
            <a:pPr lvl="2" algn="just">
              <a:lnSpc>
                <a:spcPct val="90000"/>
              </a:lnSpc>
              <a:buClr>
                <a:srgbClr val="FF3300"/>
              </a:buClr>
            </a:pPr>
            <a:r>
              <a:rPr lang="zh-CN" altLang="en-US" sz="2400" dirty="0">
                <a:latin typeface="楷体_GB2312" pitchFamily="49" charset="-122"/>
                <a:ea typeface="楷体_GB2312" pitchFamily="49" charset="-122"/>
              </a:rPr>
              <a:t>很难支持新产品种类。</a:t>
            </a:r>
          </a:p>
        </p:txBody>
      </p:sp>
    </p:spTree>
    <p:extLst>
      <p:ext uri="{BB962C8B-B14F-4D97-AF65-F5344CB8AC3E}">
        <p14:creationId xmlns:p14="http://schemas.microsoft.com/office/powerpoint/2010/main" val="4096811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746702" y="6432453"/>
            <a:ext cx="2847763" cy="365210"/>
          </a:xfrm>
          <a:prstGeom prst="rect">
            <a:avLst/>
          </a:prstGeom>
        </p:spPr>
        <p:txBody>
          <a:bodyPr/>
          <a:lstStyle/>
          <a:p>
            <a:pPr>
              <a:defRPr/>
            </a:pPr>
            <a:fld id="{7277B87E-B5C5-40CB-9E3E-78438E974F9E}" type="slidenum">
              <a:rPr lang="zh-CN" altLang="en-US"/>
              <a:pPr>
                <a:defRPr/>
              </a:pPr>
              <a:t>48</a:t>
            </a:fld>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xfrm>
            <a:off x="557734" y="333450"/>
            <a:ext cx="10785056" cy="648623"/>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创建性模式</a:t>
            </a:r>
          </a:p>
        </p:txBody>
      </p:sp>
      <p:sp>
        <p:nvSpPr>
          <p:cNvPr id="617476" name="Rectangle 4"/>
          <p:cNvSpPr>
            <a:spLocks noChangeArrowheads="1"/>
          </p:cNvSpPr>
          <p:nvPr/>
        </p:nvSpPr>
        <p:spPr bwMode="auto">
          <a:xfrm>
            <a:off x="743933" y="4869954"/>
            <a:ext cx="10954566" cy="106704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nchor="ctr"/>
          <a:lstStyle/>
          <a:p>
            <a:pPr>
              <a:lnSpc>
                <a:spcPct val="90000"/>
              </a:lnSpc>
              <a:spcBef>
                <a:spcPct val="20000"/>
              </a:spcBef>
              <a:buClr>
                <a:schemeClr val="accent2"/>
              </a:buClr>
              <a:buSzPct val="80000"/>
              <a:buFont typeface="Wingdings" pitchFamily="2" charset="2"/>
              <a:buBlip>
                <a:blip r:embed="rId2"/>
              </a:buBlip>
            </a:pPr>
            <a:r>
              <a:rPr kumimoji="1" lang="zh-CN" altLang="en-US" sz="2400" b="1" dirty="0">
                <a:solidFill>
                  <a:schemeClr val="bg2"/>
                </a:solidFill>
                <a:ea typeface="楷体_GB2312" pitchFamily="49" charset="-122"/>
              </a:rPr>
              <a:t>定义一个固定的行为集合→用继承改变类→用子类确定实例化方法。</a:t>
            </a:r>
          </a:p>
          <a:p>
            <a:pPr>
              <a:lnSpc>
                <a:spcPct val="90000"/>
              </a:lnSpc>
              <a:spcBef>
                <a:spcPct val="20000"/>
              </a:spcBef>
              <a:buClr>
                <a:schemeClr val="accent2"/>
              </a:buClr>
              <a:buSzPct val="80000"/>
              <a:buFont typeface="Wingdings" pitchFamily="2" charset="2"/>
              <a:buBlip>
                <a:blip r:embed="rId2"/>
              </a:buBlip>
            </a:pPr>
            <a:r>
              <a:rPr kumimoji="1" lang="zh-CN" altLang="en-US" sz="2400" b="1" dirty="0">
                <a:solidFill>
                  <a:schemeClr val="bg2"/>
                </a:solidFill>
                <a:ea typeface="楷体_GB2312" pitchFamily="49" charset="-122"/>
              </a:rPr>
              <a:t>定义较小的基本行为集合→组成多个复杂的行为集合</a:t>
            </a:r>
          </a:p>
        </p:txBody>
      </p:sp>
      <p:sp>
        <p:nvSpPr>
          <p:cNvPr id="617478" name="Text Box 6"/>
          <p:cNvSpPr txBox="1">
            <a:spLocks noChangeArrowheads="1"/>
          </p:cNvSpPr>
          <p:nvPr/>
        </p:nvSpPr>
        <p:spPr bwMode="auto">
          <a:xfrm>
            <a:off x="720417" y="1845102"/>
            <a:ext cx="10956685" cy="234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lvl1pPr>
              <a:defRPr>
                <a:solidFill>
                  <a:schemeClr val="tx1"/>
                </a:solidFill>
                <a:latin typeface="Arial" pitchFamily="34" charset="0"/>
                <a:ea typeface="宋体" pitchFamily="2" charset="-122"/>
              </a:defRPr>
            </a:lvl1pPr>
            <a:lvl2pPr marL="628650" indent="-4763">
              <a:defRPr>
                <a:solidFill>
                  <a:schemeClr val="tx1"/>
                </a:solidFill>
                <a:latin typeface="Arial" pitchFamily="34" charset="0"/>
                <a:ea typeface="宋体" pitchFamily="2" charset="-122"/>
              </a:defRPr>
            </a:lvl2pPr>
            <a:lvl3pPr marL="1254125">
              <a:defRPr>
                <a:solidFill>
                  <a:schemeClr val="tx1"/>
                </a:solidFill>
                <a:latin typeface="Arial" pitchFamily="34" charset="0"/>
                <a:ea typeface="宋体" pitchFamily="2" charset="-122"/>
              </a:defRPr>
            </a:lvl3pPr>
            <a:lvl4pPr marL="1433513">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r>
              <a:rPr lang="zh-CN" altLang="en-US" sz="2900" dirty="0">
                <a:latin typeface="Times New Roman" pitchFamily="18" charset="0"/>
              </a:rPr>
              <a:t>二种创建模式：</a:t>
            </a:r>
          </a:p>
          <a:p>
            <a:pPr>
              <a:buFont typeface="Wingdings" pitchFamily="2" charset="2"/>
              <a:buBlip>
                <a:blip r:embed="rId2"/>
              </a:buBlip>
            </a:pPr>
            <a:r>
              <a:rPr lang="zh-CN" altLang="en-US" sz="2900" dirty="0">
                <a:latin typeface="Times New Roman" pitchFamily="18" charset="0"/>
              </a:rPr>
              <a:t>类的创建模式</a:t>
            </a:r>
            <a:r>
              <a:rPr lang="en-US" altLang="zh-CN" sz="2900" dirty="0">
                <a:latin typeface="Arial"/>
              </a:rPr>
              <a:t>——</a:t>
            </a:r>
            <a:r>
              <a:rPr lang="zh-CN" altLang="en-US" sz="2900" dirty="0">
                <a:latin typeface="Times New Roman" pitchFamily="18" charset="0"/>
              </a:rPr>
              <a:t>使用继承关系，把类的创建延迟到子类</a:t>
            </a:r>
          </a:p>
          <a:p>
            <a:pPr>
              <a:buFont typeface="Wingdings" pitchFamily="2" charset="2"/>
              <a:buBlip>
                <a:blip r:embed="rId2"/>
              </a:buBlip>
            </a:pPr>
            <a:r>
              <a:rPr lang="zh-CN" altLang="en-US" sz="2900" dirty="0">
                <a:latin typeface="Times New Roman" pitchFamily="18" charset="0"/>
              </a:rPr>
              <a:t>对象的创建模式</a:t>
            </a:r>
            <a:r>
              <a:rPr lang="en-US" altLang="zh-CN" sz="2900" dirty="0">
                <a:latin typeface="Arial"/>
              </a:rPr>
              <a:t>——</a:t>
            </a:r>
            <a:r>
              <a:rPr lang="zh-CN" altLang="en-US" sz="2900" dirty="0">
                <a:latin typeface="Times New Roman" pitchFamily="18" charset="0"/>
              </a:rPr>
              <a:t>把对象的创建过程动态地委派给另一个对象</a:t>
            </a:r>
          </a:p>
          <a:p>
            <a:pPr lvl="1">
              <a:buFont typeface="Wingdings" pitchFamily="2" charset="2"/>
              <a:buChar char="Ø"/>
            </a:pPr>
            <a:r>
              <a:rPr lang="zh-CN" altLang="en-US" sz="2900" dirty="0">
                <a:latin typeface="Times New Roman" pitchFamily="18" charset="0"/>
                <a:ea typeface="楷体_GB2312" pitchFamily="49" charset="-122"/>
              </a:rPr>
              <a:t>封装要创建的具体类（类的实例）的信息</a:t>
            </a:r>
          </a:p>
          <a:p>
            <a:pPr lvl="1">
              <a:buFont typeface="Wingdings" pitchFamily="2" charset="2"/>
              <a:buChar char="Ø"/>
            </a:pPr>
            <a:r>
              <a:rPr lang="zh-CN" altLang="en-US" sz="2900" dirty="0">
                <a:latin typeface="Times New Roman" pitchFamily="18" charset="0"/>
                <a:ea typeface="楷体_GB2312" pitchFamily="49" charset="-122"/>
              </a:rPr>
              <a:t>隐藏这些类（类的实例）被创建和组合的过程</a:t>
            </a:r>
          </a:p>
        </p:txBody>
      </p:sp>
    </p:spTree>
    <p:extLst>
      <p:ext uri="{BB962C8B-B14F-4D97-AF65-F5344CB8AC3E}">
        <p14:creationId xmlns:p14="http://schemas.microsoft.com/office/powerpoint/2010/main" val="1914600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a:xfrm>
            <a:off x="629742" y="261442"/>
            <a:ext cx="10785056" cy="65896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创建性模式</a:t>
            </a:r>
          </a:p>
        </p:txBody>
      </p:sp>
      <p:graphicFrame>
        <p:nvGraphicFramePr>
          <p:cNvPr id="996559" name="Group 207"/>
          <p:cNvGraphicFramePr>
            <a:graphicFrameLocks noGrp="1"/>
          </p:cNvGraphicFramePr>
          <p:nvPr>
            <p:extLst>
              <p:ext uri="{D42A27DB-BD31-4B8C-83A1-F6EECF244321}">
                <p14:modId xmlns:p14="http://schemas.microsoft.com/office/powerpoint/2010/main" val="636813101"/>
              </p:ext>
            </p:extLst>
          </p:nvPr>
        </p:nvGraphicFramePr>
        <p:xfrm>
          <a:off x="485726" y="1269554"/>
          <a:ext cx="10859217" cy="4477280"/>
        </p:xfrm>
        <a:graphic>
          <a:graphicData uri="http://schemas.openxmlformats.org/drawingml/2006/table">
            <a:tbl>
              <a:tblPr>
                <a:tableStyleId>{3C2FFA5D-87B4-456A-9821-1D502468CF0F}</a:tableStyleId>
              </a:tblPr>
              <a:tblGrid>
                <a:gridCol w="2989728"/>
                <a:gridCol w="4989942"/>
                <a:gridCol w="2879547"/>
              </a:tblGrid>
              <a:tr h="678020">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dirty="0" smtClean="0">
                          <a:ln>
                            <a:noFill/>
                          </a:ln>
                          <a:effectLst/>
                        </a:rPr>
                        <a:t>设计模式</a:t>
                      </a:r>
                      <a:endParaRPr kumimoji="0" lang="zh-CN" altLang="en-US" sz="1800" b="0" i="0" u="none" strike="noStrike" cap="none" normalizeH="0" baseline="0" dirty="0" smtClean="0">
                        <a:ln>
                          <a:noFill/>
                        </a:ln>
                        <a:solidFill>
                          <a:schemeClr val="bg2"/>
                        </a:solidFill>
                        <a:effectLst/>
                        <a:latin typeface="宋体" pitchFamily="2" charset="-122"/>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简要说明</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可改变的方面</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r>
              <a:tr h="640228">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dirty="0" smtClean="0">
                          <a:ln>
                            <a:noFill/>
                          </a:ln>
                          <a:effectLst/>
                        </a:rPr>
                        <a:t>Abstract Factory</a:t>
                      </a:r>
                    </a:p>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1" lang="zh-CN" altLang="en-US" sz="1800" u="none" strike="noStrike" cap="none" normalizeH="0" baseline="0" dirty="0" smtClean="0">
                          <a:ln>
                            <a:noFill/>
                          </a:ln>
                          <a:effectLst/>
                        </a:rPr>
                        <a:t>抽象工厂</a:t>
                      </a:r>
                      <a:endParaRPr kumimoji="1" lang="zh-CN" altLang="en-US" sz="1800" b="0" i="0" u="none" strike="noStrike" cap="none" normalizeH="0" baseline="0" dirty="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提供创建一族相关的或相互依赖的对象的接口，而不需指定具体的类</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产品对象族</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r>
              <a:tr h="832297">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dirty="0" smtClean="0">
                          <a:ln>
                            <a:noFill/>
                          </a:ln>
                          <a:effectLst/>
                        </a:rPr>
                        <a:t>Builder</a:t>
                      </a:r>
                      <a:endParaRPr kumimoji="0" lang="en-US" altLang="zh-CN" sz="1800" u="none" strike="noStrike" cap="none" normalizeH="0" baseline="0" dirty="0" smtClean="0">
                        <a:ln>
                          <a:noFill/>
                        </a:ln>
                        <a:effectLst/>
                      </a:endParaRPr>
                    </a:p>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1" lang="zh-CN" altLang="en-US" sz="1800" u="none" strike="noStrike" cap="none" normalizeH="0" baseline="0" dirty="0" smtClean="0">
                          <a:ln>
                            <a:noFill/>
                          </a:ln>
                          <a:effectLst/>
                        </a:rPr>
                        <a:t>建造者</a:t>
                      </a:r>
                      <a:endParaRPr kumimoji="1" lang="zh-CN" altLang="en-US" sz="1800" b="0" i="0" u="none" strike="noStrike" cap="none" normalizeH="0" baseline="0" dirty="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dirty="0" smtClean="0">
                          <a:ln>
                            <a:noFill/>
                          </a:ln>
                          <a:effectLst/>
                        </a:rPr>
                        <a:t>将一个复杂对象的结构与它的描述隔离开来，使我们使用相同的结构可以得到不同的描述</a:t>
                      </a:r>
                      <a:endParaRPr kumimoji="0" lang="zh-CN" altLang="en-US" sz="1800" b="0" i="0" u="none" strike="noStrike" cap="none" normalizeH="0" baseline="0" dirty="0" smtClean="0">
                        <a:ln>
                          <a:noFill/>
                        </a:ln>
                        <a:solidFill>
                          <a:schemeClr val="bg2"/>
                        </a:solidFill>
                        <a:effectLst/>
                        <a:latin typeface="宋体" pitchFamily="2" charset="-122"/>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如何建立一种组合对象</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r>
              <a:tr h="832297">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smtClean="0">
                          <a:ln>
                            <a:noFill/>
                          </a:ln>
                          <a:effectLst/>
                        </a:rPr>
                        <a:t>Factory Method*</a:t>
                      </a:r>
                    </a:p>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1" lang="zh-CN" altLang="en-US" sz="1800" u="none" strike="noStrike" cap="none" normalizeH="0" baseline="0" smtClean="0">
                          <a:ln>
                            <a:noFill/>
                          </a:ln>
                          <a:effectLst/>
                        </a:rPr>
                        <a:t>工厂方式</a:t>
                      </a:r>
                      <a:endParaRPr kumimoji="1" lang="zh-CN" altLang="en-US" sz="18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定义一个创建对象的接口，但由子类决定需要实例化哪一个类，让一个类服从子类的实例</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实例化子类的对象</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r>
              <a:tr h="832297">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smtClean="0">
                          <a:ln>
                            <a:noFill/>
                          </a:ln>
                          <a:effectLst/>
                        </a:rPr>
                        <a:t>Prototype</a:t>
                      </a:r>
                    </a:p>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1" lang="zh-CN" altLang="en-US" sz="1800" u="none" strike="noStrike" cap="none" normalizeH="0" baseline="0" smtClean="0">
                          <a:ln>
                            <a:noFill/>
                          </a:ln>
                          <a:effectLst/>
                        </a:rPr>
                        <a:t>原型</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使用一个原型来限制要创建的类的类型，通过拷贝这个原型得到新的类</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实例化类的对象</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r>
              <a:tr h="662141">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800" u="none" strike="noStrike" cap="none" normalizeH="0" baseline="0" smtClean="0">
                          <a:ln>
                            <a:noFill/>
                          </a:ln>
                          <a:effectLst/>
                        </a:rPr>
                        <a:t>Singleton</a:t>
                      </a:r>
                    </a:p>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1" lang="zh-CN" altLang="en-US" sz="1800" u="none" strike="noStrike" cap="none" normalizeH="0" baseline="0" smtClean="0">
                          <a:ln>
                            <a:noFill/>
                          </a:ln>
                          <a:effectLst/>
                        </a:rPr>
                        <a:t>孤子</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smtClean="0">
                          <a:ln>
                            <a:noFill/>
                          </a:ln>
                          <a:effectLst/>
                        </a:rPr>
                        <a:t>保证一个类只有一个实例，并提供一个全局性的访间点</a:t>
                      </a:r>
                      <a:endParaRPr kumimoji="0" lang="zh-CN" altLang="en-US" sz="18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800" u="none" strike="noStrike" cap="none" normalizeH="0" baseline="0" dirty="0" smtClean="0">
                          <a:ln>
                            <a:noFill/>
                          </a:ln>
                          <a:effectLst/>
                        </a:rPr>
                        <a:t>类的单个实例</a:t>
                      </a:r>
                      <a:endParaRPr kumimoji="0" lang="zh-CN" altLang="en-US" sz="1800" b="0" i="0" u="none" strike="noStrike" cap="none" normalizeH="0" baseline="0" dirty="0" smtClean="0">
                        <a:ln>
                          <a:noFill/>
                        </a:ln>
                        <a:solidFill>
                          <a:schemeClr val="bg2"/>
                        </a:solidFill>
                        <a:effectLst/>
                        <a:latin typeface="宋体" pitchFamily="2" charset="-122"/>
                        <a:ea typeface="宋体" pitchFamily="2" charset="-122"/>
                      </a:endParaRPr>
                    </a:p>
                  </a:txBody>
                  <a:tcPr marL="122047" marR="122047" marT="45731" marB="45731" anchor="ctr" horzOverflow="overflow"/>
                </a:tc>
              </a:tr>
            </a:tbl>
          </a:graphicData>
        </a:graphic>
      </p:graphicFrame>
      <p:sp>
        <p:nvSpPr>
          <p:cNvPr id="996560" name="Rectangle 208"/>
          <p:cNvSpPr>
            <a:spLocks noChangeArrowheads="1"/>
          </p:cNvSpPr>
          <p:nvPr/>
        </p:nvSpPr>
        <p:spPr bwMode="auto">
          <a:xfrm>
            <a:off x="485726" y="5806058"/>
            <a:ext cx="4261162" cy="38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spAutoFit/>
          </a:bodyPr>
          <a:lstStyle/>
          <a:p>
            <a:r>
              <a:rPr lang="zh-CN" altLang="en-US" b="1" dirty="0"/>
              <a:t>其中带*为关于类的，其他是关于对象的</a:t>
            </a:r>
          </a:p>
        </p:txBody>
      </p:sp>
    </p:spTree>
    <p:extLst>
      <p:ext uri="{BB962C8B-B14F-4D97-AF65-F5344CB8AC3E}">
        <p14:creationId xmlns:p14="http://schemas.microsoft.com/office/powerpoint/2010/main" val="1075630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ChangeArrowheads="1"/>
          </p:cNvSpPr>
          <p:nvPr>
            <p:ph type="title"/>
          </p:nvPr>
        </p:nvSpPr>
        <p:spPr>
          <a:xfrm>
            <a:off x="629742" y="189434"/>
            <a:ext cx="10475701" cy="83839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结构性模式</a:t>
            </a:r>
          </a:p>
        </p:txBody>
      </p:sp>
      <p:sp>
        <p:nvSpPr>
          <p:cNvPr id="972803" name="Rectangle 3"/>
          <p:cNvSpPr>
            <a:spLocks noGrp="1" noChangeArrowheads="1"/>
          </p:cNvSpPr>
          <p:nvPr>
            <p:ph type="body" idx="1"/>
          </p:nvPr>
        </p:nvSpPr>
        <p:spPr>
          <a:xfrm>
            <a:off x="773758" y="1413570"/>
            <a:ext cx="10085828" cy="3534593"/>
          </a:xfrm>
        </p:spPr>
        <p:txBody>
          <a:bodyPr/>
          <a:lstStyle/>
          <a:p>
            <a:pPr marL="0" indent="0" algn="just">
              <a:buNone/>
            </a:pPr>
            <a:r>
              <a:rPr lang="zh-CN" altLang="en-US" sz="3300" dirty="0">
                <a:latin typeface="楷体_GB2312" pitchFamily="49" charset="-122"/>
                <a:ea typeface="楷体_GB2312" pitchFamily="49" charset="-122"/>
              </a:rPr>
              <a:t>二、结构性模式（</a:t>
            </a:r>
            <a:r>
              <a:rPr lang="en-US" altLang="zh-CN" sz="3300" dirty="0">
                <a:latin typeface="楷体_GB2312" pitchFamily="49" charset="-122"/>
                <a:ea typeface="楷体_GB2312" pitchFamily="49" charset="-122"/>
              </a:rPr>
              <a:t>structural Patterns</a:t>
            </a:r>
            <a:r>
              <a:rPr lang="zh-CN" altLang="en-US" sz="3300" dirty="0">
                <a:latin typeface="楷体_GB2312" pitchFamily="49" charset="-122"/>
                <a:ea typeface="楷体_GB2312" pitchFamily="49" charset="-122"/>
              </a:rPr>
              <a:t>）</a:t>
            </a:r>
          </a:p>
          <a:p>
            <a:pPr marL="0" indent="0" algn="just">
              <a:buNone/>
            </a:pPr>
            <a:r>
              <a:rPr lang="zh-CN" altLang="en-US" sz="3300" dirty="0">
                <a:latin typeface="楷体_GB2312" pitchFamily="49" charset="-122"/>
                <a:ea typeface="楷体_GB2312" pitchFamily="49" charset="-122"/>
              </a:rPr>
              <a:t>考虑如何组合类和对象构成较大的结构。</a:t>
            </a:r>
          </a:p>
          <a:p>
            <a:pPr marL="0" indent="0" algn="just">
              <a:buNone/>
            </a:pPr>
            <a:r>
              <a:rPr lang="en-US" altLang="zh-CN" sz="3300" dirty="0">
                <a:latin typeface="楷体_GB2312" pitchFamily="49" charset="-122"/>
                <a:ea typeface="楷体_GB2312" pitchFamily="49" charset="-122"/>
              </a:rPr>
              <a:t>1.</a:t>
            </a:r>
            <a:r>
              <a:rPr lang="zh-CN" altLang="en-US" sz="3300" dirty="0">
                <a:latin typeface="楷体_GB2312" pitchFamily="49" charset="-122"/>
                <a:ea typeface="楷体_GB2312" pitchFamily="49" charset="-122"/>
              </a:rPr>
              <a:t>结构性类模式：使用继承来组合接口或实现</a:t>
            </a:r>
          </a:p>
          <a:p>
            <a:pPr marL="0" indent="0" algn="just">
              <a:buNone/>
            </a:pPr>
            <a:r>
              <a:rPr lang="en-US" altLang="zh-CN" sz="3300" dirty="0">
                <a:latin typeface="楷体_GB2312" pitchFamily="49" charset="-122"/>
                <a:ea typeface="楷体_GB2312" pitchFamily="49" charset="-122"/>
              </a:rPr>
              <a:t>2.</a:t>
            </a:r>
            <a:r>
              <a:rPr lang="zh-CN" altLang="en-US" sz="3300" dirty="0">
                <a:latin typeface="楷体_GB2312" pitchFamily="49" charset="-122"/>
                <a:ea typeface="楷体_GB2312" pitchFamily="49" charset="-122"/>
              </a:rPr>
              <a:t>结构性对象模式：对象合成实现新功能</a:t>
            </a:r>
            <a:r>
              <a:rPr lang="zh-CN" altLang="en-US" sz="3300" dirty="0" smtClean="0">
                <a:latin typeface="楷体_GB2312" pitchFamily="49" charset="-122"/>
                <a:ea typeface="楷体_GB2312" pitchFamily="49" charset="-122"/>
              </a:rPr>
              <a:t>。</a:t>
            </a:r>
            <a:endParaRPr lang="zh-CN" altLang="en-US" sz="3300" dirty="0">
              <a:latin typeface="楷体_GB2312" pitchFamily="49" charset="-122"/>
              <a:ea typeface="楷体_GB2312" pitchFamily="49" charset="-122"/>
            </a:endParaRPr>
          </a:p>
          <a:p>
            <a:pPr marL="0" indent="0" algn="just">
              <a:buNone/>
            </a:pPr>
            <a:r>
              <a:rPr lang="zh-CN" altLang="en-US" sz="2400" b="1" dirty="0">
                <a:solidFill>
                  <a:srgbClr val="FF0000"/>
                </a:solidFill>
                <a:latin typeface="楷体_GB2312" pitchFamily="49" charset="-122"/>
                <a:ea typeface="楷体_GB2312" pitchFamily="49" charset="-122"/>
              </a:rPr>
              <a:t>对象合成</a:t>
            </a:r>
            <a:r>
              <a:rPr lang="en-US" altLang="zh-CN" sz="2400" b="1" dirty="0">
                <a:solidFill>
                  <a:srgbClr val="FF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可以在运行时改变组合</a:t>
            </a:r>
          </a:p>
          <a:p>
            <a:pPr marL="0" indent="0" algn="just">
              <a:buNone/>
            </a:pPr>
            <a:r>
              <a:rPr lang="zh-CN" altLang="en-US" sz="2400" b="1" dirty="0">
                <a:solidFill>
                  <a:srgbClr val="FF0000"/>
                </a:solidFill>
                <a:latin typeface="楷体_GB2312" pitchFamily="49" charset="-122"/>
                <a:ea typeface="楷体_GB2312" pitchFamily="49" charset="-122"/>
              </a:rPr>
              <a:t>类组合</a:t>
            </a:r>
            <a:r>
              <a:rPr lang="en-US" altLang="zh-CN" sz="2400" b="1" dirty="0">
                <a:solidFill>
                  <a:srgbClr val="FF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只能实现静态组合</a:t>
            </a:r>
          </a:p>
        </p:txBody>
      </p:sp>
    </p:spTree>
    <p:extLst>
      <p:ext uri="{BB962C8B-B14F-4D97-AF65-F5344CB8AC3E}">
        <p14:creationId xmlns:p14="http://schemas.microsoft.com/office/powerpoint/2010/main" val="577437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410" name="Rectangle 34"/>
          <p:cNvSpPr>
            <a:spLocks noGrp="1" noChangeArrowheads="1"/>
          </p:cNvSpPr>
          <p:nvPr>
            <p:ph type="title"/>
          </p:nvPr>
        </p:nvSpPr>
        <p:spPr>
          <a:xfrm>
            <a:off x="913235" y="260411"/>
            <a:ext cx="10785056" cy="803461"/>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结构性模式</a:t>
            </a:r>
          </a:p>
        </p:txBody>
      </p:sp>
      <p:graphicFrame>
        <p:nvGraphicFramePr>
          <p:cNvPr id="997498" name="Group 122"/>
          <p:cNvGraphicFramePr>
            <a:graphicFrameLocks noGrp="1"/>
          </p:cNvGraphicFramePr>
          <p:nvPr>
            <p:ph idx="1"/>
            <p:extLst>
              <p:ext uri="{D42A27DB-BD31-4B8C-83A1-F6EECF244321}">
                <p14:modId xmlns:p14="http://schemas.microsoft.com/office/powerpoint/2010/main" val="1849891841"/>
              </p:ext>
            </p:extLst>
          </p:nvPr>
        </p:nvGraphicFramePr>
        <p:xfrm>
          <a:off x="485726" y="1341562"/>
          <a:ext cx="11149502" cy="4770978"/>
        </p:xfrm>
        <a:graphic>
          <a:graphicData uri="http://schemas.openxmlformats.org/drawingml/2006/table">
            <a:tbl>
              <a:tblPr>
                <a:tableStyleId>{3C2FFA5D-87B4-456A-9821-1D502468CF0F}</a:tableStyleId>
              </a:tblPr>
              <a:tblGrid>
                <a:gridCol w="2595617"/>
                <a:gridCol w="5958267"/>
                <a:gridCol w="2595618"/>
              </a:tblGrid>
              <a:tr h="510376">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dirty="0" smtClean="0">
                          <a:ln>
                            <a:noFill/>
                          </a:ln>
                          <a:effectLst/>
                        </a:rPr>
                        <a:t>设计模式</a:t>
                      </a:r>
                      <a:endParaRPr kumimoji="0" lang="zh-CN" altLang="en-US" sz="1600" b="0" i="0" u="none" strike="noStrike" cap="none" normalizeH="0" baseline="0" dirty="0" smtClean="0">
                        <a:ln>
                          <a:noFill/>
                        </a:ln>
                        <a:solidFill>
                          <a:schemeClr val="bg2"/>
                        </a:solidFill>
                        <a:effectLst/>
                        <a:latin typeface="宋体" pitchFamily="2" charset="-122"/>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smtClean="0">
                          <a:ln>
                            <a:noFill/>
                          </a:ln>
                          <a:effectLst/>
                        </a:rPr>
                        <a:t>简要说明</a:t>
                      </a:r>
                      <a:endParaRPr kumimoji="0" lang="zh-CN" altLang="en-US" sz="16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smtClean="0">
                          <a:ln>
                            <a:noFill/>
                          </a:ln>
                          <a:effectLst/>
                        </a:rPr>
                        <a:t>可改变的方面</a:t>
                      </a:r>
                      <a:endParaRPr kumimoji="0" lang="zh-CN" altLang="en-US" sz="16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r>
              <a:tr h="682446">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600" u="none" strike="noStrike" cap="none" normalizeH="0" baseline="0" dirty="0" smtClean="0">
                          <a:ln>
                            <a:noFill/>
                          </a:ln>
                          <a:effectLst/>
                        </a:rPr>
                        <a:t>Adapter</a:t>
                      </a:r>
                    </a:p>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1" lang="zh-CN" altLang="en-US" sz="1600" u="none" strike="noStrike" cap="none" normalizeH="0" baseline="0" dirty="0" smtClean="0">
                          <a:ln>
                            <a:noFill/>
                          </a:ln>
                          <a:effectLst/>
                        </a:rPr>
                        <a:t>适配器</a:t>
                      </a:r>
                      <a:endParaRPr kumimoji="1" lang="zh-CN" altLang="en-US" sz="1600" b="0" i="0" u="none" strike="noStrike" cap="none" normalizeH="0" baseline="0" dirty="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dirty="0" smtClean="0">
                          <a:ln>
                            <a:noFill/>
                          </a:ln>
                          <a:effectLst/>
                        </a:rPr>
                        <a:t>将一个类的接口转换成用户希望得到的另一种接口它使原本不相容的接口得以协同工作 </a:t>
                      </a:r>
                      <a:endParaRPr kumimoji="0" lang="zh-CN" altLang="en-US" sz="1600" b="0" i="0" u="none" strike="noStrike" cap="none" normalizeH="0" baseline="0" dirty="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smtClean="0">
                          <a:ln>
                            <a:noFill/>
                          </a:ln>
                          <a:effectLst/>
                        </a:rPr>
                        <a:t>与对象的接口</a:t>
                      </a:r>
                      <a:endParaRPr kumimoji="0" lang="zh-CN" altLang="en-US" sz="16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r h="532247">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600" u="none" strike="noStrike" cap="none" normalizeH="0" baseline="0" smtClean="0">
                          <a:ln>
                            <a:noFill/>
                          </a:ln>
                          <a:effectLst/>
                        </a:rPr>
                        <a:t> Bridge </a:t>
                      </a:r>
                    </a:p>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1" lang="zh-CN" altLang="en-US" sz="1600" u="none" strike="noStrike" cap="none" normalizeH="0" baseline="0" smtClean="0">
                          <a:ln>
                            <a:noFill/>
                          </a:ln>
                          <a:effectLst/>
                        </a:rPr>
                        <a:t>桥</a:t>
                      </a:r>
                      <a:endParaRPr kumimoji="0" lang="zh-CN" altLang="en-US" sz="1600" b="1"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dirty="0" smtClean="0">
                          <a:ln>
                            <a:noFill/>
                          </a:ln>
                          <a:effectLst/>
                        </a:rPr>
                        <a:t>将类的抽象概念和它的实现分离开来，使它们可以相互独立地变化</a:t>
                      </a:r>
                      <a:endParaRPr kumimoji="0" lang="zh-CN" altLang="en-US" sz="1600" b="0" i="0" u="none" strike="noStrike" cap="none" normalizeH="0" baseline="0" dirty="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smtClean="0">
                          <a:ln>
                            <a:noFill/>
                          </a:ln>
                          <a:effectLst/>
                        </a:rPr>
                        <a:t>对象的实现</a:t>
                      </a:r>
                      <a:endParaRPr kumimoji="0" lang="zh-CN" altLang="en-US" sz="16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r h="682446">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600" u="none" strike="noStrike" cap="none" normalizeH="0" baseline="0" dirty="0" smtClean="0">
                          <a:ln>
                            <a:noFill/>
                          </a:ln>
                          <a:effectLst/>
                        </a:rPr>
                        <a:t>Composite</a:t>
                      </a:r>
                    </a:p>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1" lang="zh-CN" altLang="en-US" sz="1600" u="none" strike="noStrike" cap="none" normalizeH="0" baseline="0" dirty="0" smtClean="0">
                          <a:ln>
                            <a:noFill/>
                          </a:ln>
                          <a:effectLst/>
                        </a:rPr>
                        <a:t>组合</a:t>
                      </a:r>
                      <a:endParaRPr kumimoji="0" lang="zh-CN" altLang="en-US" sz="1600" b="1" i="0" u="none" strike="noStrike" cap="none" normalizeH="0" baseline="0" dirty="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dirty="0" smtClean="0">
                          <a:ln>
                            <a:noFill/>
                          </a:ln>
                          <a:effectLst/>
                        </a:rPr>
                        <a:t>将对象组成树结构来表示局部和整体的层次关系。客户可以统一处理单个对象和对象组合</a:t>
                      </a:r>
                      <a:endParaRPr kumimoji="0" lang="zh-CN" altLang="en-US" sz="1600" b="0" i="0" u="none" strike="noStrike" cap="none" normalizeH="0" baseline="0" dirty="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smtClean="0">
                          <a:ln>
                            <a:noFill/>
                          </a:ln>
                          <a:effectLst/>
                        </a:rPr>
                        <a:t>对象的结构和组合</a:t>
                      </a:r>
                      <a:endParaRPr kumimoji="0" lang="zh-CN" altLang="en-US" sz="16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r h="532247">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600" u="none" strike="noStrike" cap="none" normalizeH="0" baseline="0" smtClean="0">
                          <a:ln>
                            <a:noFill/>
                          </a:ln>
                          <a:effectLst/>
                        </a:rPr>
                        <a:t>Decorator</a:t>
                      </a:r>
                    </a:p>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1" lang="zh-CN" altLang="en-US" sz="1600" u="none" strike="noStrike" cap="none" normalizeH="0" baseline="0" smtClean="0">
                          <a:ln>
                            <a:noFill/>
                          </a:ln>
                          <a:effectLst/>
                        </a:rPr>
                        <a:t>修饰</a:t>
                      </a:r>
                      <a:endParaRPr kumimoji="0" lang="zh-CN" altLang="en-US" sz="1600" b="1"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smtClean="0">
                          <a:ln>
                            <a:noFill/>
                          </a:ln>
                          <a:effectLst/>
                        </a:rPr>
                        <a:t>给对象动态地加入新的职责。它提供了用子类扩展功能的一个灵活的替代</a:t>
                      </a:r>
                      <a:endParaRPr kumimoji="0" lang="zh-CN" altLang="en-US" sz="16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smtClean="0">
                          <a:ln>
                            <a:noFill/>
                          </a:ln>
                          <a:effectLst/>
                        </a:rPr>
                        <a:t>无子类对象的责任</a:t>
                      </a:r>
                      <a:endParaRPr kumimoji="0" lang="zh-CN" altLang="en-US" sz="16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r h="532247">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600" u="none" strike="noStrike" cap="none" normalizeH="0" baseline="0" smtClean="0">
                          <a:ln>
                            <a:noFill/>
                          </a:ln>
                          <a:effectLst/>
                        </a:rPr>
                        <a:t>Façade</a:t>
                      </a:r>
                    </a:p>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1" lang="zh-CN" altLang="en-US" sz="1600" u="none" strike="noStrike" cap="none" normalizeH="0" baseline="0" smtClean="0">
                          <a:ln>
                            <a:noFill/>
                          </a:ln>
                          <a:effectLst/>
                        </a:rPr>
                        <a:t>外观</a:t>
                      </a:r>
                      <a:endParaRPr kumimoji="1" lang="zh-CN" altLang="en-US" sz="16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dirty="0" smtClean="0">
                          <a:ln>
                            <a:noFill/>
                          </a:ln>
                          <a:effectLst/>
                        </a:rPr>
                        <a:t>给一个子系统的所有接口提供一个统一的接口高层的接口，使该子系统更便于使用</a:t>
                      </a:r>
                      <a:endParaRPr kumimoji="0" lang="zh-CN" altLang="en-US" sz="1600" b="0" i="0" u="none" strike="noStrike" cap="none" normalizeH="0" baseline="0" dirty="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smtClean="0">
                          <a:ln>
                            <a:noFill/>
                          </a:ln>
                          <a:effectLst/>
                        </a:rPr>
                        <a:t>与子系统的接口</a:t>
                      </a:r>
                      <a:endParaRPr kumimoji="0" lang="zh-CN" altLang="en-US" sz="16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r h="532247">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600" u="none" strike="noStrike" cap="none" normalizeH="0" baseline="0" smtClean="0">
                          <a:ln>
                            <a:noFill/>
                          </a:ln>
                          <a:effectLst/>
                        </a:rPr>
                        <a:t>Fiyweight</a:t>
                      </a:r>
                    </a:p>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1" lang="zh-CN" altLang="en-US" sz="1600" u="none" strike="noStrike" cap="none" normalizeH="0" baseline="0" smtClean="0">
                          <a:ln>
                            <a:noFill/>
                          </a:ln>
                          <a:effectLst/>
                        </a:rPr>
                        <a:t>轻量</a:t>
                      </a:r>
                      <a:endParaRPr kumimoji="0" lang="zh-CN" altLang="en-US" sz="1600" b="1"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dirty="0" smtClean="0">
                          <a:ln>
                            <a:noFill/>
                          </a:ln>
                          <a:effectLst/>
                        </a:rPr>
                        <a:t>提供支持太量细粒度对象共享的有效方法</a:t>
                      </a:r>
                      <a:endParaRPr kumimoji="0" lang="zh-CN" altLang="en-US" sz="1600" b="0" i="0" u="none" strike="noStrike" cap="none" normalizeH="0" baseline="0" dirty="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smtClean="0">
                          <a:ln>
                            <a:noFill/>
                          </a:ln>
                          <a:effectLst/>
                        </a:rPr>
                        <a:t>对象的存储代价</a:t>
                      </a:r>
                      <a:endParaRPr kumimoji="0" lang="zh-CN" altLang="en-US" sz="1600" b="0" i="0" u="none" strike="noStrike" cap="none" normalizeH="0" baseline="0" smtClean="0">
                        <a:ln>
                          <a:noFill/>
                        </a:ln>
                        <a:solidFill>
                          <a:schemeClr val="bg2"/>
                        </a:solidFill>
                        <a:effectLst/>
                        <a:latin typeface="宋体" pitchFamily="2" charset="-122"/>
                        <a:ea typeface="宋体" pitchFamily="2" charset="-122"/>
                      </a:endParaRPr>
                    </a:p>
                  </a:txBody>
                  <a:tcPr marL="122047" marR="122047" marT="45731" marB="45731" anchor="ctr" horzOverflow="overflow"/>
                </a:tc>
              </a:tr>
              <a:tr h="532247">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altLang="zh-CN" sz="1600" u="none" strike="noStrike" cap="none" normalizeH="0" baseline="0" smtClean="0">
                          <a:ln>
                            <a:noFill/>
                          </a:ln>
                          <a:effectLst/>
                        </a:rPr>
                        <a:t>Proxy</a:t>
                      </a:r>
                    </a:p>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1" lang="zh-CN" altLang="en-US" sz="1600" u="none" strike="noStrike" cap="none" normalizeH="0" baseline="0" smtClean="0">
                          <a:ln>
                            <a:noFill/>
                          </a:ln>
                          <a:effectLst/>
                        </a:rPr>
                        <a:t>代理</a:t>
                      </a:r>
                      <a:endParaRPr kumimoji="1" lang="zh-CN" altLang="en-US" sz="1600" b="0" i="0" u="none" strike="noStrike" cap="none" normalizeH="0" baseline="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dirty="0" smtClean="0">
                          <a:ln>
                            <a:noFill/>
                          </a:ln>
                          <a:effectLst/>
                        </a:rPr>
                        <a:t>给另一个对象提供一个代理或定位符号，以控制对它的访间</a:t>
                      </a:r>
                      <a:endParaRPr kumimoji="0" lang="zh-CN" altLang="en-US" sz="1600" b="0" i="0" u="none" strike="noStrike" cap="none" normalizeH="0" baseline="0" dirty="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zh-CN" altLang="en-US" sz="1600" u="none" strike="noStrike" cap="none" normalizeH="0" baseline="0" dirty="0" smtClean="0">
                          <a:ln>
                            <a:noFill/>
                          </a:ln>
                          <a:effectLst/>
                        </a:rPr>
                        <a:t>如何访间对象，对象位置</a:t>
                      </a:r>
                      <a:endParaRPr kumimoji="0" lang="zh-CN" altLang="en-US" sz="1600" b="0" i="0" u="none" strike="noStrike" cap="none" normalizeH="0" baseline="0" dirty="0" smtClean="0">
                        <a:ln>
                          <a:noFill/>
                        </a:ln>
                        <a:solidFill>
                          <a:schemeClr val="bg2"/>
                        </a:solidFill>
                        <a:effectLst/>
                        <a:latin typeface="Times New Roman" pitchFamily="18" charset="0"/>
                        <a:ea typeface="宋体" pitchFamily="2" charset="-122"/>
                      </a:endParaRPr>
                    </a:p>
                  </a:txBody>
                  <a:tcPr marL="122047" marR="122047" marT="45731" marB="45731" anchor="ctr" horzOverflow="overflow"/>
                </a:tc>
              </a:tr>
            </a:tbl>
          </a:graphicData>
        </a:graphic>
      </p:graphicFrame>
    </p:spTree>
    <p:extLst>
      <p:ext uri="{BB962C8B-B14F-4D97-AF65-F5344CB8AC3E}">
        <p14:creationId xmlns:p14="http://schemas.microsoft.com/office/powerpoint/2010/main" val="4060695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行为性模式</a:t>
            </a:r>
          </a:p>
        </p:txBody>
      </p:sp>
      <p:sp>
        <p:nvSpPr>
          <p:cNvPr id="975875" name="Rectangle 3"/>
          <p:cNvSpPr>
            <a:spLocks noGrp="1" noChangeArrowheads="1"/>
          </p:cNvSpPr>
          <p:nvPr>
            <p:ph type="body" idx="1"/>
          </p:nvPr>
        </p:nvSpPr>
        <p:spPr>
          <a:xfrm>
            <a:off x="472087" y="1194979"/>
            <a:ext cx="10373995" cy="3963318"/>
          </a:xfrm>
        </p:spPr>
        <p:txBody>
          <a:bodyPr/>
          <a:lstStyle/>
          <a:p>
            <a:pPr marL="0" indent="446321" algn="just">
              <a:buNone/>
            </a:pPr>
            <a:r>
              <a:rPr lang="zh-CN" altLang="en-US" sz="2800" dirty="0">
                <a:latin typeface="楷体_GB2312" pitchFamily="49" charset="-122"/>
                <a:ea typeface="楷体_GB2312" pitchFamily="49" charset="-122"/>
              </a:rPr>
              <a:t>三、行为性模式（</a:t>
            </a:r>
            <a:r>
              <a:rPr lang="en-US" altLang="zh-CN" sz="2800" dirty="0">
                <a:latin typeface="楷体_GB2312" pitchFamily="49" charset="-122"/>
                <a:ea typeface="楷体_GB2312" pitchFamily="49" charset="-122"/>
              </a:rPr>
              <a:t>behavioral patterns</a:t>
            </a:r>
            <a:r>
              <a:rPr lang="zh-CN" altLang="en-US" sz="2800" dirty="0">
                <a:latin typeface="楷体_GB2312" pitchFamily="49" charset="-122"/>
                <a:ea typeface="楷体_GB2312" pitchFamily="49" charset="-122"/>
              </a:rPr>
              <a:t>）</a:t>
            </a:r>
          </a:p>
          <a:p>
            <a:pPr marL="0" indent="446321" algn="just">
              <a:buNone/>
            </a:pPr>
            <a:r>
              <a:rPr lang="zh-CN" altLang="en-US" sz="2800" dirty="0">
                <a:latin typeface="楷体_GB2312" pitchFamily="49" charset="-122"/>
                <a:ea typeface="楷体_GB2312" pitchFamily="49" charset="-122"/>
              </a:rPr>
              <a:t>主要解决算法和对象之间的</a:t>
            </a:r>
            <a:r>
              <a:rPr lang="zh-CN" altLang="en-US" sz="2800" b="1" dirty="0">
                <a:solidFill>
                  <a:srgbClr val="FF0000"/>
                </a:solidFill>
                <a:latin typeface="楷体_GB2312" pitchFamily="49" charset="-122"/>
                <a:ea typeface="楷体_GB2312" pitchFamily="49" charset="-122"/>
              </a:rPr>
              <a:t>责任分配</a:t>
            </a:r>
            <a:r>
              <a:rPr lang="zh-CN" altLang="en-US" sz="2800" dirty="0">
                <a:latin typeface="楷体_GB2312" pitchFamily="49" charset="-122"/>
                <a:ea typeface="楷体_GB2312" pitchFamily="49" charset="-122"/>
              </a:rPr>
              <a:t>问题。</a:t>
            </a:r>
          </a:p>
          <a:p>
            <a:pPr marL="0" indent="446321" algn="just">
              <a:buNone/>
            </a:pPr>
            <a:r>
              <a:rPr lang="zh-CN" altLang="en-US" sz="2800" dirty="0">
                <a:latin typeface="楷体_GB2312" pitchFamily="49" charset="-122"/>
                <a:ea typeface="楷体_GB2312" pitchFamily="49" charset="-122"/>
              </a:rPr>
              <a:t>行为模式描述了：</a:t>
            </a:r>
          </a:p>
          <a:p>
            <a:pPr marL="1512951" lvl="2" algn="just">
              <a:buClr>
                <a:srgbClr val="FF3300"/>
              </a:buClr>
            </a:pPr>
            <a:r>
              <a:rPr lang="zh-CN" altLang="en-US" sz="2800" dirty="0">
                <a:latin typeface="楷体_GB2312" pitchFamily="49" charset="-122"/>
                <a:ea typeface="楷体_GB2312" pitchFamily="49" charset="-122"/>
              </a:rPr>
              <a:t>对象或类的模式</a:t>
            </a:r>
          </a:p>
          <a:p>
            <a:pPr marL="1512951" lvl="2" algn="just">
              <a:buClr>
                <a:srgbClr val="FF3300"/>
              </a:buClr>
            </a:pPr>
            <a:r>
              <a:rPr lang="zh-CN" altLang="en-US" sz="2800" dirty="0">
                <a:latin typeface="楷体_GB2312" pitchFamily="49" charset="-122"/>
                <a:ea typeface="楷体_GB2312" pitchFamily="49" charset="-122"/>
              </a:rPr>
              <a:t>它们之间的通信模式</a:t>
            </a:r>
            <a:r>
              <a:rPr lang="zh-CN" altLang="en-US" sz="1800" dirty="0" smtClean="0">
                <a:latin typeface="楷体_GB2312" pitchFamily="49" charset="-122"/>
                <a:ea typeface="楷体_GB2312" pitchFamily="49" charset="-122"/>
              </a:rPr>
              <a:t>。</a:t>
            </a:r>
            <a:endParaRPr lang="en-US" altLang="zh-CN" sz="1800" dirty="0" smtClean="0">
              <a:latin typeface="楷体_GB2312" pitchFamily="49" charset="-122"/>
              <a:ea typeface="楷体_GB2312" pitchFamily="49" charset="-122"/>
            </a:endParaRPr>
          </a:p>
          <a:p>
            <a:pPr marL="1512951" lvl="2" algn="just">
              <a:buClr>
                <a:srgbClr val="FF3300"/>
              </a:buClr>
            </a:pPr>
            <a:endParaRPr lang="zh-CN" altLang="en-US" sz="1800" b="1" dirty="0">
              <a:solidFill>
                <a:srgbClr val="66FF33"/>
              </a:solidFill>
              <a:latin typeface="楷体_GB2312" pitchFamily="49" charset="-122"/>
              <a:ea typeface="楷体_GB2312" pitchFamily="49" charset="-122"/>
            </a:endParaRPr>
          </a:p>
          <a:p>
            <a:pPr marL="0" indent="446321" algn="just">
              <a:lnSpc>
                <a:spcPct val="100000"/>
              </a:lnSpc>
              <a:buNone/>
            </a:pPr>
            <a:r>
              <a:rPr lang="zh-CN" altLang="en-US" sz="1800" b="1" dirty="0">
                <a:solidFill>
                  <a:srgbClr val="FF0000"/>
                </a:solidFill>
                <a:latin typeface="楷体_GB2312" pitchFamily="49" charset="-122"/>
                <a:ea typeface="楷体_GB2312" pitchFamily="49" charset="-122"/>
              </a:rPr>
              <a:t>表示了在运行时难以跟踪复杂的控制流的特征</a:t>
            </a:r>
          </a:p>
          <a:p>
            <a:pPr marL="0" indent="446321" algn="just">
              <a:lnSpc>
                <a:spcPct val="100000"/>
              </a:lnSpc>
              <a:buNone/>
            </a:pPr>
            <a:r>
              <a:rPr lang="zh-CN" altLang="en-US" sz="1800" b="1" dirty="0">
                <a:solidFill>
                  <a:srgbClr val="FF0000"/>
                </a:solidFill>
                <a:latin typeface="楷体_GB2312" pitchFamily="49" charset="-122"/>
                <a:ea typeface="楷体_GB2312" pitchFamily="49" charset="-122"/>
              </a:rPr>
              <a:t>使设计者不必注意控制流，只需注意对象之间的相互联系。</a:t>
            </a:r>
            <a:r>
              <a:rPr lang="zh-CN" altLang="en-US" sz="2800" dirty="0">
                <a:solidFill>
                  <a:srgbClr val="FF0000"/>
                </a:solidFill>
                <a:latin typeface="楷体_GB2312" pitchFamily="49" charset="-122"/>
                <a:ea typeface="楷体_GB2312" pitchFamily="49" charset="-122"/>
              </a:rPr>
              <a:t> </a:t>
            </a:r>
          </a:p>
        </p:txBody>
      </p:sp>
    </p:spTree>
    <p:extLst>
      <p:ext uri="{BB962C8B-B14F-4D97-AF65-F5344CB8AC3E}">
        <p14:creationId xmlns:p14="http://schemas.microsoft.com/office/powerpoint/2010/main" val="1224189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自定义 1">
      <a:majorFont>
        <a:latin typeface="微软雅黑"/>
        <a:ea typeface="微软雅黑"/>
        <a:cs typeface=""/>
      </a:majorFont>
      <a:minorFont>
        <a:latin typeface="微软雅黑"/>
        <a:ea typeface="微软雅黑"/>
        <a:cs typeface=""/>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
  <TotalTime>8009</TotalTime>
  <Words>3325</Words>
  <Application>Microsoft Office PowerPoint</Application>
  <PresentationFormat>自定义</PresentationFormat>
  <Paragraphs>346</Paragraphs>
  <Slides>48</Slides>
  <Notes>2</Notes>
  <HiddenSlides>0</HiddenSlides>
  <MMClips>0</MMClips>
  <ScaleCrop>false</ScaleCrop>
  <HeadingPairs>
    <vt:vector size="4" baseType="variant">
      <vt:variant>
        <vt:lpstr>主题</vt:lpstr>
      </vt:variant>
      <vt:variant>
        <vt:i4>1</vt:i4>
      </vt:variant>
      <vt:variant>
        <vt:lpstr>幻灯片标题</vt:lpstr>
      </vt:variant>
      <vt:variant>
        <vt:i4>48</vt:i4>
      </vt:variant>
    </vt:vector>
  </HeadingPairs>
  <TitlesOfParts>
    <vt:vector size="49" baseType="lpstr">
      <vt:lpstr>Office 主题</vt:lpstr>
      <vt:lpstr>深入浅出设计模式 第2周</vt:lpstr>
      <vt:lpstr>法律声明</vt:lpstr>
      <vt:lpstr>设计模式目录与工厂模式</vt:lpstr>
      <vt:lpstr>设计模式目录——创建性模式</vt:lpstr>
      <vt:lpstr>设计模式目录——创建性模式</vt:lpstr>
      <vt:lpstr>设计模式目录——创建性模式</vt:lpstr>
      <vt:lpstr>设计模式目录——结构性模式</vt:lpstr>
      <vt:lpstr>设计模式目录——结构性模式</vt:lpstr>
      <vt:lpstr>设计模式目录——行为性模式</vt:lpstr>
      <vt:lpstr>设计模式目录——行为性模式</vt:lpstr>
      <vt:lpstr>设计模式目录——行为性模式</vt:lpstr>
      <vt:lpstr>简单工厂模式</vt:lpstr>
      <vt:lpstr>简单工厂模式</vt:lpstr>
      <vt:lpstr>简单工厂模式</vt:lpstr>
      <vt:lpstr>简单工厂模式</vt:lpstr>
      <vt:lpstr>简单工厂模式</vt:lpstr>
      <vt:lpstr>简单工厂模式</vt:lpstr>
      <vt:lpstr>简单工厂模式</vt:lpstr>
      <vt:lpstr>简单工厂模式</vt:lpstr>
      <vt:lpstr>简单工厂模式</vt:lpstr>
      <vt:lpstr>简单工厂模式</vt:lpstr>
      <vt:lpstr>简单工厂模式</vt:lpstr>
      <vt:lpstr>简单工厂模式</vt:lpstr>
      <vt:lpstr>创建性模式—— 工厂方法模式</vt:lpstr>
      <vt:lpstr>创建性模式—— 工厂方法模式</vt:lpstr>
      <vt:lpstr>创建性模式—— 工厂方法模式</vt:lpstr>
      <vt:lpstr>创建性模式—— 工厂方法模式</vt:lpstr>
      <vt:lpstr>创建性模式—— 工厂方法模式</vt:lpstr>
      <vt:lpstr>创建性模式—— 工厂方法模式</vt:lpstr>
      <vt:lpstr>创建性模式—— 工厂方法模式</vt:lpstr>
      <vt:lpstr>创建性模式—— 工厂方法模式</vt:lpstr>
      <vt:lpstr>创建性模式—— 工厂方法模式</vt:lpstr>
      <vt:lpstr>创建性模式—— 工厂方法模式</vt:lpstr>
      <vt:lpstr>创建性模式—— 工厂方法模式</vt:lpstr>
      <vt:lpstr>创建性模式—— 工厂方法模式</vt:lpstr>
      <vt:lpstr>创建性模式—— 工厂方法模式</vt:lpstr>
      <vt:lpstr>创建性模式—— 工厂方法模式</vt:lpstr>
      <vt:lpstr>创建性模式—— 抽象工厂模式</vt:lpstr>
      <vt:lpstr>创建性模式—— 抽象工厂模式（Abstract Factory）</vt:lpstr>
      <vt:lpstr>创建性模式—— 抽象工厂模式</vt:lpstr>
      <vt:lpstr>创建性模式—— 抽象工厂模式</vt:lpstr>
      <vt:lpstr>创建性模式—— 抽象工厂模式</vt:lpstr>
      <vt:lpstr>创建性模式—— 抽象工厂模式</vt:lpstr>
      <vt:lpstr>创建性模式—— 抽象工厂模式</vt:lpstr>
      <vt:lpstr>创建性模式—— 抽象工厂模式</vt:lpstr>
      <vt:lpstr>创建性模式—— 抽象工厂模式</vt:lpstr>
      <vt:lpstr>创建性模式—— 抽象工厂模式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黄志洪</dc:creator>
  <cp:lastModifiedBy>Microsoft</cp:lastModifiedBy>
  <cp:revision>786</cp:revision>
  <cp:lastPrinted>2012-03-16T05:44:49Z</cp:lastPrinted>
  <dcterms:modified xsi:type="dcterms:W3CDTF">2017-10-29T06:37:34Z</dcterms:modified>
</cp:coreProperties>
</file>