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8"/>
  </p:notesMasterIdLst>
  <p:handoutMasterIdLst>
    <p:handoutMasterId r:id="rId89"/>
  </p:handoutMasterIdLst>
  <p:sldIdLst>
    <p:sldId id="256" r:id="rId2"/>
    <p:sldId id="298" r:id="rId3"/>
    <p:sldId id="367" r:id="rId4"/>
    <p:sldId id="374" r:id="rId5"/>
    <p:sldId id="375" r:id="rId6"/>
    <p:sldId id="376" r:id="rId7"/>
    <p:sldId id="377" r:id="rId8"/>
    <p:sldId id="378" r:id="rId9"/>
    <p:sldId id="379" r:id="rId10"/>
    <p:sldId id="380" r:id="rId11"/>
    <p:sldId id="381" r:id="rId12"/>
    <p:sldId id="383" r:id="rId13"/>
    <p:sldId id="384" r:id="rId14"/>
    <p:sldId id="385" r:id="rId15"/>
    <p:sldId id="386" r:id="rId16"/>
    <p:sldId id="387" r:id="rId17"/>
    <p:sldId id="388" r:id="rId18"/>
    <p:sldId id="389" r:id="rId19"/>
    <p:sldId id="390" r:id="rId20"/>
    <p:sldId id="391" r:id="rId21"/>
    <p:sldId id="368" r:id="rId22"/>
    <p:sldId id="369" r:id="rId23"/>
    <p:sldId id="370" r:id="rId24"/>
    <p:sldId id="371" r:id="rId25"/>
    <p:sldId id="372" r:id="rId26"/>
    <p:sldId id="373" r:id="rId27"/>
    <p:sldId id="392" r:id="rId28"/>
    <p:sldId id="393" r:id="rId29"/>
    <p:sldId id="394" r:id="rId30"/>
    <p:sldId id="396" r:id="rId31"/>
    <p:sldId id="397" r:id="rId32"/>
    <p:sldId id="398" r:id="rId33"/>
    <p:sldId id="399" r:id="rId34"/>
    <p:sldId id="451" r:id="rId35"/>
    <p:sldId id="400" r:id="rId36"/>
    <p:sldId id="401" r:id="rId37"/>
    <p:sldId id="402" r:id="rId38"/>
    <p:sldId id="403" r:id="rId39"/>
    <p:sldId id="404" r:id="rId40"/>
    <p:sldId id="405" r:id="rId41"/>
    <p:sldId id="406" r:id="rId42"/>
    <p:sldId id="407" r:id="rId43"/>
    <p:sldId id="408" r:id="rId44"/>
    <p:sldId id="409" r:id="rId45"/>
    <p:sldId id="410" r:id="rId46"/>
    <p:sldId id="411" r:id="rId47"/>
    <p:sldId id="412" r:id="rId48"/>
    <p:sldId id="413" r:id="rId49"/>
    <p:sldId id="414" r:id="rId50"/>
    <p:sldId id="415" r:id="rId51"/>
    <p:sldId id="416" r:id="rId52"/>
    <p:sldId id="417" r:id="rId53"/>
    <p:sldId id="418" r:id="rId54"/>
    <p:sldId id="419" r:id="rId55"/>
    <p:sldId id="420" r:id="rId56"/>
    <p:sldId id="421" r:id="rId57"/>
    <p:sldId id="422" r:id="rId58"/>
    <p:sldId id="423" r:id="rId59"/>
    <p:sldId id="424" r:id="rId60"/>
    <p:sldId id="425" r:id="rId61"/>
    <p:sldId id="426" r:id="rId62"/>
    <p:sldId id="427" r:id="rId63"/>
    <p:sldId id="428" r:id="rId64"/>
    <p:sldId id="430" r:id="rId65"/>
    <p:sldId id="431" r:id="rId66"/>
    <p:sldId id="432" r:id="rId67"/>
    <p:sldId id="433" r:id="rId68"/>
    <p:sldId id="434" r:id="rId69"/>
    <p:sldId id="435" r:id="rId70"/>
    <p:sldId id="436" r:id="rId71"/>
    <p:sldId id="437" r:id="rId72"/>
    <p:sldId id="438" r:id="rId73"/>
    <p:sldId id="439" r:id="rId74"/>
    <p:sldId id="440" r:id="rId75"/>
    <p:sldId id="441" r:id="rId76"/>
    <p:sldId id="442" r:id="rId77"/>
    <p:sldId id="443" r:id="rId78"/>
    <p:sldId id="444" r:id="rId79"/>
    <p:sldId id="445" r:id="rId80"/>
    <p:sldId id="446" r:id="rId81"/>
    <p:sldId id="447" r:id="rId82"/>
    <p:sldId id="448" r:id="rId83"/>
    <p:sldId id="449" r:id="rId84"/>
    <p:sldId id="450" r:id="rId85"/>
    <p:sldId id="452" r:id="rId86"/>
    <p:sldId id="265" r:id="rId87"/>
  </p:sldIdLst>
  <p:sldSz cx="12204700" cy="6859588"/>
  <p:notesSz cx="9144000" cy="6858000"/>
  <p:defaultTextStyle>
    <a:defPPr>
      <a:defRPr lang="zh-CN"/>
    </a:defPPr>
    <a:lvl1pPr algn="l" rtl="0" fontAlgn="base">
      <a:spcBef>
        <a:spcPct val="0"/>
      </a:spcBef>
      <a:spcAft>
        <a:spcPct val="0"/>
      </a:spcAft>
      <a:defRPr kern="1200">
        <a:solidFill>
          <a:schemeClr val="tx1"/>
        </a:solidFill>
        <a:latin typeface="Arial" charset="0"/>
        <a:ea typeface="宋体" pitchFamily="2" charset="-122"/>
        <a:cs typeface="+mn-cs"/>
      </a:defRPr>
    </a:lvl1pPr>
    <a:lvl2pPr marL="544662" algn="l" rtl="0" fontAlgn="base">
      <a:spcBef>
        <a:spcPct val="0"/>
      </a:spcBef>
      <a:spcAft>
        <a:spcPct val="0"/>
      </a:spcAft>
      <a:defRPr kern="1200">
        <a:solidFill>
          <a:schemeClr val="tx1"/>
        </a:solidFill>
        <a:latin typeface="Arial" charset="0"/>
        <a:ea typeface="宋体" pitchFamily="2" charset="-122"/>
        <a:cs typeface="+mn-cs"/>
      </a:defRPr>
    </a:lvl2pPr>
    <a:lvl3pPr marL="1089325" algn="l" rtl="0" fontAlgn="base">
      <a:spcBef>
        <a:spcPct val="0"/>
      </a:spcBef>
      <a:spcAft>
        <a:spcPct val="0"/>
      </a:spcAft>
      <a:defRPr kern="1200">
        <a:solidFill>
          <a:schemeClr val="tx1"/>
        </a:solidFill>
        <a:latin typeface="Arial" charset="0"/>
        <a:ea typeface="宋体" pitchFamily="2" charset="-122"/>
        <a:cs typeface="+mn-cs"/>
      </a:defRPr>
    </a:lvl3pPr>
    <a:lvl4pPr marL="1633987" algn="l" rtl="0" fontAlgn="base">
      <a:spcBef>
        <a:spcPct val="0"/>
      </a:spcBef>
      <a:spcAft>
        <a:spcPct val="0"/>
      </a:spcAft>
      <a:defRPr kern="1200">
        <a:solidFill>
          <a:schemeClr val="tx1"/>
        </a:solidFill>
        <a:latin typeface="Arial" charset="0"/>
        <a:ea typeface="宋体" pitchFamily="2" charset="-122"/>
        <a:cs typeface="+mn-cs"/>
      </a:defRPr>
    </a:lvl4pPr>
    <a:lvl5pPr marL="2178649" algn="l" rtl="0" fontAlgn="base">
      <a:spcBef>
        <a:spcPct val="0"/>
      </a:spcBef>
      <a:spcAft>
        <a:spcPct val="0"/>
      </a:spcAft>
      <a:defRPr kern="1200">
        <a:solidFill>
          <a:schemeClr val="tx1"/>
        </a:solidFill>
        <a:latin typeface="Arial" charset="0"/>
        <a:ea typeface="宋体" pitchFamily="2" charset="-122"/>
        <a:cs typeface="+mn-cs"/>
      </a:defRPr>
    </a:lvl5pPr>
    <a:lvl6pPr marL="2723312" algn="l" defTabSz="1089325" rtl="0" eaLnBrk="1" latinLnBrk="0" hangingPunct="1">
      <a:defRPr kern="1200">
        <a:solidFill>
          <a:schemeClr val="tx1"/>
        </a:solidFill>
        <a:latin typeface="Arial" charset="0"/>
        <a:ea typeface="宋体" pitchFamily="2" charset="-122"/>
        <a:cs typeface="+mn-cs"/>
      </a:defRPr>
    </a:lvl6pPr>
    <a:lvl7pPr marL="3267974" algn="l" defTabSz="1089325" rtl="0" eaLnBrk="1" latinLnBrk="0" hangingPunct="1">
      <a:defRPr kern="1200">
        <a:solidFill>
          <a:schemeClr val="tx1"/>
        </a:solidFill>
        <a:latin typeface="Arial" charset="0"/>
        <a:ea typeface="宋体" pitchFamily="2" charset="-122"/>
        <a:cs typeface="+mn-cs"/>
      </a:defRPr>
    </a:lvl7pPr>
    <a:lvl8pPr marL="3812637" algn="l" defTabSz="1089325" rtl="0" eaLnBrk="1" latinLnBrk="0" hangingPunct="1">
      <a:defRPr kern="1200">
        <a:solidFill>
          <a:schemeClr val="tx1"/>
        </a:solidFill>
        <a:latin typeface="Arial" charset="0"/>
        <a:ea typeface="宋体" pitchFamily="2" charset="-122"/>
        <a:cs typeface="+mn-cs"/>
      </a:defRPr>
    </a:lvl8pPr>
    <a:lvl9pPr marL="4357299" algn="l" defTabSz="1089325" rtl="0" eaLnBrk="1" latinLnBrk="0" hangingPunct="1">
      <a:defRPr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33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74" autoAdjust="0"/>
    <p:restoredTop sz="72877" autoAdjust="0"/>
  </p:normalViewPr>
  <p:slideViewPr>
    <p:cSldViewPr>
      <p:cViewPr varScale="1">
        <p:scale>
          <a:sx n="76" d="100"/>
          <a:sy n="76" d="100"/>
        </p:scale>
        <p:origin x="-120" y="-102"/>
      </p:cViewPr>
      <p:guideLst>
        <p:guide orient="horz" pos="2161"/>
        <p:guide pos="3844"/>
      </p:guideLst>
    </p:cSldViewPr>
  </p:slideViewPr>
  <p:notesTextViewPr>
    <p:cViewPr>
      <p:scale>
        <a:sx n="100" d="100"/>
        <a:sy n="100" d="100"/>
      </p:scale>
      <p:origin x="0" y="0"/>
    </p:cViewPr>
  </p:notesTextViewPr>
  <p:notesViewPr>
    <p:cSldViewPr>
      <p:cViewPr varScale="1">
        <p:scale>
          <a:sx n="85" d="100"/>
          <a:sy n="85" d="100"/>
        </p:scale>
        <p:origin x="-1522" y="-72"/>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E60E44AF-0D8D-4B66-BECC-4D5B9292E151}" type="datetimeFigureOut">
              <a:rPr lang="zh-CN" altLang="en-US"/>
              <a:pPr>
                <a:defRPr/>
              </a:pPr>
              <a:t>2017/11/18</a:t>
            </a:fld>
            <a:endParaRPr lang="zh-CN" altLang="en-US"/>
          </a:p>
        </p:txBody>
      </p:sp>
      <p:sp>
        <p:nvSpPr>
          <p:cNvPr id="4" name="页脚占位符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5" name="灯片编号占位符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C3C35A87-E971-49BF-8F02-A5CE2B85C743}" type="slidenum">
              <a:rPr lang="zh-CN" altLang="en-US"/>
              <a:pPr>
                <a:defRPr/>
              </a:pPr>
              <a:t>‹#›</a:t>
            </a:fld>
            <a:endParaRPr lang="zh-CN" altLang="en-US"/>
          </a:p>
        </p:txBody>
      </p:sp>
    </p:spTree>
    <p:extLst>
      <p:ext uri="{BB962C8B-B14F-4D97-AF65-F5344CB8AC3E}">
        <p14:creationId xmlns:p14="http://schemas.microsoft.com/office/powerpoint/2010/main" val="179028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57119A08-1D2F-470C-8FD3-E69459F4B57D}" type="datetimeFigureOut">
              <a:rPr lang="zh-CN" altLang="en-US"/>
              <a:pPr>
                <a:defRPr/>
              </a:pPr>
              <a:t>2017/11/18</a:t>
            </a:fld>
            <a:endParaRPr lang="zh-CN" altLang="en-US"/>
          </a:p>
        </p:txBody>
      </p:sp>
      <p:sp>
        <p:nvSpPr>
          <p:cNvPr id="4" name="幻灯片图像占位符 3"/>
          <p:cNvSpPr>
            <a:spLocks noGrp="1" noRot="1" noChangeAspect="1"/>
          </p:cNvSpPr>
          <p:nvPr>
            <p:ph type="sldImg" idx="2"/>
          </p:nvPr>
        </p:nvSpPr>
        <p:spPr>
          <a:xfrm>
            <a:off x="2284413" y="514350"/>
            <a:ext cx="4575175" cy="257175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06004EB-C740-4F3D-A864-243FCB14D11E}" type="slidenum">
              <a:rPr lang="zh-CN" altLang="en-US"/>
              <a:pPr>
                <a:defRPr/>
              </a:pPr>
              <a:t>‹#›</a:t>
            </a:fld>
            <a:endParaRPr lang="zh-CN" altLang="en-US"/>
          </a:p>
        </p:txBody>
      </p:sp>
    </p:spTree>
    <p:extLst>
      <p:ext uri="{BB962C8B-B14F-4D97-AF65-F5344CB8AC3E}">
        <p14:creationId xmlns:p14="http://schemas.microsoft.com/office/powerpoint/2010/main" val="17575930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mn-lt"/>
        <a:ea typeface="+mn-ea"/>
        <a:cs typeface="+mn-cs"/>
      </a:defRPr>
    </a:lvl1pPr>
    <a:lvl2pPr marL="544662" algn="l" rtl="0" eaLnBrk="0" fontAlgn="base" hangingPunct="0">
      <a:spcBef>
        <a:spcPct val="30000"/>
      </a:spcBef>
      <a:spcAft>
        <a:spcPct val="0"/>
      </a:spcAft>
      <a:defRPr sz="1400" kern="1200">
        <a:solidFill>
          <a:schemeClr val="tx1"/>
        </a:solidFill>
        <a:latin typeface="+mn-lt"/>
        <a:ea typeface="+mn-ea"/>
        <a:cs typeface="+mn-cs"/>
      </a:defRPr>
    </a:lvl2pPr>
    <a:lvl3pPr marL="1089325" algn="l" rtl="0" eaLnBrk="0" fontAlgn="base" hangingPunct="0">
      <a:spcBef>
        <a:spcPct val="30000"/>
      </a:spcBef>
      <a:spcAft>
        <a:spcPct val="0"/>
      </a:spcAft>
      <a:defRPr sz="1400" kern="1200">
        <a:solidFill>
          <a:schemeClr val="tx1"/>
        </a:solidFill>
        <a:latin typeface="+mn-lt"/>
        <a:ea typeface="+mn-ea"/>
        <a:cs typeface="+mn-cs"/>
      </a:defRPr>
    </a:lvl3pPr>
    <a:lvl4pPr marL="1633987" algn="l" rtl="0" eaLnBrk="0" fontAlgn="base" hangingPunct="0">
      <a:spcBef>
        <a:spcPct val="30000"/>
      </a:spcBef>
      <a:spcAft>
        <a:spcPct val="0"/>
      </a:spcAft>
      <a:defRPr sz="1400" kern="1200">
        <a:solidFill>
          <a:schemeClr val="tx1"/>
        </a:solidFill>
        <a:latin typeface="+mn-lt"/>
        <a:ea typeface="+mn-ea"/>
        <a:cs typeface="+mn-cs"/>
      </a:defRPr>
    </a:lvl4pPr>
    <a:lvl5pPr marL="2178649" algn="l" rtl="0" eaLnBrk="0" fontAlgn="base" hangingPunct="0">
      <a:spcBef>
        <a:spcPct val="30000"/>
      </a:spcBef>
      <a:spcAft>
        <a:spcPct val="0"/>
      </a:spcAft>
      <a:defRPr sz="1400" kern="1200">
        <a:solidFill>
          <a:schemeClr val="tx1"/>
        </a:solidFill>
        <a:latin typeface="+mn-lt"/>
        <a:ea typeface="+mn-ea"/>
        <a:cs typeface="+mn-cs"/>
      </a:defRPr>
    </a:lvl5pPr>
    <a:lvl6pPr marL="2723312" algn="l" defTabSz="1089325" rtl="0" eaLnBrk="1" latinLnBrk="0" hangingPunct="1">
      <a:defRPr sz="1400" kern="1200">
        <a:solidFill>
          <a:schemeClr val="tx1"/>
        </a:solidFill>
        <a:latin typeface="+mn-lt"/>
        <a:ea typeface="+mn-ea"/>
        <a:cs typeface="+mn-cs"/>
      </a:defRPr>
    </a:lvl6pPr>
    <a:lvl7pPr marL="3267974" algn="l" defTabSz="1089325" rtl="0" eaLnBrk="1" latinLnBrk="0" hangingPunct="1">
      <a:defRPr sz="1400" kern="1200">
        <a:solidFill>
          <a:schemeClr val="tx1"/>
        </a:solidFill>
        <a:latin typeface="+mn-lt"/>
        <a:ea typeface="+mn-ea"/>
        <a:cs typeface="+mn-cs"/>
      </a:defRPr>
    </a:lvl7pPr>
    <a:lvl8pPr marL="3812637" algn="l" defTabSz="1089325" rtl="0" eaLnBrk="1" latinLnBrk="0" hangingPunct="1">
      <a:defRPr sz="1400" kern="1200">
        <a:solidFill>
          <a:schemeClr val="tx1"/>
        </a:solidFill>
        <a:latin typeface="+mn-lt"/>
        <a:ea typeface="+mn-ea"/>
        <a:cs typeface="+mn-cs"/>
      </a:defRPr>
    </a:lvl8pPr>
    <a:lvl9pPr marL="4357299" algn="l" defTabSz="1089325"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A06004EB-C740-4F3D-A864-243FCB14D11E}" type="slidenum">
              <a:rPr lang="zh-CN" altLang="en-US" smtClean="0"/>
              <a:pPr>
                <a:defRPr/>
              </a:pPr>
              <a:t>1</a:t>
            </a:fld>
            <a:endParaRPr lang="zh-CN" altLang="en-US"/>
          </a:p>
        </p:txBody>
      </p:sp>
    </p:spTree>
    <p:extLst>
      <p:ext uri="{BB962C8B-B14F-4D97-AF65-F5344CB8AC3E}">
        <p14:creationId xmlns:p14="http://schemas.microsoft.com/office/powerpoint/2010/main" val="726649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a:defRPr/>
            </a:pPr>
            <a:fld id="{A06004EB-C740-4F3D-A864-243FCB14D11E}" type="slidenum">
              <a:rPr lang="zh-CN" altLang="en-US" smtClean="0"/>
              <a:pPr>
                <a:defRPr/>
              </a:pPr>
              <a:t>2</a:t>
            </a:fld>
            <a:endParaRPr lang="zh-CN" altLang="en-US"/>
          </a:p>
        </p:txBody>
      </p:sp>
    </p:spTree>
    <p:extLst>
      <p:ext uri="{BB962C8B-B14F-4D97-AF65-F5344CB8AC3E}">
        <p14:creationId xmlns:p14="http://schemas.microsoft.com/office/powerpoint/2010/main" val="25762281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spTree>
      <p:nvGrpSpPr>
        <p:cNvPr id="1" name=""/>
        <p:cNvGrpSpPr/>
        <p:nvPr/>
      </p:nvGrpSpPr>
      <p:grpSpPr>
        <a:xfrm>
          <a:off x="0" y="0"/>
          <a:ext cx="0" cy="0"/>
          <a:chOff x="0" y="0"/>
          <a:chExt cx="0" cy="0"/>
        </a:xfrm>
      </p:grpSpPr>
      <p:sp>
        <p:nvSpPr>
          <p:cNvPr id="4" name="页脚占位符 4"/>
          <p:cNvSpPr txBox="1">
            <a:spLocks/>
          </p:cNvSpPr>
          <p:nvPr userDrawn="1"/>
        </p:nvSpPr>
        <p:spPr>
          <a:xfrm>
            <a:off x="239599" y="6434041"/>
            <a:ext cx="4228870" cy="365210"/>
          </a:xfrm>
          <a:prstGeom prst="rect">
            <a:avLst/>
          </a:prstGeom>
        </p:spPr>
        <p:txBody>
          <a:bodyPr lIns="108932" tIns="54466" rIns="108932" bIns="54466" anchor="ctr"/>
          <a:lstStyle>
            <a:lvl1pPr algn="ctr">
              <a:defRPr sz="1200">
                <a:solidFill>
                  <a:schemeClr val="tx1">
                    <a:tint val="75000"/>
                  </a:schemeClr>
                </a:solidFill>
              </a:defRPr>
            </a:lvl1pPr>
          </a:lstStyle>
          <a:p>
            <a:pPr algn="l" fontAlgn="auto">
              <a:spcBef>
                <a:spcPts val="0"/>
              </a:spcBef>
              <a:spcAft>
                <a:spcPts val="0"/>
              </a:spcAft>
              <a:defRPr/>
            </a:pPr>
            <a:r>
              <a:rPr lang="zh-CN" altLang="en-US" sz="1200" b="0" i="0" kern="1200" dirty="0" smtClean="0">
                <a:solidFill>
                  <a:schemeClr val="tx1">
                    <a:tint val="75000"/>
                  </a:schemeClr>
                </a:solidFill>
                <a:effectLst/>
                <a:latin typeface="微软雅黑" pitchFamily="34" charset="-122"/>
                <a:ea typeface="微软雅黑" pitchFamily="34" charset="-122"/>
                <a:cs typeface="+mn-cs"/>
              </a:rPr>
              <a:t>深入浅出设计模式 讲师 </a:t>
            </a:r>
            <a:r>
              <a:rPr lang="zh-CN" altLang="en-US" sz="1300" baseline="0" dirty="0" smtClean="0">
                <a:latin typeface="微软雅黑" pitchFamily="34" charset="-122"/>
                <a:ea typeface="微软雅黑" pitchFamily="34" charset="-122"/>
                <a:cs typeface="Arial Unicode MS" pitchFamily="34" charset="-122"/>
              </a:rPr>
              <a:t>葛一鸣</a:t>
            </a:r>
            <a:endParaRPr lang="en-US" altLang="zh-CN" sz="1300" baseline="0" dirty="0" smtClean="0">
              <a:latin typeface="微软雅黑" pitchFamily="34" charset="-122"/>
              <a:ea typeface="微软雅黑" pitchFamily="34" charset="-122"/>
              <a:cs typeface="Arial Unicode MS" pitchFamily="34" charset="-122"/>
            </a:endParaRPr>
          </a:p>
          <a:p>
            <a:pPr algn="l" fontAlgn="auto">
              <a:spcBef>
                <a:spcPts val="0"/>
              </a:spcBef>
              <a:spcAft>
                <a:spcPts val="0"/>
              </a:spcAft>
              <a:defRPr/>
            </a:pPr>
            <a:r>
              <a:rPr lang="zh-CN" altLang="en-US" sz="1300" baseline="0" dirty="0" smtClean="0">
                <a:latin typeface="微软雅黑" pitchFamily="34" charset="-122"/>
                <a:ea typeface="微软雅黑" pitchFamily="34" charset="-122"/>
                <a:cs typeface="Arial Unicode MS" pitchFamily="34" charset="-122"/>
              </a:rPr>
              <a:t>主页 </a:t>
            </a:r>
            <a:r>
              <a:rPr lang="en-US" altLang="zh-CN" sz="1300" baseline="0" dirty="0" smtClean="0">
                <a:latin typeface="微软雅黑" pitchFamily="34" charset="-122"/>
                <a:ea typeface="微软雅黑" pitchFamily="34" charset="-122"/>
                <a:cs typeface="Arial Unicode MS" pitchFamily="34" charset="-122"/>
              </a:rPr>
              <a:t>http://www.uucode.net</a:t>
            </a:r>
            <a:endParaRPr lang="zh-CN" altLang="en-US" sz="1300" dirty="0">
              <a:latin typeface="微软雅黑" pitchFamily="34" charset="-122"/>
              <a:ea typeface="微软雅黑" pitchFamily="34" charset="-122"/>
              <a:cs typeface="Arial Unicode MS" pitchFamily="34" charset="-122"/>
            </a:endParaRPr>
          </a:p>
        </p:txBody>
      </p:sp>
      <p:grpSp>
        <p:nvGrpSpPr>
          <p:cNvPr id="5" name="组合 19"/>
          <p:cNvGrpSpPr>
            <a:grpSpLocks/>
          </p:cNvGrpSpPr>
          <p:nvPr userDrawn="1"/>
        </p:nvGrpSpPr>
        <p:grpSpPr bwMode="auto">
          <a:xfrm>
            <a:off x="0" y="6238758"/>
            <a:ext cx="12204700" cy="273832"/>
            <a:chOff x="0" y="6237927"/>
            <a:chExt cx="9144000" cy="272911"/>
          </a:xfrm>
        </p:grpSpPr>
        <p:cxnSp>
          <p:nvCxnSpPr>
            <p:cNvPr id="6" name="直接连接符 5"/>
            <p:cNvCxnSpPr>
              <a:endCxn id="7" idx="1"/>
            </p:cNvCxnSpPr>
            <p:nvPr userDrawn="1"/>
          </p:nvCxnSpPr>
          <p:spPr>
            <a:xfrm flipV="1">
              <a:off x="0" y="6374383"/>
              <a:ext cx="3275856" cy="7109"/>
            </a:xfrm>
            <a:prstGeom prst="line">
              <a:avLst/>
            </a:prstGeom>
            <a:ln>
              <a:solidFill>
                <a:schemeClr val="accent4">
                  <a:lumMod val="50000"/>
                </a:schemeClr>
              </a:solidFill>
            </a:ln>
          </p:spPr>
          <p:style>
            <a:lnRef idx="1">
              <a:schemeClr val="dk1"/>
            </a:lnRef>
            <a:fillRef idx="0">
              <a:schemeClr val="dk1"/>
            </a:fillRef>
            <a:effectRef idx="0">
              <a:schemeClr val="dk1"/>
            </a:effectRef>
            <a:fontRef idx="minor">
              <a:schemeClr val="tx1"/>
            </a:fontRef>
          </p:style>
        </p:cxnSp>
        <p:cxnSp>
          <p:nvCxnSpPr>
            <p:cNvPr id="8" name="直接连接符 7"/>
            <p:cNvCxnSpPr>
              <a:stCxn id="7" idx="3"/>
            </p:cNvCxnSpPr>
            <p:nvPr userDrawn="1"/>
          </p:nvCxnSpPr>
          <p:spPr>
            <a:xfrm>
              <a:off x="5826944" y="6374383"/>
              <a:ext cx="3317056" cy="7109"/>
            </a:xfrm>
            <a:prstGeom prst="line">
              <a:avLst/>
            </a:prstGeom>
            <a:ln>
              <a:solidFill>
                <a:schemeClr val="accent4">
                  <a:lumMod val="50000"/>
                </a:schemeClr>
              </a:solidFill>
            </a:ln>
          </p:spPr>
          <p:style>
            <a:lnRef idx="1">
              <a:schemeClr val="dk1"/>
            </a:lnRef>
            <a:fillRef idx="0">
              <a:schemeClr val="dk1"/>
            </a:fillRef>
            <a:effectRef idx="0">
              <a:schemeClr val="dk1"/>
            </a:effectRef>
            <a:fontRef idx="minor">
              <a:schemeClr val="tx1"/>
            </a:fontRef>
          </p:style>
        </p:cxnSp>
        <p:sp>
          <p:nvSpPr>
            <p:cNvPr id="7" name="矩形 6"/>
            <p:cNvSpPr/>
            <p:nvPr userDrawn="1"/>
          </p:nvSpPr>
          <p:spPr>
            <a:xfrm>
              <a:off x="3275856" y="6237927"/>
              <a:ext cx="2551088" cy="2729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1300" b="1" dirty="0" smtClean="0">
                  <a:solidFill>
                    <a:schemeClr val="accent4">
                      <a:lumMod val="50000"/>
                    </a:schemeClr>
                  </a:solidFill>
                </a:rPr>
                <a:t>DATAGURU</a:t>
              </a:r>
              <a:r>
                <a:rPr lang="zh-CN" altLang="en-US" sz="1300" b="1" dirty="0" smtClean="0">
                  <a:solidFill>
                    <a:schemeClr val="accent4">
                      <a:lumMod val="50000"/>
                    </a:schemeClr>
                  </a:solidFill>
                </a:rPr>
                <a:t>专业数据分析社区</a:t>
              </a:r>
              <a:endParaRPr lang="zh-CN" altLang="en-US" sz="1300" b="1" dirty="0">
                <a:solidFill>
                  <a:schemeClr val="accent4">
                    <a:lumMod val="50000"/>
                  </a:schemeClr>
                </a:solidFill>
              </a:endParaRPr>
            </a:p>
          </p:txBody>
        </p:sp>
      </p:grpSp>
      <p:sp>
        <p:nvSpPr>
          <p:cNvPr id="2" name="标题 1"/>
          <p:cNvSpPr>
            <a:spLocks noGrp="1"/>
          </p:cNvSpPr>
          <p:nvPr>
            <p:ph type="ctrTitle"/>
          </p:nvPr>
        </p:nvSpPr>
        <p:spPr>
          <a:xfrm>
            <a:off x="915353" y="2929613"/>
            <a:ext cx="10373995" cy="928910"/>
          </a:xfrm>
        </p:spPr>
        <p:txBody>
          <a:bodyPr>
            <a:normAutofit/>
          </a:bodyPr>
          <a:lstStyle>
            <a:lvl1pPr algn="l">
              <a:defRPr sz="4300"/>
            </a:lvl1pPr>
          </a:lstStyle>
          <a:p>
            <a:r>
              <a:rPr lang="zh-CN" altLang="en-US" smtClean="0"/>
              <a:t>单击此处编辑母版标题样式</a:t>
            </a:r>
            <a:endParaRPr lang="zh-CN" altLang="en-US" dirty="0"/>
          </a:p>
        </p:txBody>
      </p:sp>
      <p:sp>
        <p:nvSpPr>
          <p:cNvPr id="3" name="副标题 2"/>
          <p:cNvSpPr>
            <a:spLocks noGrp="1"/>
          </p:cNvSpPr>
          <p:nvPr>
            <p:ph type="subTitle" idx="1"/>
          </p:nvPr>
        </p:nvSpPr>
        <p:spPr>
          <a:xfrm>
            <a:off x="915353" y="3887100"/>
            <a:ext cx="8543290" cy="685967"/>
          </a:xfrm>
        </p:spPr>
        <p:txBody>
          <a:bodyPr anchor="ctr">
            <a:normAutofit/>
          </a:bodyPr>
          <a:lstStyle>
            <a:lvl1pPr marL="0" indent="0" algn="l">
              <a:buNone/>
              <a:defRPr sz="1700" b="1">
                <a:solidFill>
                  <a:schemeClr val="tx1">
                    <a:tint val="75000"/>
                  </a:schemeClr>
                </a:solidFill>
                <a:latin typeface="+mn-ea"/>
                <a:ea typeface="+mn-ea"/>
                <a:sym typeface="Wingdings" pitchFamily="2" charset="2"/>
              </a:defRPr>
            </a:lvl1pPr>
            <a:lvl2pPr marL="544662" indent="0" algn="ctr">
              <a:buNone/>
              <a:defRPr>
                <a:solidFill>
                  <a:schemeClr val="tx1">
                    <a:tint val="75000"/>
                  </a:schemeClr>
                </a:solidFill>
              </a:defRPr>
            </a:lvl2pPr>
            <a:lvl3pPr marL="1089325" indent="0" algn="ctr">
              <a:buNone/>
              <a:defRPr>
                <a:solidFill>
                  <a:schemeClr val="tx1">
                    <a:tint val="75000"/>
                  </a:schemeClr>
                </a:solidFill>
              </a:defRPr>
            </a:lvl3pPr>
            <a:lvl4pPr marL="1633987" indent="0" algn="ctr">
              <a:buNone/>
              <a:defRPr>
                <a:solidFill>
                  <a:schemeClr val="tx1">
                    <a:tint val="75000"/>
                  </a:schemeClr>
                </a:solidFill>
              </a:defRPr>
            </a:lvl4pPr>
            <a:lvl5pPr marL="2178649" indent="0" algn="ctr">
              <a:buNone/>
              <a:defRPr>
                <a:solidFill>
                  <a:schemeClr val="tx1">
                    <a:tint val="75000"/>
                  </a:schemeClr>
                </a:solidFill>
              </a:defRPr>
            </a:lvl5pPr>
            <a:lvl6pPr marL="2723312" indent="0" algn="ctr">
              <a:buNone/>
              <a:defRPr>
                <a:solidFill>
                  <a:schemeClr val="tx1">
                    <a:tint val="75000"/>
                  </a:schemeClr>
                </a:solidFill>
              </a:defRPr>
            </a:lvl6pPr>
            <a:lvl7pPr marL="3267974" indent="0" algn="ctr">
              <a:buNone/>
              <a:defRPr>
                <a:solidFill>
                  <a:schemeClr val="tx1">
                    <a:tint val="75000"/>
                  </a:schemeClr>
                </a:solidFill>
              </a:defRPr>
            </a:lvl7pPr>
            <a:lvl8pPr marL="3812637" indent="0" algn="ctr">
              <a:buNone/>
              <a:defRPr>
                <a:solidFill>
                  <a:schemeClr val="tx1">
                    <a:tint val="75000"/>
                  </a:schemeClr>
                </a:solidFill>
              </a:defRPr>
            </a:lvl8pPr>
            <a:lvl9pPr marL="4357299" indent="0" algn="ctr">
              <a:buNone/>
              <a:defRPr>
                <a:solidFill>
                  <a:schemeClr val="tx1">
                    <a:tint val="75000"/>
                  </a:schemeClr>
                </a:solidFill>
              </a:defRPr>
            </a:lvl9pPr>
          </a:lstStyle>
          <a:p>
            <a:r>
              <a:rPr lang="zh-CN" altLang="en-US" smtClean="0"/>
              <a:t>单击此处编辑母版副标题样式</a:t>
            </a:r>
            <a:endParaRPr lang="en-US" altLang="zh-CN" dirty="0" smtClean="0"/>
          </a:p>
        </p:txBody>
      </p:sp>
      <p:pic>
        <p:nvPicPr>
          <p:cNvPr id="50178" name="Picture 2" descr="炼数成金"/>
          <p:cNvPicPr>
            <a:picLocks noChangeAspect="1" noChangeArrowheads="1"/>
          </p:cNvPicPr>
          <p:nvPr userDrawn="1"/>
        </p:nvPicPr>
        <p:blipFill>
          <a:blip r:embed="rId2" cstate="print"/>
          <a:srcRect/>
          <a:stretch>
            <a:fillRect/>
          </a:stretch>
        </p:blipFill>
        <p:spPr bwMode="auto">
          <a:xfrm>
            <a:off x="629742" y="261442"/>
            <a:ext cx="2400300" cy="1028701"/>
          </a:xfrm>
          <a:prstGeom prst="rect">
            <a:avLst/>
          </a:prstGeom>
          <a:noFill/>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9742" y="405458"/>
            <a:ext cx="8279325" cy="576065"/>
          </a:xfrm>
        </p:spPr>
        <p:txBody>
          <a:bodyPr/>
          <a:lstStyle/>
          <a:p>
            <a:r>
              <a:rPr lang="zh-CN" altLang="en-US" dirty="0" smtClean="0"/>
              <a:t>单击此处编辑母版标题样式</a:t>
            </a:r>
            <a:endParaRPr lang="zh-CN" altLang="en-US" dirty="0"/>
          </a:p>
        </p:txBody>
      </p:sp>
      <p:sp>
        <p:nvSpPr>
          <p:cNvPr id="3" name="内容占位符 2"/>
          <p:cNvSpPr>
            <a:spLocks noGrp="1"/>
          </p:cNvSpPr>
          <p:nvPr>
            <p:ph idx="1"/>
          </p:nvPr>
        </p:nvSpPr>
        <p:spPr/>
        <p:txBody>
          <a:bodyPr/>
          <a:lstStyle>
            <a:lvl1pPr>
              <a:buFont typeface="Wingdings" pitchFamily="2" charset="2"/>
              <a:buChar char="n"/>
              <a:defRPr/>
            </a:lvl1p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lvl1pPr>
              <a:defRPr sz="3800"/>
            </a:lvl1pPr>
          </a:lstStyle>
          <a:p>
            <a:r>
              <a:rPr lang="zh-CN" altLang="en-US" smtClean="0"/>
              <a:t>单击此处编辑母版标题样式</a:t>
            </a:r>
            <a:endParaRPr lang="zh-CN" altLang="en-US" dirty="0"/>
          </a:p>
        </p:txBody>
      </p:sp>
      <p:sp>
        <p:nvSpPr>
          <p:cNvPr id="3" name="内容占位符 2"/>
          <p:cNvSpPr>
            <a:spLocks noGrp="1"/>
          </p:cNvSpPr>
          <p:nvPr>
            <p:ph idx="1"/>
          </p:nvPr>
        </p:nvSpPr>
        <p:spPr/>
        <p:txBody>
          <a:bodyPr/>
          <a:lstStyle>
            <a:lvl1pPr>
              <a:buFont typeface="Wingdings" pitchFamily="2" charset="2"/>
              <a:buChar char="n"/>
              <a:defRPr/>
            </a:lvl1pPr>
          </a:lstStyle>
          <a:p>
            <a:pPr lvl="0"/>
            <a:r>
              <a:rPr lang="zh-CN" altLang="en-US" smtClean="0"/>
              <a:t>单击此处编辑母版文本样式</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标题幻灯片">
    <p:spTree>
      <p:nvGrpSpPr>
        <p:cNvPr id="1" name=""/>
        <p:cNvGrpSpPr/>
        <p:nvPr/>
      </p:nvGrpSpPr>
      <p:grpSpPr>
        <a:xfrm>
          <a:off x="0" y="0"/>
          <a:ext cx="0" cy="0"/>
          <a:chOff x="0" y="0"/>
          <a:chExt cx="0" cy="0"/>
        </a:xfrm>
      </p:grpSpPr>
      <p:sp>
        <p:nvSpPr>
          <p:cNvPr id="2" name="矩形 1"/>
          <p:cNvSpPr/>
          <p:nvPr userDrawn="1"/>
        </p:nvSpPr>
        <p:spPr>
          <a:xfrm>
            <a:off x="0" y="3669564"/>
            <a:ext cx="12204700" cy="601802"/>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932" tIns="54466" rIns="108932" bIns="54466" anchor="ctr"/>
          <a:lstStyle/>
          <a:p>
            <a:pPr algn="ctr" fontAlgn="auto">
              <a:spcBef>
                <a:spcPts val="0"/>
              </a:spcBef>
              <a:spcAft>
                <a:spcPts val="0"/>
              </a:spcAft>
              <a:defRPr/>
            </a:pPr>
            <a:endParaRPr lang="zh-CN" altLang="en-US" dirty="0"/>
          </a:p>
        </p:txBody>
      </p:sp>
      <p:sp>
        <p:nvSpPr>
          <p:cNvPr id="3" name="矩形 2"/>
          <p:cNvSpPr/>
          <p:nvPr userDrawn="1"/>
        </p:nvSpPr>
        <p:spPr>
          <a:xfrm>
            <a:off x="1129363" y="1703784"/>
            <a:ext cx="652508" cy="611329"/>
          </a:xfrm>
          <a:prstGeom prst="rect">
            <a:avLst/>
          </a:prstGeom>
          <a:solidFill>
            <a:schemeClr val="accent4">
              <a:lumMod val="50000"/>
              <a:alpha val="3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932" tIns="54466" rIns="108932" bIns="54466" anchor="ctr"/>
          <a:lstStyle/>
          <a:p>
            <a:pPr algn="ctr" fontAlgn="auto">
              <a:spcBef>
                <a:spcPts val="0"/>
              </a:spcBef>
              <a:spcAft>
                <a:spcPts val="0"/>
              </a:spcAft>
              <a:defRPr/>
            </a:pPr>
            <a:endParaRPr lang="zh-CN" altLang="en-US" dirty="0"/>
          </a:p>
        </p:txBody>
      </p:sp>
      <p:sp>
        <p:nvSpPr>
          <p:cNvPr id="4" name="页脚占位符 4"/>
          <p:cNvSpPr txBox="1">
            <a:spLocks/>
          </p:cNvSpPr>
          <p:nvPr userDrawn="1"/>
        </p:nvSpPr>
        <p:spPr>
          <a:xfrm>
            <a:off x="610235" y="6434041"/>
            <a:ext cx="4443274" cy="365210"/>
          </a:xfrm>
          <a:prstGeom prst="rect">
            <a:avLst/>
          </a:prstGeom>
        </p:spPr>
        <p:txBody>
          <a:bodyPr lIns="108932" tIns="54466" rIns="108932" bIns="54466" anchor="ctr"/>
          <a:lstStyle>
            <a:lvl1pPr algn="ctr">
              <a:defRPr sz="1200">
                <a:solidFill>
                  <a:schemeClr val="tx1">
                    <a:tint val="75000"/>
                  </a:schemeClr>
                </a:solidFill>
              </a:defRPr>
            </a:lvl1pPr>
          </a:lstStyle>
          <a:p>
            <a:pPr algn="l" fontAlgn="auto">
              <a:spcBef>
                <a:spcPts val="0"/>
              </a:spcBef>
              <a:spcAft>
                <a:spcPts val="0"/>
              </a:spcAft>
              <a:defRPr/>
            </a:pPr>
            <a:r>
              <a:rPr lang="en-US" altLang="zh-CN" sz="1300" dirty="0" smtClean="0">
                <a:latin typeface="Arial Unicode MS" pitchFamily="34" charset="-122"/>
                <a:ea typeface="Arial Unicode MS" pitchFamily="34" charset="-122"/>
                <a:cs typeface="Arial Unicode MS" pitchFamily="34" charset="-122"/>
              </a:rPr>
              <a:t>DATAGURU</a:t>
            </a:r>
            <a:r>
              <a:rPr lang="zh-CN" altLang="en-US" sz="1300" dirty="0" smtClean="0">
                <a:latin typeface="Arial Unicode MS" pitchFamily="34" charset="-122"/>
                <a:ea typeface="Arial Unicode MS" pitchFamily="34" charset="-122"/>
                <a:cs typeface="Arial Unicode MS" pitchFamily="34" charset="-122"/>
              </a:rPr>
              <a:t>专业数据分析网站</a:t>
            </a:r>
            <a:endParaRPr lang="zh-CN" altLang="en-US" sz="1300" dirty="0">
              <a:latin typeface="Arial Unicode MS" pitchFamily="34" charset="-122"/>
              <a:ea typeface="Arial Unicode MS" pitchFamily="34" charset="-122"/>
              <a:cs typeface="Arial Unicode MS" pitchFamily="34" charset="-122"/>
            </a:endParaRPr>
          </a:p>
        </p:txBody>
      </p:sp>
      <p:sp>
        <p:nvSpPr>
          <p:cNvPr id="5" name="矩形 4"/>
          <p:cNvSpPr/>
          <p:nvPr userDrawn="1"/>
        </p:nvSpPr>
        <p:spPr>
          <a:xfrm>
            <a:off x="557734" y="1197546"/>
            <a:ext cx="864096" cy="828867"/>
          </a:xfrm>
          <a:prstGeom prst="rect">
            <a:avLst/>
          </a:prstGeom>
          <a:solidFill>
            <a:schemeClr val="accent4">
              <a:lumMod val="50000"/>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932" tIns="54466" rIns="108932" bIns="54466" anchor="ctr"/>
          <a:lstStyle/>
          <a:p>
            <a:pPr algn="ctr" fontAlgn="auto">
              <a:spcBef>
                <a:spcPts val="0"/>
              </a:spcBef>
              <a:spcAft>
                <a:spcPts val="0"/>
              </a:spcAft>
              <a:defRPr/>
            </a:pPr>
            <a:endParaRPr lang="zh-CN" altLang="en-US" dirty="0"/>
          </a:p>
        </p:txBody>
      </p:sp>
      <p:sp>
        <p:nvSpPr>
          <p:cNvPr id="6" name="TextBox 5"/>
          <p:cNvSpPr txBox="1"/>
          <p:nvPr userDrawn="1"/>
        </p:nvSpPr>
        <p:spPr>
          <a:xfrm>
            <a:off x="1892153" y="2107102"/>
            <a:ext cx="5339556" cy="1541157"/>
          </a:xfrm>
          <a:prstGeom prst="rect">
            <a:avLst/>
          </a:prstGeom>
          <a:noFill/>
        </p:spPr>
        <p:txBody>
          <a:bodyPr lIns="108932" tIns="54466" rIns="108932" bIns="54466">
            <a:spAutoFit/>
          </a:bodyPr>
          <a:lstStyle/>
          <a:p>
            <a:pPr fontAlgn="auto">
              <a:spcBef>
                <a:spcPts val="0"/>
              </a:spcBef>
              <a:spcAft>
                <a:spcPts val="0"/>
              </a:spcAft>
              <a:defRPr/>
            </a:pPr>
            <a:r>
              <a:rPr lang="en-US" altLang="zh-CN" sz="9300" b="1" dirty="0">
                <a:ln w="18000">
                  <a:solidFill>
                    <a:schemeClr val="accent2">
                      <a:satMod val="140000"/>
                    </a:schemeClr>
                  </a:solidFill>
                  <a:prstDash val="solid"/>
                  <a:miter lim="800000"/>
                </a:ln>
                <a:solidFill>
                  <a:schemeClr val="accent4">
                    <a:lumMod val="50000"/>
                  </a:schemeClr>
                </a:solidFill>
                <a:effectLst>
                  <a:outerShdw blurRad="50800" dist="38100" dir="2700000" algn="tl" rotWithShape="0">
                    <a:prstClr val="black">
                      <a:alpha val="40000"/>
                    </a:prstClr>
                  </a:outerShdw>
                </a:effectLst>
                <a:latin typeface="+mn-lt"/>
                <a:ea typeface="+mn-ea"/>
              </a:rPr>
              <a:t>Thanks</a:t>
            </a:r>
            <a:endParaRPr lang="zh-CN" altLang="en-US" sz="9300" b="1" dirty="0">
              <a:ln w="18000">
                <a:solidFill>
                  <a:schemeClr val="accent2">
                    <a:satMod val="140000"/>
                  </a:schemeClr>
                </a:solidFill>
                <a:prstDash val="solid"/>
                <a:miter lim="800000"/>
              </a:ln>
              <a:solidFill>
                <a:schemeClr val="accent4">
                  <a:lumMod val="50000"/>
                </a:schemeClr>
              </a:solidFill>
              <a:effectLst>
                <a:outerShdw blurRad="50800" dist="38100" dir="2700000" algn="tl" rotWithShape="0">
                  <a:prstClr val="black">
                    <a:alpha val="40000"/>
                  </a:prstClr>
                </a:outerShdw>
              </a:effectLst>
              <a:latin typeface="+mn-lt"/>
              <a:ea typeface="+mn-ea"/>
            </a:endParaRPr>
          </a:p>
        </p:txBody>
      </p:sp>
      <p:sp>
        <p:nvSpPr>
          <p:cNvPr id="7" name="TextBox 6"/>
          <p:cNvSpPr txBox="1"/>
          <p:nvPr userDrawn="1"/>
        </p:nvSpPr>
        <p:spPr>
          <a:xfrm>
            <a:off x="9179012" y="3581432"/>
            <a:ext cx="2517159" cy="771715"/>
          </a:xfrm>
          <a:prstGeom prst="rect">
            <a:avLst/>
          </a:prstGeom>
          <a:noFill/>
        </p:spPr>
        <p:txBody>
          <a:bodyPr wrap="none" lIns="108932" tIns="54466" rIns="108932" bIns="54466" anchor="ctr">
            <a:spAutoFit/>
          </a:bodyPr>
          <a:lstStyle/>
          <a:p>
            <a:pPr algn="r" fontAlgn="auto">
              <a:spcBef>
                <a:spcPts val="0"/>
              </a:spcBef>
              <a:spcAft>
                <a:spcPts val="0"/>
              </a:spcAft>
              <a:defRPr/>
            </a:pPr>
            <a:r>
              <a:rPr lang="en-US" altLang="zh-CN" sz="4300" dirty="0">
                <a:solidFill>
                  <a:schemeClr val="bg1"/>
                </a:solidFill>
                <a:latin typeface="Arial Black" pitchFamily="34" charset="0"/>
                <a:ea typeface="+mn-ea"/>
              </a:rPr>
              <a:t>FAQ</a:t>
            </a:r>
            <a:r>
              <a:rPr lang="zh-CN" altLang="en-US" sz="4300" dirty="0">
                <a:solidFill>
                  <a:schemeClr val="bg1"/>
                </a:solidFill>
                <a:latin typeface="Arial Black" pitchFamily="34" charset="0"/>
                <a:ea typeface="+mn-ea"/>
              </a:rPr>
              <a:t>时间</a:t>
            </a:r>
            <a:endParaRPr lang="en-US" altLang="zh-CN" sz="4300" dirty="0">
              <a:solidFill>
                <a:schemeClr val="bg1"/>
              </a:solidFill>
              <a:latin typeface="Arial Black" pitchFamily="34" charset="0"/>
              <a:ea typeface="+mn-ea"/>
            </a:endParaRPr>
          </a:p>
        </p:txBody>
      </p:sp>
      <p:pic>
        <p:nvPicPr>
          <p:cNvPr id="45058" name="Picture 2" descr="炼数成金"/>
          <p:cNvPicPr>
            <a:picLocks noChangeAspect="1" noChangeArrowheads="1"/>
          </p:cNvPicPr>
          <p:nvPr userDrawn="1"/>
        </p:nvPicPr>
        <p:blipFill>
          <a:blip r:embed="rId2" cstate="print"/>
          <a:srcRect/>
          <a:stretch>
            <a:fillRect/>
          </a:stretch>
        </p:blipFill>
        <p:spPr bwMode="auto">
          <a:xfrm>
            <a:off x="9126686" y="261442"/>
            <a:ext cx="2400300" cy="1028701"/>
          </a:xfrm>
          <a:prstGeom prst="rect">
            <a:avLst/>
          </a:prstGeom>
          <a:noFill/>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xAndTwoObj">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911115" y="609741"/>
            <a:ext cx="10785056" cy="114326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911115" y="1981659"/>
            <a:ext cx="5085292" cy="411575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6199818" y="1981659"/>
            <a:ext cx="5085292" cy="1981659"/>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6199818" y="4115753"/>
            <a:ext cx="5085292" cy="1981659"/>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日期占位符 5"/>
          <p:cNvSpPr>
            <a:spLocks noGrp="1"/>
          </p:cNvSpPr>
          <p:nvPr>
            <p:ph type="dt" sz="half" idx="10"/>
          </p:nvPr>
        </p:nvSpPr>
        <p:spPr>
          <a:xfrm>
            <a:off x="9630272" y="6443567"/>
            <a:ext cx="2542646" cy="381088"/>
          </a:xfrm>
          <a:prstGeom prst="rect">
            <a:avLst/>
          </a:prstGeom>
        </p:spPr>
        <p:txBody>
          <a:bodyPr lIns="108932" tIns="54466" rIns="108932" bIns="54466"/>
          <a:lstStyle>
            <a:lvl1pPr>
              <a:defRPr/>
            </a:lvl1pPr>
          </a:lstStyle>
          <a:p>
            <a:endParaRPr lang="en-US" altLang="zh-CN"/>
          </a:p>
        </p:txBody>
      </p:sp>
      <p:sp>
        <p:nvSpPr>
          <p:cNvPr id="7" name="页脚占位符 6"/>
          <p:cNvSpPr>
            <a:spLocks noGrp="1"/>
          </p:cNvSpPr>
          <p:nvPr>
            <p:ph type="ftr" sz="quarter" idx="11"/>
          </p:nvPr>
        </p:nvSpPr>
        <p:spPr>
          <a:xfrm>
            <a:off x="911115" y="6367349"/>
            <a:ext cx="5695527" cy="457306"/>
          </a:xfrm>
          <a:prstGeom prst="rect">
            <a:avLst/>
          </a:prstGeom>
        </p:spPr>
        <p:txBody>
          <a:bodyPr lIns="108932" tIns="54466" rIns="108932" bIns="54466"/>
          <a:lstStyle>
            <a:lvl1pPr>
              <a:defRPr/>
            </a:lvl1pPr>
          </a:lstStyle>
          <a:p>
            <a:endParaRPr lang="en-US" altLang="zh-CN"/>
          </a:p>
        </p:txBody>
      </p:sp>
      <p:sp>
        <p:nvSpPr>
          <p:cNvPr id="8" name="灯片编号占位符 7"/>
          <p:cNvSpPr>
            <a:spLocks noGrp="1"/>
          </p:cNvSpPr>
          <p:nvPr>
            <p:ph type="sldNum" sz="quarter" idx="12"/>
          </p:nvPr>
        </p:nvSpPr>
        <p:spPr>
          <a:xfrm>
            <a:off x="9609083" y="6149812"/>
            <a:ext cx="2542646" cy="381088"/>
          </a:xfrm>
          <a:prstGeom prst="rect">
            <a:avLst/>
          </a:prstGeom>
        </p:spPr>
        <p:txBody>
          <a:bodyPr lIns="108932" tIns="54466" rIns="108932" bIns="54466"/>
          <a:lstStyle>
            <a:lvl2pPr lvl="1">
              <a:defRPr/>
            </a:lvl2pPr>
          </a:lstStyle>
          <a:p>
            <a:pPr lvl="1"/>
            <a:fld id="{5D87822B-AE88-4BC2-A1AF-13AE8EFE356D}" type="slidenum">
              <a:rPr lang="en-US" altLang="zh-CN"/>
              <a:pPr lvl="1"/>
              <a:t>‹#›</a:t>
            </a:fld>
            <a:endParaRPr lang="en-US" altLang="zh-CN">
              <a:latin typeface="+mn-lt"/>
            </a:endParaRPr>
          </a:p>
        </p:txBody>
      </p:sp>
    </p:spTree>
    <p:extLst>
      <p:ext uri="{BB962C8B-B14F-4D97-AF65-F5344CB8AC3E}">
        <p14:creationId xmlns:p14="http://schemas.microsoft.com/office/powerpoint/2010/main" val="160521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1" name="标题占位符 1"/>
          <p:cNvSpPr>
            <a:spLocks noGrp="1"/>
          </p:cNvSpPr>
          <p:nvPr>
            <p:ph type="title"/>
          </p:nvPr>
        </p:nvSpPr>
        <p:spPr bwMode="auto">
          <a:xfrm>
            <a:off x="629742" y="405458"/>
            <a:ext cx="8279325" cy="576064"/>
          </a:xfrm>
          <a:prstGeom prst="rect">
            <a:avLst/>
          </a:prstGeom>
          <a:noFill/>
          <a:ln w="9525">
            <a:noFill/>
            <a:miter lim="800000"/>
            <a:headEnd/>
            <a:tailEnd/>
          </a:ln>
        </p:spPr>
        <p:txBody>
          <a:bodyPr vert="horz" wrap="square" lIns="108932" tIns="54466" rIns="108932" bIns="54466" numCol="1" anchor="ctr" anchorCtr="0" compatLnSpc="1">
            <a:prstTxWarp prst="textNoShape">
              <a:avLst/>
            </a:prstTxWarp>
          </a:bodyPr>
          <a:lstStyle/>
          <a:p>
            <a:pPr lvl="0"/>
            <a:r>
              <a:rPr lang="zh-CN" altLang="en-US" dirty="0" smtClean="0"/>
              <a:t>单击此处编辑母版标题样式</a:t>
            </a:r>
          </a:p>
        </p:txBody>
      </p:sp>
      <p:sp>
        <p:nvSpPr>
          <p:cNvPr id="2052" name="文本占位符 2"/>
          <p:cNvSpPr>
            <a:spLocks noGrp="1"/>
          </p:cNvSpPr>
          <p:nvPr>
            <p:ph type="body" idx="1"/>
          </p:nvPr>
        </p:nvSpPr>
        <p:spPr bwMode="auto">
          <a:xfrm>
            <a:off x="610235" y="1197546"/>
            <a:ext cx="10984230" cy="5041187"/>
          </a:xfrm>
          <a:prstGeom prst="rect">
            <a:avLst/>
          </a:prstGeom>
          <a:noFill/>
          <a:ln w="9525">
            <a:noFill/>
            <a:miter lim="800000"/>
            <a:headEnd/>
            <a:tailEnd/>
          </a:ln>
        </p:spPr>
        <p:txBody>
          <a:bodyPr vert="horz" wrap="square" lIns="108932" tIns="54466" rIns="108932" bIns="54466"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cxnSp>
        <p:nvCxnSpPr>
          <p:cNvPr id="9" name="直接连接符 8"/>
          <p:cNvCxnSpPr/>
          <p:nvPr/>
        </p:nvCxnSpPr>
        <p:spPr>
          <a:xfrm>
            <a:off x="413718" y="1053530"/>
            <a:ext cx="11251208" cy="1587"/>
          </a:xfrm>
          <a:prstGeom prst="line">
            <a:avLst/>
          </a:prstGeom>
          <a:ln w="12700">
            <a:solidFill>
              <a:schemeClr val="accent4">
                <a:lumMod val="50000"/>
              </a:schemeClr>
            </a:solidFill>
          </a:ln>
        </p:spPr>
        <p:style>
          <a:lnRef idx="3">
            <a:schemeClr val="accent2"/>
          </a:lnRef>
          <a:fillRef idx="0">
            <a:schemeClr val="accent2"/>
          </a:fillRef>
          <a:effectRef idx="2">
            <a:schemeClr val="accent2"/>
          </a:effectRef>
          <a:fontRef idx="minor">
            <a:schemeClr val="tx1"/>
          </a:fontRef>
        </p:style>
      </p:cxnSp>
      <p:sp>
        <p:nvSpPr>
          <p:cNvPr id="17" name="页脚占位符 4"/>
          <p:cNvSpPr txBox="1">
            <a:spLocks/>
          </p:cNvSpPr>
          <p:nvPr userDrawn="1"/>
        </p:nvSpPr>
        <p:spPr>
          <a:xfrm>
            <a:off x="239598" y="6434041"/>
            <a:ext cx="4324981" cy="365210"/>
          </a:xfrm>
          <a:prstGeom prst="rect">
            <a:avLst/>
          </a:prstGeom>
        </p:spPr>
        <p:txBody>
          <a:bodyPr lIns="108932" tIns="54466" rIns="108932" bIns="54466" anchor="ctr"/>
          <a:lstStyle>
            <a:lvl1pPr algn="ctr">
              <a:defRPr sz="1200">
                <a:solidFill>
                  <a:schemeClr val="tx1">
                    <a:tint val="75000"/>
                  </a:schemeClr>
                </a:solidFill>
              </a:defRPr>
            </a:lvl1pPr>
          </a:lstStyle>
          <a:p>
            <a:pPr algn="l" fontAlgn="auto">
              <a:spcBef>
                <a:spcPts val="0"/>
              </a:spcBef>
              <a:spcAft>
                <a:spcPts val="0"/>
              </a:spcAft>
              <a:defRPr/>
            </a:pPr>
            <a:r>
              <a:rPr lang="zh-CN" altLang="en-US" sz="1100" b="0" i="0" kern="1200" dirty="0" smtClean="0">
                <a:solidFill>
                  <a:schemeClr val="tx1">
                    <a:tint val="75000"/>
                  </a:schemeClr>
                </a:solidFill>
                <a:effectLst/>
                <a:latin typeface="Arial" charset="0"/>
                <a:ea typeface="宋体" pitchFamily="2" charset="-122"/>
                <a:cs typeface="+mn-cs"/>
              </a:rPr>
              <a:t>深入浅出设计模式 讲师 </a:t>
            </a:r>
            <a:r>
              <a:rPr lang="zh-CN" altLang="en-US" sz="1200" baseline="0" dirty="0" smtClean="0">
                <a:latin typeface="Arial Unicode MS" pitchFamily="34" charset="-122"/>
                <a:ea typeface="Arial Unicode MS" pitchFamily="34" charset="-122"/>
                <a:cs typeface="Arial Unicode MS" pitchFamily="34" charset="-122"/>
              </a:rPr>
              <a:t>葛一鸣</a:t>
            </a:r>
            <a:endParaRPr lang="en-US" altLang="zh-CN" sz="1200" baseline="0" dirty="0" smtClean="0">
              <a:latin typeface="Arial Unicode MS" pitchFamily="34" charset="-122"/>
              <a:ea typeface="Arial Unicode MS" pitchFamily="34" charset="-122"/>
              <a:cs typeface="Arial Unicode MS" pitchFamily="34" charset="-122"/>
            </a:endParaRPr>
          </a:p>
          <a:p>
            <a:pPr algn="l" fontAlgn="auto">
              <a:spcBef>
                <a:spcPts val="0"/>
              </a:spcBef>
              <a:spcAft>
                <a:spcPts val="0"/>
              </a:spcAft>
              <a:defRPr/>
            </a:pPr>
            <a:r>
              <a:rPr lang="zh-CN" altLang="en-US" sz="1200" baseline="0" dirty="0" smtClean="0">
                <a:latin typeface="Arial Unicode MS" pitchFamily="34" charset="-122"/>
                <a:ea typeface="Arial Unicode MS" pitchFamily="34" charset="-122"/>
                <a:cs typeface="Arial Unicode MS" pitchFamily="34" charset="-122"/>
              </a:rPr>
              <a:t>主页 </a:t>
            </a:r>
            <a:r>
              <a:rPr lang="en-US" altLang="zh-CN" sz="1200" baseline="0" dirty="0" smtClean="0">
                <a:latin typeface="Arial Unicode MS" pitchFamily="34" charset="-122"/>
                <a:ea typeface="Arial Unicode MS" pitchFamily="34" charset="-122"/>
                <a:cs typeface="Arial Unicode MS" pitchFamily="34" charset="-122"/>
              </a:rPr>
              <a:t>http://www.uucode.net</a:t>
            </a:r>
            <a:endParaRPr lang="zh-CN" altLang="en-US" sz="1200" dirty="0">
              <a:latin typeface="Arial Unicode MS" pitchFamily="34" charset="-122"/>
              <a:ea typeface="Arial Unicode MS" pitchFamily="34" charset="-122"/>
              <a:cs typeface="Arial Unicode MS" pitchFamily="34" charset="-122"/>
            </a:endParaRPr>
          </a:p>
        </p:txBody>
      </p:sp>
      <p:sp>
        <p:nvSpPr>
          <p:cNvPr id="16" name="矩形 15"/>
          <p:cNvSpPr/>
          <p:nvPr userDrawn="1"/>
        </p:nvSpPr>
        <p:spPr>
          <a:xfrm>
            <a:off x="485726" y="405458"/>
            <a:ext cx="118690" cy="499070"/>
          </a:xfrm>
          <a:prstGeom prst="rect">
            <a:avLst/>
          </a:prstGeom>
          <a:solidFill>
            <a:schemeClr val="accent4">
              <a:lumMod val="50000"/>
            </a:schemeClr>
          </a:solidFill>
          <a:ln>
            <a:noFill/>
          </a:ln>
          <a:effectLst>
            <a:outerShdw blurRad="63500" sx="102000" sy="102000" algn="ctr" rotWithShape="0">
              <a:prstClr val="black">
                <a:alpha val="40000"/>
              </a:prstClr>
            </a:outerShdw>
          </a:effectLst>
        </p:spPr>
        <p:style>
          <a:lnRef idx="1">
            <a:schemeClr val="accent2"/>
          </a:lnRef>
          <a:fillRef idx="3">
            <a:schemeClr val="accent2"/>
          </a:fillRef>
          <a:effectRef idx="2">
            <a:schemeClr val="accent2"/>
          </a:effectRef>
          <a:fontRef idx="minor">
            <a:schemeClr val="lt1"/>
          </a:fontRef>
        </p:style>
        <p:txBody>
          <a:bodyPr lIns="108932" tIns="54466" rIns="108932" bIns="54466" anchor="ctr"/>
          <a:lstStyle/>
          <a:p>
            <a:pPr algn="ctr" fontAlgn="auto">
              <a:spcBef>
                <a:spcPts val="0"/>
              </a:spcBef>
              <a:spcAft>
                <a:spcPts val="0"/>
              </a:spcAft>
              <a:defRPr/>
            </a:pPr>
            <a:endParaRPr lang="zh-CN" altLang="en-US" dirty="0"/>
          </a:p>
        </p:txBody>
      </p:sp>
      <p:grpSp>
        <p:nvGrpSpPr>
          <p:cNvPr id="2059" name="组合 18"/>
          <p:cNvGrpSpPr>
            <a:grpSpLocks/>
          </p:cNvGrpSpPr>
          <p:nvPr userDrawn="1"/>
        </p:nvGrpSpPr>
        <p:grpSpPr bwMode="auto">
          <a:xfrm>
            <a:off x="0" y="6238756"/>
            <a:ext cx="12204700" cy="288099"/>
            <a:chOff x="0" y="6237942"/>
            <a:chExt cx="9144000" cy="287130"/>
          </a:xfrm>
        </p:grpSpPr>
        <p:cxnSp>
          <p:nvCxnSpPr>
            <p:cNvPr id="20" name="直接连接符 19"/>
            <p:cNvCxnSpPr>
              <a:endCxn id="27" idx="1"/>
            </p:cNvCxnSpPr>
            <p:nvPr userDrawn="1"/>
          </p:nvCxnSpPr>
          <p:spPr>
            <a:xfrm>
              <a:off x="0" y="6381507"/>
              <a:ext cx="3347864" cy="0"/>
            </a:xfrm>
            <a:prstGeom prst="line">
              <a:avLst/>
            </a:prstGeom>
            <a:ln>
              <a:solidFill>
                <a:schemeClr val="accent4">
                  <a:lumMod val="50000"/>
                </a:schemeClr>
              </a:solidFill>
            </a:ln>
          </p:spPr>
          <p:style>
            <a:lnRef idx="1">
              <a:schemeClr val="dk1"/>
            </a:lnRef>
            <a:fillRef idx="0">
              <a:schemeClr val="dk1"/>
            </a:fillRef>
            <a:effectRef idx="0">
              <a:schemeClr val="dk1"/>
            </a:effectRef>
            <a:fontRef idx="minor">
              <a:schemeClr val="tx1"/>
            </a:fontRef>
          </p:style>
        </p:cxnSp>
        <p:sp>
          <p:nvSpPr>
            <p:cNvPr id="27" name="矩形 26"/>
            <p:cNvSpPr/>
            <p:nvPr userDrawn="1"/>
          </p:nvSpPr>
          <p:spPr>
            <a:xfrm>
              <a:off x="3347864" y="6237942"/>
              <a:ext cx="2448272" cy="2871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altLang="zh-CN" sz="1300" b="1" dirty="0" smtClean="0">
                  <a:solidFill>
                    <a:schemeClr val="accent4">
                      <a:lumMod val="50000"/>
                    </a:schemeClr>
                  </a:solidFill>
                </a:rPr>
                <a:t>DATAGURU</a:t>
              </a:r>
              <a:r>
                <a:rPr lang="zh-CN" altLang="en-US" sz="1300" b="1" dirty="0" smtClean="0">
                  <a:solidFill>
                    <a:schemeClr val="accent4">
                      <a:lumMod val="50000"/>
                    </a:schemeClr>
                  </a:solidFill>
                </a:rPr>
                <a:t>专业数据分析社区</a:t>
              </a:r>
              <a:endParaRPr lang="zh-CN" altLang="en-US" sz="1300" b="1" dirty="0">
                <a:solidFill>
                  <a:schemeClr val="accent4">
                    <a:lumMod val="50000"/>
                  </a:schemeClr>
                </a:solidFill>
              </a:endParaRPr>
            </a:p>
          </p:txBody>
        </p:sp>
        <p:cxnSp>
          <p:nvCxnSpPr>
            <p:cNvPr id="28" name="直接连接符 27"/>
            <p:cNvCxnSpPr>
              <a:stCxn id="27" idx="3"/>
            </p:cNvCxnSpPr>
            <p:nvPr userDrawn="1"/>
          </p:nvCxnSpPr>
          <p:spPr>
            <a:xfrm>
              <a:off x="5796136" y="6381507"/>
              <a:ext cx="3347864" cy="0"/>
            </a:xfrm>
            <a:prstGeom prst="line">
              <a:avLst/>
            </a:prstGeom>
            <a:ln>
              <a:solidFill>
                <a:schemeClr val="accent4">
                  <a:lumMod val="50000"/>
                </a:schemeClr>
              </a:solidFill>
            </a:ln>
          </p:spPr>
          <p:style>
            <a:lnRef idx="1">
              <a:schemeClr val="dk1"/>
            </a:lnRef>
            <a:fillRef idx="0">
              <a:schemeClr val="dk1"/>
            </a:fillRef>
            <a:effectRef idx="0">
              <a:schemeClr val="dk1"/>
            </a:effectRef>
            <a:fontRef idx="minor">
              <a:schemeClr val="tx1"/>
            </a:fontRef>
          </p:style>
        </p:cxnSp>
      </p:grpSp>
      <p:pic>
        <p:nvPicPr>
          <p:cNvPr id="51202" name="Picture 2" descr="炼数成金"/>
          <p:cNvPicPr>
            <a:picLocks noChangeAspect="1" noChangeArrowheads="1"/>
          </p:cNvPicPr>
          <p:nvPr userDrawn="1"/>
        </p:nvPicPr>
        <p:blipFill>
          <a:blip r:embed="rId9" cstate="print"/>
          <a:srcRect/>
          <a:stretch>
            <a:fillRect/>
          </a:stretch>
        </p:blipFill>
        <p:spPr bwMode="auto">
          <a:xfrm>
            <a:off x="9198694" y="117426"/>
            <a:ext cx="2400300" cy="1028701"/>
          </a:xfrm>
          <a:prstGeom prst="rect">
            <a:avLst/>
          </a:prstGeom>
          <a:noFill/>
        </p:spPr>
      </p:pic>
    </p:spTree>
  </p:cSld>
  <p:clrMap bg1="lt1" tx1="dk1" bg2="lt2" tx2="dk2" accent1="accent1" accent2="accent2" accent3="accent3" accent4="accent4" accent5="accent5" accent6="accent6" hlink="hlink" folHlink="folHlink"/>
  <p:sldLayoutIdLst>
    <p:sldLayoutId id="2147483726" r:id="rId1"/>
    <p:sldLayoutId id="2147483722" r:id="rId2"/>
    <p:sldLayoutId id="2147483723" r:id="rId3"/>
    <p:sldLayoutId id="2147483724" r:id="rId4"/>
    <p:sldLayoutId id="2147483725" r:id="rId5"/>
    <p:sldLayoutId id="2147483727" r:id="rId6"/>
    <p:sldLayoutId id="2147483728" r:id="rId7"/>
  </p:sldLayoutIdLst>
  <p:timing>
    <p:tnLst>
      <p:par>
        <p:cTn id="1" dur="indefinite" restart="never" nodeType="tmRoot"/>
      </p:par>
    </p:tnLst>
  </p:timing>
  <p:hf hdr="0" ftr="0" dt="0"/>
  <p:txStyles>
    <p:titleStyle>
      <a:lvl1pPr algn="l" rtl="0" eaLnBrk="0" fontAlgn="base" hangingPunct="0">
        <a:spcBef>
          <a:spcPct val="0"/>
        </a:spcBef>
        <a:spcAft>
          <a:spcPct val="0"/>
        </a:spcAft>
        <a:defRPr sz="2900" b="1" kern="1200">
          <a:solidFill>
            <a:schemeClr val="tx1"/>
          </a:solidFill>
          <a:latin typeface="+mj-lt"/>
          <a:ea typeface="+mj-ea"/>
          <a:cs typeface="+mj-cs"/>
        </a:defRPr>
      </a:lvl1pPr>
      <a:lvl2pPr algn="l" rtl="0" eaLnBrk="0" fontAlgn="base" hangingPunct="0">
        <a:spcBef>
          <a:spcPct val="0"/>
        </a:spcBef>
        <a:spcAft>
          <a:spcPct val="0"/>
        </a:spcAft>
        <a:defRPr sz="2900" b="1">
          <a:solidFill>
            <a:schemeClr val="tx1"/>
          </a:solidFill>
          <a:latin typeface="微软雅黑" pitchFamily="34" charset="-122"/>
          <a:ea typeface="微软雅黑" pitchFamily="34" charset="-122"/>
        </a:defRPr>
      </a:lvl2pPr>
      <a:lvl3pPr algn="l" rtl="0" eaLnBrk="0" fontAlgn="base" hangingPunct="0">
        <a:spcBef>
          <a:spcPct val="0"/>
        </a:spcBef>
        <a:spcAft>
          <a:spcPct val="0"/>
        </a:spcAft>
        <a:defRPr sz="2900" b="1">
          <a:solidFill>
            <a:schemeClr val="tx1"/>
          </a:solidFill>
          <a:latin typeface="微软雅黑" pitchFamily="34" charset="-122"/>
          <a:ea typeface="微软雅黑" pitchFamily="34" charset="-122"/>
        </a:defRPr>
      </a:lvl3pPr>
      <a:lvl4pPr algn="l" rtl="0" eaLnBrk="0" fontAlgn="base" hangingPunct="0">
        <a:spcBef>
          <a:spcPct val="0"/>
        </a:spcBef>
        <a:spcAft>
          <a:spcPct val="0"/>
        </a:spcAft>
        <a:defRPr sz="2900" b="1">
          <a:solidFill>
            <a:schemeClr val="tx1"/>
          </a:solidFill>
          <a:latin typeface="微软雅黑" pitchFamily="34" charset="-122"/>
          <a:ea typeface="微软雅黑" pitchFamily="34" charset="-122"/>
        </a:defRPr>
      </a:lvl4pPr>
      <a:lvl5pPr algn="l" rtl="0" eaLnBrk="0" fontAlgn="base" hangingPunct="0">
        <a:spcBef>
          <a:spcPct val="0"/>
        </a:spcBef>
        <a:spcAft>
          <a:spcPct val="0"/>
        </a:spcAft>
        <a:defRPr sz="2900" b="1">
          <a:solidFill>
            <a:schemeClr val="tx1"/>
          </a:solidFill>
          <a:latin typeface="微软雅黑" pitchFamily="34" charset="-122"/>
          <a:ea typeface="微软雅黑" pitchFamily="34" charset="-122"/>
        </a:defRPr>
      </a:lvl5pPr>
      <a:lvl6pPr marL="544662" algn="l" rtl="0" fontAlgn="base">
        <a:spcBef>
          <a:spcPct val="0"/>
        </a:spcBef>
        <a:spcAft>
          <a:spcPct val="0"/>
        </a:spcAft>
        <a:defRPr sz="2900" b="1">
          <a:solidFill>
            <a:schemeClr val="tx1"/>
          </a:solidFill>
          <a:latin typeface="微软雅黑" pitchFamily="34" charset="-122"/>
          <a:ea typeface="微软雅黑" pitchFamily="34" charset="-122"/>
        </a:defRPr>
      </a:lvl6pPr>
      <a:lvl7pPr marL="1089325" algn="l" rtl="0" fontAlgn="base">
        <a:spcBef>
          <a:spcPct val="0"/>
        </a:spcBef>
        <a:spcAft>
          <a:spcPct val="0"/>
        </a:spcAft>
        <a:defRPr sz="2900" b="1">
          <a:solidFill>
            <a:schemeClr val="tx1"/>
          </a:solidFill>
          <a:latin typeface="微软雅黑" pitchFamily="34" charset="-122"/>
          <a:ea typeface="微软雅黑" pitchFamily="34" charset="-122"/>
        </a:defRPr>
      </a:lvl7pPr>
      <a:lvl8pPr marL="1633987" algn="l" rtl="0" fontAlgn="base">
        <a:spcBef>
          <a:spcPct val="0"/>
        </a:spcBef>
        <a:spcAft>
          <a:spcPct val="0"/>
        </a:spcAft>
        <a:defRPr sz="2900" b="1">
          <a:solidFill>
            <a:schemeClr val="tx1"/>
          </a:solidFill>
          <a:latin typeface="微软雅黑" pitchFamily="34" charset="-122"/>
          <a:ea typeface="微软雅黑" pitchFamily="34" charset="-122"/>
        </a:defRPr>
      </a:lvl8pPr>
      <a:lvl9pPr marL="2178649" algn="l" rtl="0" fontAlgn="base">
        <a:spcBef>
          <a:spcPct val="0"/>
        </a:spcBef>
        <a:spcAft>
          <a:spcPct val="0"/>
        </a:spcAft>
        <a:defRPr sz="2900" b="1">
          <a:solidFill>
            <a:schemeClr val="tx1"/>
          </a:solidFill>
          <a:latin typeface="微软雅黑" pitchFamily="34" charset="-122"/>
          <a:ea typeface="微软雅黑" pitchFamily="34" charset="-122"/>
        </a:defRPr>
      </a:lvl9pPr>
    </p:titleStyle>
    <p:bodyStyle>
      <a:lvl1pPr marL="408497" indent="-408497" algn="l" rtl="0" eaLnBrk="0" fontAlgn="base" hangingPunct="0">
        <a:lnSpc>
          <a:spcPct val="150000"/>
        </a:lnSpc>
        <a:spcBef>
          <a:spcPct val="20000"/>
        </a:spcBef>
        <a:spcAft>
          <a:spcPct val="0"/>
        </a:spcAft>
        <a:buClr>
          <a:schemeClr val="accent4">
            <a:lumMod val="50000"/>
          </a:schemeClr>
        </a:buClr>
        <a:buFont typeface="Wingdings" pitchFamily="2" charset="2"/>
        <a:buChar char="u"/>
        <a:defRPr sz="1900" kern="1200">
          <a:solidFill>
            <a:schemeClr val="tx1"/>
          </a:solidFill>
          <a:latin typeface="+mn-lt"/>
          <a:ea typeface="+mn-ea"/>
          <a:cs typeface="+mn-cs"/>
        </a:defRPr>
      </a:lvl1pPr>
      <a:lvl2pPr marL="885076" indent="-340414" algn="l" rtl="0" eaLnBrk="0" fontAlgn="base" hangingPunct="0">
        <a:lnSpc>
          <a:spcPct val="150000"/>
        </a:lnSpc>
        <a:spcBef>
          <a:spcPct val="20000"/>
        </a:spcBef>
        <a:spcAft>
          <a:spcPct val="0"/>
        </a:spcAft>
        <a:buClr>
          <a:srgbClr val="2F6231"/>
        </a:buClr>
        <a:buFont typeface="Arial" charset="0"/>
        <a:buChar char="–"/>
        <a:defRPr sz="1700" kern="1200">
          <a:solidFill>
            <a:schemeClr val="tx1"/>
          </a:solidFill>
          <a:latin typeface="+mn-lt"/>
          <a:ea typeface="+mn-ea"/>
          <a:cs typeface="+mn-cs"/>
        </a:defRPr>
      </a:lvl2pPr>
      <a:lvl3pPr marL="1361656" indent="-272331" algn="l" rtl="0" eaLnBrk="0" fontAlgn="base" hangingPunct="0">
        <a:lnSpc>
          <a:spcPct val="150000"/>
        </a:lnSpc>
        <a:spcBef>
          <a:spcPct val="20000"/>
        </a:spcBef>
        <a:spcAft>
          <a:spcPct val="0"/>
        </a:spcAft>
        <a:buClr>
          <a:srgbClr val="2F6231"/>
        </a:buClr>
        <a:buFont typeface="Arial" charset="0"/>
        <a:buChar char="•"/>
        <a:defRPr sz="1400" kern="1200">
          <a:solidFill>
            <a:schemeClr val="tx1"/>
          </a:solidFill>
          <a:latin typeface="+mn-lt"/>
          <a:ea typeface="+mn-ea"/>
          <a:cs typeface="+mn-cs"/>
        </a:defRPr>
      </a:lvl3pPr>
      <a:lvl4pPr marL="1906318" indent="-272331" algn="l" rtl="0" eaLnBrk="0" fontAlgn="base" hangingPunct="0">
        <a:lnSpc>
          <a:spcPct val="150000"/>
        </a:lnSpc>
        <a:spcBef>
          <a:spcPct val="20000"/>
        </a:spcBef>
        <a:spcAft>
          <a:spcPct val="0"/>
        </a:spcAft>
        <a:buClr>
          <a:srgbClr val="2F6231"/>
        </a:buClr>
        <a:buFont typeface="Arial" charset="0"/>
        <a:buChar char="–"/>
        <a:defRPr sz="1300" kern="1200">
          <a:solidFill>
            <a:schemeClr val="tx1"/>
          </a:solidFill>
          <a:latin typeface="+mn-lt"/>
          <a:ea typeface="+mn-ea"/>
          <a:cs typeface="+mn-cs"/>
        </a:defRPr>
      </a:lvl4pPr>
      <a:lvl5pPr marL="2450981" indent="-272331" algn="l" rtl="0" eaLnBrk="0" fontAlgn="base" hangingPunct="0">
        <a:lnSpc>
          <a:spcPct val="150000"/>
        </a:lnSpc>
        <a:spcBef>
          <a:spcPct val="20000"/>
        </a:spcBef>
        <a:spcAft>
          <a:spcPct val="0"/>
        </a:spcAft>
        <a:buClr>
          <a:srgbClr val="2F6231"/>
        </a:buClr>
        <a:buFont typeface="Arial" charset="0"/>
        <a:buChar char="»"/>
        <a:defRPr sz="1300" kern="1200">
          <a:solidFill>
            <a:schemeClr val="tx1"/>
          </a:solidFill>
          <a:latin typeface="+mn-lt"/>
          <a:ea typeface="+mn-ea"/>
          <a:cs typeface="+mn-cs"/>
        </a:defRPr>
      </a:lvl5pPr>
      <a:lvl6pPr marL="2995643" indent="-272331" algn="l" defTabSz="1089325"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40305" indent="-272331" algn="l" defTabSz="1089325"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4968" indent="-272331" algn="l" defTabSz="1089325"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9630" indent="-272331" algn="l" defTabSz="1089325"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zh-CN"/>
      </a:defPPr>
      <a:lvl1pPr marL="0" algn="l" defTabSz="1089325" rtl="0" eaLnBrk="1" latinLnBrk="0" hangingPunct="1">
        <a:defRPr sz="2100" kern="1200">
          <a:solidFill>
            <a:schemeClr val="tx1"/>
          </a:solidFill>
          <a:latin typeface="+mn-lt"/>
          <a:ea typeface="+mn-ea"/>
          <a:cs typeface="+mn-cs"/>
        </a:defRPr>
      </a:lvl1pPr>
      <a:lvl2pPr marL="544662" algn="l" defTabSz="1089325" rtl="0" eaLnBrk="1" latinLnBrk="0" hangingPunct="1">
        <a:defRPr sz="2100" kern="1200">
          <a:solidFill>
            <a:schemeClr val="tx1"/>
          </a:solidFill>
          <a:latin typeface="+mn-lt"/>
          <a:ea typeface="+mn-ea"/>
          <a:cs typeface="+mn-cs"/>
        </a:defRPr>
      </a:lvl2pPr>
      <a:lvl3pPr marL="1089325" algn="l" defTabSz="1089325" rtl="0" eaLnBrk="1" latinLnBrk="0" hangingPunct="1">
        <a:defRPr sz="2100" kern="1200">
          <a:solidFill>
            <a:schemeClr val="tx1"/>
          </a:solidFill>
          <a:latin typeface="+mn-lt"/>
          <a:ea typeface="+mn-ea"/>
          <a:cs typeface="+mn-cs"/>
        </a:defRPr>
      </a:lvl3pPr>
      <a:lvl4pPr marL="1633987" algn="l" defTabSz="1089325" rtl="0" eaLnBrk="1" latinLnBrk="0" hangingPunct="1">
        <a:defRPr sz="2100" kern="1200">
          <a:solidFill>
            <a:schemeClr val="tx1"/>
          </a:solidFill>
          <a:latin typeface="+mn-lt"/>
          <a:ea typeface="+mn-ea"/>
          <a:cs typeface="+mn-cs"/>
        </a:defRPr>
      </a:lvl4pPr>
      <a:lvl5pPr marL="2178649" algn="l" defTabSz="1089325" rtl="0" eaLnBrk="1" latinLnBrk="0" hangingPunct="1">
        <a:defRPr sz="2100" kern="1200">
          <a:solidFill>
            <a:schemeClr val="tx1"/>
          </a:solidFill>
          <a:latin typeface="+mn-lt"/>
          <a:ea typeface="+mn-ea"/>
          <a:cs typeface="+mn-cs"/>
        </a:defRPr>
      </a:lvl5pPr>
      <a:lvl6pPr marL="2723312" algn="l" defTabSz="1089325" rtl="0" eaLnBrk="1" latinLnBrk="0" hangingPunct="1">
        <a:defRPr sz="2100" kern="1200">
          <a:solidFill>
            <a:schemeClr val="tx1"/>
          </a:solidFill>
          <a:latin typeface="+mn-lt"/>
          <a:ea typeface="+mn-ea"/>
          <a:cs typeface="+mn-cs"/>
        </a:defRPr>
      </a:lvl6pPr>
      <a:lvl7pPr marL="3267974" algn="l" defTabSz="1089325" rtl="0" eaLnBrk="1" latinLnBrk="0" hangingPunct="1">
        <a:defRPr sz="2100" kern="1200">
          <a:solidFill>
            <a:schemeClr val="tx1"/>
          </a:solidFill>
          <a:latin typeface="+mn-lt"/>
          <a:ea typeface="+mn-ea"/>
          <a:cs typeface="+mn-cs"/>
        </a:defRPr>
      </a:lvl7pPr>
      <a:lvl8pPr marL="3812637" algn="l" defTabSz="1089325" rtl="0" eaLnBrk="1" latinLnBrk="0" hangingPunct="1">
        <a:defRPr sz="2100" kern="1200">
          <a:solidFill>
            <a:schemeClr val="tx1"/>
          </a:solidFill>
          <a:latin typeface="+mn-lt"/>
          <a:ea typeface="+mn-ea"/>
          <a:cs typeface="+mn-cs"/>
        </a:defRPr>
      </a:lvl8pPr>
      <a:lvl9pPr marL="4357299" algn="l" defTabSz="1089325"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du.dataguru.c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ctrTitle"/>
          </p:nvPr>
        </p:nvSpPr>
        <p:spPr>
          <a:xfrm>
            <a:off x="816263" y="5302437"/>
            <a:ext cx="10668285" cy="844324"/>
          </a:xfrm>
        </p:spPr>
        <p:txBody>
          <a:bodyPr>
            <a:normAutofit fontScale="90000"/>
          </a:bodyPr>
          <a:lstStyle/>
          <a:p>
            <a:pPr algn="ctr" eaLnBrk="1" hangingPunct="1">
              <a:lnSpc>
                <a:spcPct val="150000"/>
              </a:lnSpc>
            </a:pPr>
            <a:r>
              <a:rPr lang="zh-CN" altLang="en-US" dirty="0" smtClean="0"/>
              <a:t>深入浅出设计模式 第</a:t>
            </a:r>
            <a:r>
              <a:rPr lang="en-US" altLang="zh-CN" dirty="0" smtClean="0"/>
              <a:t>1</a:t>
            </a:r>
            <a:r>
              <a:rPr lang="zh-CN" altLang="en-US" dirty="0" smtClean="0"/>
              <a:t>周</a:t>
            </a:r>
          </a:p>
        </p:txBody>
      </p:sp>
      <p:pic>
        <p:nvPicPr>
          <p:cNvPr id="43009" name="Picture 1"/>
          <p:cNvPicPr>
            <a:picLocks noChangeAspect="1" noChangeArrowheads="1"/>
          </p:cNvPicPr>
          <p:nvPr/>
        </p:nvPicPr>
        <p:blipFill>
          <a:blip r:embed="rId3" cstate="print"/>
          <a:srcRect/>
          <a:stretch>
            <a:fillRect/>
          </a:stretch>
        </p:blipFill>
        <p:spPr bwMode="auto">
          <a:xfrm>
            <a:off x="2357934" y="1485578"/>
            <a:ext cx="7560840" cy="36339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p:txBody>
          <a:bodyPr/>
          <a:lstStyle/>
          <a:p>
            <a:r>
              <a:rPr lang="zh-CN" altLang="en-US"/>
              <a:t>什么是模式</a:t>
            </a:r>
          </a:p>
        </p:txBody>
      </p:sp>
      <p:sp>
        <p:nvSpPr>
          <p:cNvPr id="494595" name="Rectangle 3"/>
          <p:cNvSpPr>
            <a:spLocks noGrp="1" noChangeArrowheads="1"/>
          </p:cNvSpPr>
          <p:nvPr>
            <p:ph type="body" idx="1"/>
          </p:nvPr>
        </p:nvSpPr>
        <p:spPr>
          <a:xfrm>
            <a:off x="911116" y="1981659"/>
            <a:ext cx="10861335" cy="4115753"/>
          </a:xfrm>
        </p:spPr>
        <p:txBody>
          <a:bodyPr/>
          <a:lstStyle/>
          <a:p>
            <a:pPr>
              <a:lnSpc>
                <a:spcPct val="100000"/>
              </a:lnSpc>
              <a:spcBef>
                <a:spcPct val="50000"/>
              </a:spcBef>
            </a:pPr>
            <a:r>
              <a:rPr lang="zh-CN" altLang="en-US" dirty="0"/>
              <a:t>模式≠某个问题的答案。</a:t>
            </a:r>
          </a:p>
          <a:p>
            <a:pPr>
              <a:lnSpc>
                <a:spcPct val="100000"/>
              </a:lnSpc>
              <a:spcBef>
                <a:spcPct val="50000"/>
              </a:spcBef>
            </a:pPr>
            <a:r>
              <a:rPr lang="zh-CN" altLang="en-US" dirty="0"/>
              <a:t>模式所描述的问题及答案都应有</a:t>
            </a:r>
            <a:r>
              <a:rPr lang="zh-CN" altLang="en-US" b="1" dirty="0">
                <a:solidFill>
                  <a:srgbClr val="48F50B"/>
                </a:solidFill>
              </a:rPr>
              <a:t>代表性</a:t>
            </a:r>
            <a:r>
              <a:rPr lang="zh-CN" altLang="en-US" dirty="0"/>
              <a:t>。</a:t>
            </a:r>
          </a:p>
          <a:p>
            <a:pPr>
              <a:lnSpc>
                <a:spcPct val="100000"/>
              </a:lnSpc>
              <a:spcBef>
                <a:spcPct val="50000"/>
              </a:spcBef>
            </a:pPr>
            <a:r>
              <a:rPr lang="zh-CN" altLang="en-US" dirty="0"/>
              <a:t>以不同的形式</a:t>
            </a:r>
            <a:r>
              <a:rPr lang="zh-CN" altLang="en-US" b="1" dirty="0">
                <a:solidFill>
                  <a:srgbClr val="48F50B"/>
                </a:solidFill>
              </a:rPr>
              <a:t>重复出现</a:t>
            </a:r>
          </a:p>
          <a:p>
            <a:pPr>
              <a:lnSpc>
                <a:spcPct val="100000"/>
              </a:lnSpc>
              <a:spcBef>
                <a:spcPct val="50000"/>
              </a:spcBef>
            </a:pPr>
            <a:r>
              <a:rPr lang="zh-CN" altLang="en-US" dirty="0"/>
              <a:t>允许应用到</a:t>
            </a:r>
            <a:r>
              <a:rPr lang="zh-CN" altLang="en-US" b="1" dirty="0">
                <a:solidFill>
                  <a:srgbClr val="48F50B"/>
                </a:solidFill>
              </a:rPr>
              <a:t>不同的环境</a:t>
            </a:r>
            <a:r>
              <a:rPr lang="zh-CN" altLang="en-US" dirty="0"/>
              <a:t>中去。</a:t>
            </a:r>
          </a:p>
        </p:txBody>
      </p:sp>
    </p:spTree>
    <p:extLst>
      <p:ext uri="{BB962C8B-B14F-4D97-AF65-F5344CB8AC3E}">
        <p14:creationId xmlns:p14="http://schemas.microsoft.com/office/powerpoint/2010/main" val="9323441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0210" name="Rectangle 2"/>
          <p:cNvSpPr>
            <a:spLocks noGrp="1" noChangeArrowheads="1"/>
          </p:cNvSpPr>
          <p:nvPr>
            <p:ph type="title"/>
          </p:nvPr>
        </p:nvSpPr>
        <p:spPr/>
        <p:txBody>
          <a:bodyPr/>
          <a:lstStyle/>
          <a:p>
            <a:r>
              <a:rPr lang="zh-CN" altLang="en-US"/>
              <a:t>什么是模式</a:t>
            </a:r>
          </a:p>
        </p:txBody>
      </p:sp>
      <p:sp>
        <p:nvSpPr>
          <p:cNvPr id="990211" name="Rectangle 3"/>
          <p:cNvSpPr>
            <a:spLocks noGrp="1" noChangeArrowheads="1"/>
          </p:cNvSpPr>
          <p:nvPr>
            <p:ph type="body" idx="1"/>
          </p:nvPr>
        </p:nvSpPr>
        <p:spPr>
          <a:xfrm>
            <a:off x="911116" y="1981659"/>
            <a:ext cx="10861335" cy="4115753"/>
          </a:xfrm>
        </p:spPr>
        <p:txBody>
          <a:bodyPr/>
          <a:lstStyle/>
          <a:p>
            <a:pPr>
              <a:lnSpc>
                <a:spcPct val="100000"/>
              </a:lnSpc>
              <a:spcBef>
                <a:spcPct val="50000"/>
              </a:spcBef>
              <a:buFont typeface="Wingdings" pitchFamily="2" charset="2"/>
              <a:buNone/>
            </a:pPr>
            <a:r>
              <a:rPr lang="zh-CN" altLang="en-US"/>
              <a:t>模式适合中国人而不是西方人的思维方式。</a:t>
            </a:r>
          </a:p>
          <a:p>
            <a:r>
              <a:rPr lang="zh-CN" altLang="en-US"/>
              <a:t>举一反三</a:t>
            </a:r>
          </a:p>
          <a:p>
            <a:r>
              <a:rPr lang="zh-CN" altLang="en-US"/>
              <a:t>前事不忘，后事之师</a:t>
            </a:r>
          </a:p>
        </p:txBody>
      </p:sp>
    </p:spTree>
    <p:extLst>
      <p:ext uri="{BB962C8B-B14F-4D97-AF65-F5344CB8AC3E}">
        <p14:creationId xmlns:p14="http://schemas.microsoft.com/office/powerpoint/2010/main" val="25430560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body" idx="1"/>
          </p:nvPr>
        </p:nvSpPr>
        <p:spPr>
          <a:xfrm>
            <a:off x="687760" y="1729559"/>
            <a:ext cx="10471463" cy="3096342"/>
          </a:xfrm>
        </p:spPr>
        <p:txBody>
          <a:bodyPr/>
          <a:lstStyle/>
          <a:p>
            <a:pPr marL="0" indent="0" algn="just">
              <a:lnSpc>
                <a:spcPct val="120000"/>
              </a:lnSpc>
            </a:pPr>
            <a:r>
              <a:rPr lang="zh-CN" altLang="en-US" sz="3300"/>
              <a:t>面向对象软件的开发设计的经验总结。</a:t>
            </a:r>
          </a:p>
          <a:p>
            <a:pPr marL="0" indent="0" algn="just">
              <a:lnSpc>
                <a:spcPct val="120000"/>
              </a:lnSpc>
            </a:pPr>
            <a:r>
              <a:rPr lang="zh-CN" altLang="en-US" sz="3300"/>
              <a:t>一个重要的可重现的面向对象设计方案的命名、解释和评价。</a:t>
            </a:r>
          </a:p>
        </p:txBody>
      </p:sp>
      <p:sp>
        <p:nvSpPr>
          <p:cNvPr id="14339" name="Rectangle 3"/>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dirty="0"/>
              <a:t>什么是软件设计模式</a:t>
            </a:r>
          </a:p>
        </p:txBody>
      </p:sp>
    </p:spTree>
    <p:extLst>
      <p:ext uri="{BB962C8B-B14F-4D97-AF65-F5344CB8AC3E}">
        <p14:creationId xmlns:p14="http://schemas.microsoft.com/office/powerpoint/2010/main" val="8950288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2"/>
          <p:cNvSpPr>
            <a:spLocks noGrp="1" noChangeArrowheads="1"/>
          </p:cNvSpPr>
          <p:nvPr>
            <p:ph type="title"/>
          </p:nvPr>
        </p:nvSpPr>
        <p:spPr/>
        <p:txBody>
          <a:bodyPr/>
          <a:lstStyle/>
          <a:p>
            <a:r>
              <a:rPr lang="zh-CN" altLang="en-US" sz="2800"/>
              <a:t>什么是软件设计模式</a:t>
            </a:r>
          </a:p>
        </p:txBody>
      </p:sp>
      <p:sp>
        <p:nvSpPr>
          <p:cNvPr id="485379" name="Rectangle 3"/>
          <p:cNvSpPr>
            <a:spLocks noGrp="1" noChangeArrowheads="1"/>
          </p:cNvSpPr>
          <p:nvPr>
            <p:ph type="body" idx="1"/>
          </p:nvPr>
        </p:nvSpPr>
        <p:spPr>
          <a:xfrm>
            <a:off x="701750" y="1773610"/>
            <a:ext cx="10373995" cy="3604459"/>
          </a:xfrm>
        </p:spPr>
        <p:txBody>
          <a:bodyPr/>
          <a:lstStyle/>
          <a:p>
            <a:pPr marL="726216" indent="-726216">
              <a:buFont typeface="Wingdings" pitchFamily="2" charset="2"/>
              <a:buAutoNum type="arabicPeriod"/>
            </a:pPr>
            <a:r>
              <a:rPr lang="zh-CN" altLang="en-US" sz="2400" b="1" dirty="0">
                <a:solidFill>
                  <a:schemeClr val="accent1"/>
                </a:solidFill>
                <a:ea typeface="楷体_GB2312" pitchFamily="49" charset="-122"/>
              </a:rPr>
              <a:t>关注在特定设计环境中重复出现的设计问题，并为它提供一个</a:t>
            </a:r>
            <a:r>
              <a:rPr lang="zh-CN" altLang="en-US" sz="2400" b="1" dirty="0">
                <a:solidFill>
                  <a:srgbClr val="FF9933"/>
                </a:solidFill>
                <a:ea typeface="楷体_GB2312" pitchFamily="49" charset="-122"/>
              </a:rPr>
              <a:t>解决方案</a:t>
            </a:r>
            <a:r>
              <a:rPr lang="zh-CN" altLang="en-US" sz="2400" b="1" dirty="0">
                <a:solidFill>
                  <a:schemeClr val="accent1"/>
                </a:solidFill>
                <a:ea typeface="楷体_GB2312" pitchFamily="49" charset="-122"/>
              </a:rPr>
              <a:t>。</a:t>
            </a:r>
          </a:p>
          <a:p>
            <a:pPr marL="726216" indent="-726216">
              <a:buNone/>
            </a:pPr>
            <a:endParaRPr lang="zh-CN" altLang="en-US" sz="2900" dirty="0"/>
          </a:p>
          <a:p>
            <a:pPr marL="726216" indent="-726216">
              <a:buNone/>
            </a:pPr>
            <a:r>
              <a:rPr lang="zh-CN" altLang="en-US" sz="2400" dirty="0"/>
              <a:t>如：</a:t>
            </a:r>
            <a:r>
              <a:rPr lang="en-US" altLang="zh-CN" sz="2400" dirty="0"/>
              <a:t>MVC</a:t>
            </a:r>
            <a:r>
              <a:rPr lang="zh-CN" altLang="en-US" sz="2400" dirty="0"/>
              <a:t>模式关注问题</a:t>
            </a:r>
            <a:r>
              <a:rPr lang="en-US" altLang="zh-CN" sz="2400" dirty="0">
                <a:latin typeface="Arial"/>
              </a:rPr>
              <a:t>——</a:t>
            </a:r>
            <a:r>
              <a:rPr lang="zh-CN" altLang="en-US" sz="2400" dirty="0"/>
              <a:t>支持用户界面的可变性。</a:t>
            </a:r>
          </a:p>
          <a:p>
            <a:pPr marL="726216" indent="-726216">
              <a:buNone/>
            </a:pPr>
            <a:r>
              <a:rPr lang="zh-CN" altLang="en-US" sz="2400" dirty="0"/>
              <a:t>        解决方案</a:t>
            </a:r>
            <a:r>
              <a:rPr lang="en-US" altLang="zh-CN" sz="2400" dirty="0">
                <a:latin typeface="Arial"/>
              </a:rPr>
              <a:t>——</a:t>
            </a:r>
            <a:r>
              <a:rPr lang="zh-CN" altLang="en-US" sz="2400" dirty="0"/>
              <a:t>严格区分职责，将应用程序的核心功 </a:t>
            </a:r>
          </a:p>
          <a:p>
            <a:pPr marL="726216" indent="-726216">
              <a:buNone/>
            </a:pPr>
            <a:r>
              <a:rPr lang="zh-CN" altLang="en-US" sz="2400" dirty="0"/>
              <a:t>                                能从其用户界面中分离出来。</a:t>
            </a:r>
          </a:p>
        </p:txBody>
      </p:sp>
    </p:spTree>
    <p:extLst>
      <p:ext uri="{BB962C8B-B14F-4D97-AF65-F5344CB8AC3E}">
        <p14:creationId xmlns:p14="http://schemas.microsoft.com/office/powerpoint/2010/main" val="15604449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p:txBody>
          <a:bodyPr/>
          <a:lstStyle/>
          <a:p>
            <a:r>
              <a:rPr lang="zh-CN" altLang="en-US" sz="3800"/>
              <a:t>什么是软件设计模式</a:t>
            </a:r>
          </a:p>
        </p:txBody>
      </p:sp>
      <p:sp>
        <p:nvSpPr>
          <p:cNvPr id="486403" name="Rectangle 3"/>
          <p:cNvSpPr>
            <a:spLocks noGrp="1" noChangeArrowheads="1"/>
          </p:cNvSpPr>
          <p:nvPr>
            <p:ph type="body" idx="1"/>
          </p:nvPr>
        </p:nvSpPr>
        <p:spPr>
          <a:xfrm>
            <a:off x="557734" y="1773610"/>
            <a:ext cx="10373995" cy="2735896"/>
          </a:xfrm>
        </p:spPr>
        <p:txBody>
          <a:bodyPr/>
          <a:lstStyle/>
          <a:p>
            <a:pPr marL="726216" indent="-726216">
              <a:buFont typeface="Wingdings" pitchFamily="2" charset="2"/>
              <a:buAutoNum type="arabicPeriod" startAt="2"/>
            </a:pPr>
            <a:r>
              <a:rPr lang="zh-CN" altLang="en-US" sz="2800" b="1" dirty="0">
                <a:solidFill>
                  <a:schemeClr val="accent1"/>
                </a:solidFill>
                <a:ea typeface="楷体_GB2312" pitchFamily="49" charset="-122"/>
              </a:rPr>
              <a:t>是用</a:t>
            </a:r>
            <a:r>
              <a:rPr lang="zh-CN" altLang="en-US" sz="2800" b="1" dirty="0">
                <a:solidFill>
                  <a:srgbClr val="FF9933"/>
                </a:solidFill>
                <a:ea typeface="楷体_GB2312" pitchFamily="49" charset="-122"/>
              </a:rPr>
              <a:t>文档记录</a:t>
            </a:r>
            <a:r>
              <a:rPr lang="zh-CN" altLang="en-US" sz="2800" b="1" dirty="0">
                <a:solidFill>
                  <a:schemeClr val="accent1"/>
                </a:solidFill>
                <a:ea typeface="楷体_GB2312" pitchFamily="49" charset="-122"/>
              </a:rPr>
              <a:t>下来的设计经验，来重用设计知识。</a:t>
            </a:r>
          </a:p>
          <a:p>
            <a:pPr marL="726216" indent="-726216">
              <a:buNone/>
            </a:pPr>
            <a:endParaRPr lang="zh-CN" altLang="en-US" sz="3300" b="1" dirty="0"/>
          </a:p>
          <a:p>
            <a:pPr marL="726216" indent="-726216">
              <a:buNone/>
            </a:pPr>
            <a:r>
              <a:rPr lang="zh-CN" altLang="en-US" sz="2800" b="1" dirty="0"/>
              <a:t>这种设计经验是现已存在的、经过充分考验的、不是人工发明或创造的。</a:t>
            </a:r>
          </a:p>
        </p:txBody>
      </p:sp>
    </p:spTree>
    <p:extLst>
      <p:ext uri="{BB962C8B-B14F-4D97-AF65-F5344CB8AC3E}">
        <p14:creationId xmlns:p14="http://schemas.microsoft.com/office/powerpoint/2010/main" val="18777963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title"/>
          </p:nvPr>
        </p:nvSpPr>
        <p:spPr/>
        <p:txBody>
          <a:bodyPr/>
          <a:lstStyle/>
          <a:p>
            <a:r>
              <a:rPr lang="zh-CN" altLang="en-US" sz="3800"/>
              <a:t>什么是软件设计模式</a:t>
            </a:r>
          </a:p>
        </p:txBody>
      </p:sp>
      <p:sp>
        <p:nvSpPr>
          <p:cNvPr id="487427" name="Rectangle 3"/>
          <p:cNvSpPr>
            <a:spLocks noGrp="1" noChangeArrowheads="1"/>
          </p:cNvSpPr>
          <p:nvPr>
            <p:ph type="body" idx="1"/>
          </p:nvPr>
        </p:nvSpPr>
        <p:spPr>
          <a:xfrm>
            <a:off x="485726" y="1413570"/>
            <a:ext cx="10373995" cy="4544477"/>
          </a:xfrm>
        </p:spPr>
        <p:txBody>
          <a:bodyPr/>
          <a:lstStyle/>
          <a:p>
            <a:pPr marL="726216" indent="-726216">
              <a:buFont typeface="Wingdings" pitchFamily="2" charset="2"/>
              <a:buAutoNum type="arabicPeriod" startAt="3"/>
            </a:pPr>
            <a:r>
              <a:rPr lang="zh-CN" altLang="en-US" sz="2800" b="1" dirty="0">
                <a:solidFill>
                  <a:schemeClr val="accent1"/>
                </a:solidFill>
                <a:latin typeface="楷体_GB2312" pitchFamily="49" charset="-122"/>
                <a:ea typeface="楷体_GB2312" pitchFamily="49" charset="-122"/>
              </a:rPr>
              <a:t>是类和实例层次（或组件层次）之上的</a:t>
            </a:r>
            <a:r>
              <a:rPr lang="zh-CN" altLang="en-US" sz="2800" b="1" dirty="0">
                <a:solidFill>
                  <a:srgbClr val="FF9933"/>
                </a:solidFill>
                <a:latin typeface="楷体_GB2312" pitchFamily="49" charset="-122"/>
                <a:ea typeface="楷体_GB2312" pitchFamily="49" charset="-122"/>
              </a:rPr>
              <a:t>抽象</a:t>
            </a:r>
            <a:r>
              <a:rPr lang="zh-CN" altLang="en-US" sz="2800" dirty="0">
                <a:solidFill>
                  <a:schemeClr val="accent1"/>
                </a:solidFill>
                <a:latin typeface="楷体_GB2312" pitchFamily="49" charset="-122"/>
                <a:ea typeface="楷体_GB2312" pitchFamily="49" charset="-122"/>
              </a:rPr>
              <a:t> 。</a:t>
            </a:r>
          </a:p>
          <a:p>
            <a:pPr marL="726216" indent="-726216">
              <a:buNone/>
            </a:pPr>
            <a:endParaRPr lang="zh-CN" altLang="en-US" dirty="0">
              <a:solidFill>
                <a:schemeClr val="accent1"/>
              </a:solidFill>
              <a:latin typeface="楷体_GB2312" pitchFamily="49" charset="-122"/>
              <a:ea typeface="楷体_GB2312" pitchFamily="49" charset="-122"/>
            </a:endParaRPr>
          </a:p>
          <a:p>
            <a:pPr marL="726216" indent="-726216">
              <a:buNone/>
            </a:pPr>
            <a:r>
              <a:rPr lang="zh-CN" altLang="en-US" sz="2000" dirty="0"/>
              <a:t>一个模式描述几个组件、类或对象，并详细说明它们的职责和关系以及它们之间的合作。所有组件共同解决模式关注的问题，而且通常比单个组件更有效。</a:t>
            </a:r>
          </a:p>
          <a:p>
            <a:pPr marL="726216" indent="-726216">
              <a:buNone/>
            </a:pPr>
            <a:endParaRPr lang="zh-CN" altLang="en-US" sz="2000" dirty="0"/>
          </a:p>
          <a:p>
            <a:pPr marL="726216" indent="-726216">
              <a:buNone/>
            </a:pPr>
            <a:r>
              <a:rPr lang="zh-CN" altLang="en-US" sz="2000" dirty="0"/>
              <a:t>例如，</a:t>
            </a:r>
            <a:r>
              <a:rPr lang="en-US" altLang="zh-CN" sz="2000" dirty="0"/>
              <a:t>MVC</a:t>
            </a:r>
            <a:r>
              <a:rPr lang="zh-CN" altLang="en-US" sz="2000" dirty="0"/>
              <a:t>模式描述了三个合作组件的三元组，每个 </a:t>
            </a:r>
            <a:r>
              <a:rPr lang="en-US" altLang="zh-CN" sz="2000" dirty="0"/>
              <a:t>MVC</a:t>
            </a:r>
            <a:r>
              <a:rPr lang="zh-CN" altLang="en-US" sz="2000" dirty="0"/>
              <a:t>三元组也同系统的其他的</a:t>
            </a:r>
            <a:r>
              <a:rPr lang="en-US" altLang="zh-CN" sz="2000" dirty="0"/>
              <a:t>MVC</a:t>
            </a:r>
            <a:r>
              <a:rPr lang="zh-CN" altLang="en-US" sz="2000" dirty="0"/>
              <a:t>三元组合作。</a:t>
            </a:r>
          </a:p>
        </p:txBody>
      </p:sp>
    </p:spTree>
    <p:extLst>
      <p:ext uri="{BB962C8B-B14F-4D97-AF65-F5344CB8AC3E}">
        <p14:creationId xmlns:p14="http://schemas.microsoft.com/office/powerpoint/2010/main" val="22844246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p:txBody>
          <a:bodyPr/>
          <a:lstStyle/>
          <a:p>
            <a:r>
              <a:rPr lang="zh-CN" altLang="en-US" sz="2800"/>
              <a:t>什么是软件设计模式</a:t>
            </a:r>
          </a:p>
        </p:txBody>
      </p:sp>
      <p:sp>
        <p:nvSpPr>
          <p:cNvPr id="492547" name="Rectangle 3"/>
          <p:cNvSpPr>
            <a:spLocks noGrp="1" noChangeArrowheads="1"/>
          </p:cNvSpPr>
          <p:nvPr>
            <p:ph type="body" idx="1"/>
          </p:nvPr>
        </p:nvSpPr>
        <p:spPr>
          <a:xfrm>
            <a:off x="629742" y="1773610"/>
            <a:ext cx="11244852" cy="4538126"/>
          </a:xfrm>
        </p:spPr>
        <p:txBody>
          <a:bodyPr/>
          <a:lstStyle/>
          <a:p>
            <a:pPr marL="635439" indent="-635439">
              <a:lnSpc>
                <a:spcPct val="100000"/>
              </a:lnSpc>
              <a:buFont typeface="Wingdings" pitchFamily="2" charset="2"/>
              <a:buAutoNum type="arabicPeriod" startAt="4"/>
            </a:pPr>
            <a:r>
              <a:rPr lang="zh-CN" altLang="en-US" sz="3200" b="1" dirty="0">
                <a:solidFill>
                  <a:schemeClr val="accent1"/>
                </a:solidFill>
                <a:latin typeface="楷体_GB2312" pitchFamily="49" charset="-122"/>
                <a:ea typeface="楷体_GB2312" pitchFamily="49" charset="-122"/>
              </a:rPr>
              <a:t>提供一种</a:t>
            </a:r>
            <a:r>
              <a:rPr lang="zh-CN" altLang="en-US" sz="3200" b="1" dirty="0">
                <a:solidFill>
                  <a:srgbClr val="FF9933"/>
                </a:solidFill>
                <a:latin typeface="楷体_GB2312" pitchFamily="49" charset="-122"/>
                <a:ea typeface="楷体_GB2312" pitchFamily="49" charset="-122"/>
              </a:rPr>
              <a:t>设计原则</a:t>
            </a:r>
            <a:r>
              <a:rPr lang="zh-CN" altLang="en-US" sz="3200" b="1" dirty="0">
                <a:solidFill>
                  <a:schemeClr val="accent1"/>
                </a:solidFill>
                <a:latin typeface="楷体_GB2312" pitchFamily="49" charset="-122"/>
                <a:ea typeface="楷体_GB2312" pitchFamily="49" charset="-122"/>
              </a:rPr>
              <a:t>的公共词汇和理解 。</a:t>
            </a:r>
          </a:p>
          <a:p>
            <a:pPr marL="635439" indent="-635439">
              <a:lnSpc>
                <a:spcPct val="100000"/>
              </a:lnSpc>
              <a:buNone/>
            </a:pPr>
            <a:endParaRPr lang="zh-CN" altLang="en-US" sz="3200" dirty="0">
              <a:solidFill>
                <a:schemeClr val="accent1"/>
              </a:solidFill>
              <a:latin typeface="楷体_GB2312" pitchFamily="49" charset="-122"/>
              <a:ea typeface="楷体_GB2312" pitchFamily="49" charset="-122"/>
            </a:endParaRPr>
          </a:p>
          <a:p>
            <a:pPr marL="635439" indent="-635439">
              <a:lnSpc>
                <a:spcPct val="100000"/>
              </a:lnSpc>
              <a:buNone/>
            </a:pPr>
            <a:r>
              <a:rPr lang="zh-CN" altLang="en-US" sz="3200" dirty="0"/>
              <a:t>模式名称是对问题及方案需求的简洁描述。</a:t>
            </a:r>
          </a:p>
          <a:p>
            <a:pPr marL="635439" indent="-635439">
              <a:lnSpc>
                <a:spcPct val="100000"/>
              </a:lnSpc>
              <a:buNone/>
            </a:pPr>
            <a:endParaRPr lang="zh-CN" altLang="en-US" sz="3200" dirty="0"/>
          </a:p>
          <a:p>
            <a:pPr marL="635439" indent="-635439">
              <a:lnSpc>
                <a:spcPct val="100000"/>
              </a:lnSpc>
              <a:buNone/>
            </a:pPr>
            <a:r>
              <a:rPr lang="zh-CN" altLang="en-US" sz="3200" dirty="0"/>
              <a:t>例如， </a:t>
            </a:r>
            <a:r>
              <a:rPr lang="en-US" altLang="zh-CN" sz="3200" dirty="0"/>
              <a:t>MVC </a:t>
            </a:r>
            <a:r>
              <a:rPr lang="zh-CN" altLang="en-US" sz="3200" dirty="0"/>
              <a:t>在</a:t>
            </a:r>
            <a:r>
              <a:rPr lang="en-US" altLang="zh-CN" sz="3200" dirty="0"/>
              <a:t>20</a:t>
            </a:r>
            <a:r>
              <a:rPr lang="zh-CN" altLang="en-US" sz="3200" dirty="0"/>
              <a:t>世纪</a:t>
            </a:r>
            <a:r>
              <a:rPr lang="en-US" altLang="zh-CN" sz="3200" dirty="0"/>
              <a:t>80</a:t>
            </a:r>
            <a:r>
              <a:rPr lang="zh-CN" altLang="en-US" sz="3200" dirty="0"/>
              <a:t>年代就被有关团体熟悉。</a:t>
            </a:r>
          </a:p>
        </p:txBody>
      </p:sp>
    </p:spTree>
    <p:extLst>
      <p:ext uri="{BB962C8B-B14F-4D97-AF65-F5344CB8AC3E}">
        <p14:creationId xmlns:p14="http://schemas.microsoft.com/office/powerpoint/2010/main" val="17566192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p:txBody>
          <a:bodyPr/>
          <a:lstStyle/>
          <a:p>
            <a:r>
              <a:rPr lang="zh-CN" altLang="en-US" sz="2800"/>
              <a:t>什么是软件设计模式</a:t>
            </a:r>
          </a:p>
        </p:txBody>
      </p:sp>
      <p:sp>
        <p:nvSpPr>
          <p:cNvPr id="488451" name="Rectangle 3"/>
          <p:cNvSpPr>
            <a:spLocks noGrp="1" noChangeArrowheads="1"/>
          </p:cNvSpPr>
          <p:nvPr>
            <p:ph type="body" idx="1"/>
          </p:nvPr>
        </p:nvSpPr>
        <p:spPr>
          <a:xfrm>
            <a:off x="911116" y="1981659"/>
            <a:ext cx="10861335" cy="4328527"/>
          </a:xfrm>
        </p:spPr>
        <p:txBody>
          <a:bodyPr/>
          <a:lstStyle/>
          <a:p>
            <a:pPr marL="726216" indent="-726216">
              <a:lnSpc>
                <a:spcPct val="100000"/>
              </a:lnSpc>
              <a:buFont typeface="Wingdings" pitchFamily="2" charset="2"/>
              <a:buAutoNum type="arabicPeriod" startAt="5"/>
            </a:pPr>
            <a:r>
              <a:rPr lang="zh-CN" altLang="en-US" sz="3300" b="1" dirty="0">
                <a:solidFill>
                  <a:schemeClr val="accent1"/>
                </a:solidFill>
                <a:latin typeface="楷体_GB2312" pitchFamily="49" charset="-122"/>
                <a:ea typeface="楷体_GB2312" pitchFamily="49" charset="-122"/>
              </a:rPr>
              <a:t>提供设计软件系统时的</a:t>
            </a:r>
            <a:r>
              <a:rPr lang="zh-CN" altLang="en-US" sz="3300" b="1" dirty="0">
                <a:solidFill>
                  <a:srgbClr val="FF9933"/>
                </a:solidFill>
                <a:latin typeface="楷体_GB2312" pitchFamily="49" charset="-122"/>
                <a:ea typeface="楷体_GB2312" pitchFamily="49" charset="-122"/>
              </a:rPr>
              <a:t>基本构想</a:t>
            </a:r>
            <a:r>
              <a:rPr lang="zh-CN" altLang="en-US" sz="3300" b="1" dirty="0">
                <a:solidFill>
                  <a:schemeClr val="accent1"/>
                </a:solidFill>
                <a:latin typeface="楷体_GB2312" pitchFamily="49" charset="-122"/>
                <a:ea typeface="楷体_GB2312" pitchFamily="49" charset="-122"/>
              </a:rPr>
              <a:t>（</a:t>
            </a:r>
            <a:r>
              <a:rPr lang="en-US" altLang="zh-CN" sz="3300" b="1" dirty="0">
                <a:solidFill>
                  <a:schemeClr val="accent1"/>
                </a:solidFill>
                <a:latin typeface="楷体_GB2312" pitchFamily="49" charset="-122"/>
                <a:ea typeface="楷体_GB2312" pitchFamily="49" charset="-122"/>
              </a:rPr>
              <a:t>Vision</a:t>
            </a:r>
            <a:r>
              <a:rPr lang="zh-CN" altLang="en-US" sz="3300" b="1" dirty="0">
                <a:solidFill>
                  <a:schemeClr val="accent1"/>
                </a:solidFill>
                <a:latin typeface="楷体_GB2312" pitchFamily="49" charset="-122"/>
                <a:ea typeface="楷体_GB2312" pitchFamily="49" charset="-122"/>
              </a:rPr>
              <a:t>）。</a:t>
            </a:r>
          </a:p>
          <a:p>
            <a:pPr marL="726216" indent="-726216">
              <a:lnSpc>
                <a:spcPct val="100000"/>
              </a:lnSpc>
            </a:pPr>
            <a:endParaRPr lang="zh-CN" altLang="en-US" sz="3300" b="1" dirty="0"/>
          </a:p>
          <a:p>
            <a:pPr marL="726216" indent="-726216">
              <a:lnSpc>
                <a:spcPct val="100000"/>
              </a:lnSpc>
              <a:buNone/>
            </a:pPr>
            <a:r>
              <a:rPr lang="en-US" altLang="zh-CN" sz="3300" dirty="0"/>
              <a:t>MVC</a:t>
            </a:r>
            <a:r>
              <a:rPr lang="zh-CN" altLang="en-US" sz="3300" dirty="0"/>
              <a:t>模式</a:t>
            </a:r>
          </a:p>
          <a:p>
            <a:pPr marL="726216" indent="-726216">
              <a:lnSpc>
                <a:spcPct val="100000"/>
              </a:lnSpc>
              <a:buNone/>
            </a:pPr>
            <a:r>
              <a:rPr lang="zh-CN" altLang="en-US" sz="3300" dirty="0"/>
              <a:t>基本构想：使核心功能与用户输入和信息显示分离。</a:t>
            </a:r>
          </a:p>
          <a:p>
            <a:pPr marL="726216" indent="-726216">
              <a:lnSpc>
                <a:spcPct val="100000"/>
              </a:lnSpc>
            </a:pPr>
            <a:endParaRPr lang="en-US" altLang="zh-CN" sz="3300" dirty="0"/>
          </a:p>
        </p:txBody>
      </p:sp>
    </p:spTree>
    <p:extLst>
      <p:ext uri="{BB962C8B-B14F-4D97-AF65-F5344CB8AC3E}">
        <p14:creationId xmlns:p14="http://schemas.microsoft.com/office/powerpoint/2010/main" val="22288427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p:txBody>
          <a:bodyPr/>
          <a:lstStyle/>
          <a:p>
            <a:r>
              <a:rPr lang="zh-CN" altLang="en-US" sz="2800" dirty="0"/>
              <a:t>什么是软件设计模式</a:t>
            </a:r>
          </a:p>
        </p:txBody>
      </p:sp>
      <p:sp>
        <p:nvSpPr>
          <p:cNvPr id="491523" name="Rectangle 3"/>
          <p:cNvSpPr>
            <a:spLocks noGrp="1" noChangeArrowheads="1"/>
          </p:cNvSpPr>
          <p:nvPr>
            <p:ph type="body" idx="1"/>
          </p:nvPr>
        </p:nvSpPr>
        <p:spPr/>
        <p:txBody>
          <a:bodyPr/>
          <a:lstStyle/>
          <a:p>
            <a:pPr marL="635439" indent="-635439">
              <a:lnSpc>
                <a:spcPct val="100000"/>
              </a:lnSpc>
              <a:buFont typeface="Wingdings" pitchFamily="2" charset="2"/>
              <a:buAutoNum type="arabicPeriod" startAt="6"/>
            </a:pPr>
            <a:r>
              <a:rPr lang="zh-CN" altLang="en-US" sz="3300" b="1" dirty="0">
                <a:solidFill>
                  <a:schemeClr val="accent1"/>
                </a:solidFill>
              </a:rPr>
              <a:t>描述一种处理所关注问题的</a:t>
            </a:r>
            <a:r>
              <a:rPr lang="zh-CN" altLang="en-US" sz="3300" b="1" dirty="0">
                <a:solidFill>
                  <a:srgbClr val="FF9933"/>
                </a:solidFill>
              </a:rPr>
              <a:t>可行方法</a:t>
            </a:r>
            <a:r>
              <a:rPr lang="zh-CN" altLang="en-US" sz="3300" b="1" dirty="0">
                <a:solidFill>
                  <a:schemeClr val="accent1"/>
                </a:solidFill>
              </a:rPr>
              <a:t>，有助于管理软件复杂度。</a:t>
            </a:r>
          </a:p>
          <a:p>
            <a:pPr marL="635439" indent="-635439">
              <a:lnSpc>
                <a:spcPct val="100000"/>
              </a:lnSpc>
              <a:buNone/>
            </a:pPr>
            <a:r>
              <a:rPr lang="zh-CN" altLang="en-US" sz="3300" dirty="0"/>
              <a:t>包括：</a:t>
            </a:r>
          </a:p>
          <a:p>
            <a:pPr marL="635439" indent="-635439">
              <a:lnSpc>
                <a:spcPct val="100000"/>
              </a:lnSpc>
            </a:pPr>
            <a:r>
              <a:rPr lang="zh-CN" altLang="en-US" sz="3300" dirty="0"/>
              <a:t>所需组件的种类、</a:t>
            </a:r>
          </a:p>
          <a:p>
            <a:pPr marL="635439" indent="-635439">
              <a:lnSpc>
                <a:spcPct val="100000"/>
              </a:lnSpc>
            </a:pPr>
            <a:r>
              <a:rPr lang="zh-CN" altLang="en-US" sz="3300" dirty="0"/>
              <a:t>它们的作用</a:t>
            </a:r>
          </a:p>
          <a:p>
            <a:pPr marL="635439" indent="-635439">
              <a:lnSpc>
                <a:spcPct val="100000"/>
              </a:lnSpc>
            </a:pPr>
            <a:r>
              <a:rPr lang="zh-CN" altLang="en-US" sz="3300" dirty="0"/>
              <a:t>要隐藏的细节</a:t>
            </a:r>
          </a:p>
          <a:p>
            <a:pPr marL="635439" indent="-635439">
              <a:lnSpc>
                <a:spcPct val="100000"/>
              </a:lnSpc>
            </a:pPr>
            <a:r>
              <a:rPr lang="zh-CN" altLang="en-US" sz="3300" dirty="0"/>
              <a:t>应为可视化的抽象</a:t>
            </a:r>
          </a:p>
          <a:p>
            <a:pPr marL="635439" indent="-635439">
              <a:lnSpc>
                <a:spcPct val="100000"/>
              </a:lnSpc>
            </a:pPr>
            <a:r>
              <a:rPr lang="zh-CN" altLang="en-US" sz="3300" dirty="0"/>
              <a:t>各要素如何工作</a:t>
            </a:r>
          </a:p>
        </p:txBody>
      </p:sp>
    </p:spTree>
    <p:extLst>
      <p:ext uri="{BB962C8B-B14F-4D97-AF65-F5344CB8AC3E}">
        <p14:creationId xmlns:p14="http://schemas.microsoft.com/office/powerpoint/2010/main" val="17682843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4" name="Rectangle 2"/>
          <p:cNvSpPr>
            <a:spLocks noGrp="1" noChangeArrowheads="1"/>
          </p:cNvSpPr>
          <p:nvPr>
            <p:ph type="title"/>
          </p:nvPr>
        </p:nvSpPr>
        <p:spPr/>
        <p:txBody>
          <a:bodyPr/>
          <a:lstStyle/>
          <a:p>
            <a:r>
              <a:rPr lang="zh-CN" altLang="en-US" sz="2800" dirty="0"/>
              <a:t>什么是软件设计模式</a:t>
            </a:r>
          </a:p>
        </p:txBody>
      </p:sp>
      <p:sp>
        <p:nvSpPr>
          <p:cNvPr id="489475" name="Rectangle 3"/>
          <p:cNvSpPr>
            <a:spLocks noGrp="1" noChangeArrowheads="1"/>
          </p:cNvSpPr>
          <p:nvPr>
            <p:ph type="body" idx="1"/>
          </p:nvPr>
        </p:nvSpPr>
        <p:spPr>
          <a:xfrm>
            <a:off x="701750" y="1485578"/>
            <a:ext cx="10373995" cy="4473024"/>
          </a:xfrm>
        </p:spPr>
        <p:txBody>
          <a:bodyPr/>
          <a:lstStyle/>
          <a:p>
            <a:pPr marL="726216" indent="-726216">
              <a:lnSpc>
                <a:spcPct val="100000"/>
              </a:lnSpc>
              <a:buFont typeface="Wingdings" pitchFamily="2" charset="2"/>
              <a:buAutoNum type="arabicPeriod" startAt="7"/>
            </a:pPr>
            <a:r>
              <a:rPr lang="zh-CN" altLang="en-US" sz="2800" b="1" dirty="0">
                <a:solidFill>
                  <a:schemeClr val="accent1"/>
                </a:solidFill>
                <a:ea typeface="楷体_GB2312" pitchFamily="49" charset="-122"/>
              </a:rPr>
              <a:t>模式提供一个功能行为的基本</a:t>
            </a:r>
            <a:r>
              <a:rPr lang="zh-CN" altLang="en-US" sz="2800" b="1" dirty="0">
                <a:solidFill>
                  <a:srgbClr val="FF9933"/>
                </a:solidFill>
                <a:ea typeface="楷体_GB2312" pitchFamily="49" charset="-122"/>
              </a:rPr>
              <a:t>框架属性</a:t>
            </a:r>
            <a:r>
              <a:rPr lang="en-US" altLang="zh-CN" sz="2800" b="1" dirty="0">
                <a:solidFill>
                  <a:schemeClr val="accent1"/>
                </a:solidFill>
                <a:latin typeface="Arial"/>
                <a:ea typeface="楷体_GB2312" pitchFamily="49" charset="-122"/>
              </a:rPr>
              <a:t>——</a:t>
            </a:r>
            <a:r>
              <a:rPr lang="zh-CN" altLang="en-US" sz="2800" b="1" dirty="0">
                <a:solidFill>
                  <a:schemeClr val="accent1"/>
                </a:solidFill>
                <a:ea typeface="楷体_GB2312" pitchFamily="49" charset="-122"/>
              </a:rPr>
              <a:t>软件系统的非功能需求。</a:t>
            </a:r>
          </a:p>
          <a:p>
            <a:pPr marL="726216" indent="-726216">
              <a:lnSpc>
                <a:spcPct val="100000"/>
              </a:lnSpc>
              <a:buNone/>
            </a:pPr>
            <a:endParaRPr lang="zh-CN" altLang="en-US" sz="3300" b="1" dirty="0"/>
          </a:p>
          <a:p>
            <a:pPr marL="726216" indent="-726216">
              <a:lnSpc>
                <a:spcPct val="100000"/>
              </a:lnSpc>
              <a:buNone/>
            </a:pPr>
            <a:r>
              <a:rPr lang="zh-CN" altLang="en-US" sz="2400" dirty="0"/>
              <a:t>可更改性、可靠性、可测试性、可重用性。</a:t>
            </a:r>
          </a:p>
          <a:p>
            <a:pPr marL="726216" indent="-726216">
              <a:lnSpc>
                <a:spcPct val="100000"/>
              </a:lnSpc>
              <a:buNone/>
            </a:pPr>
            <a:r>
              <a:rPr lang="zh-CN" altLang="en-US" sz="2400" dirty="0"/>
              <a:t>有的模式用于维护合作组件之间的一致性；</a:t>
            </a:r>
          </a:p>
          <a:p>
            <a:pPr marL="726216" indent="-726216">
              <a:lnSpc>
                <a:spcPct val="100000"/>
              </a:lnSpc>
              <a:buNone/>
            </a:pPr>
            <a:r>
              <a:rPr lang="zh-CN" altLang="en-US" sz="2400" dirty="0"/>
              <a:t>有的模式提供透明对等的进程间通信；</a:t>
            </a:r>
          </a:p>
          <a:p>
            <a:pPr marL="726216" indent="-726216">
              <a:lnSpc>
                <a:spcPct val="100000"/>
              </a:lnSpc>
              <a:buNone/>
            </a:pPr>
            <a:endParaRPr lang="zh-CN" altLang="en-US" sz="2400" dirty="0"/>
          </a:p>
          <a:p>
            <a:pPr marL="726216" indent="-726216">
              <a:lnSpc>
                <a:spcPct val="100000"/>
              </a:lnSpc>
              <a:buNone/>
            </a:pPr>
            <a:r>
              <a:rPr lang="zh-CN" altLang="en-US" sz="2400" dirty="0"/>
              <a:t>例如：</a:t>
            </a:r>
            <a:r>
              <a:rPr lang="en-US" altLang="zh-CN" sz="2400" dirty="0"/>
              <a:t>MVC</a:t>
            </a:r>
            <a:r>
              <a:rPr lang="zh-CN" altLang="en-US" sz="2400" dirty="0"/>
              <a:t>模式支持用户界面的可更改性和核心功能的可重用性。</a:t>
            </a:r>
          </a:p>
        </p:txBody>
      </p:sp>
    </p:spTree>
    <p:extLst>
      <p:ext uri="{BB962C8B-B14F-4D97-AF65-F5344CB8AC3E}">
        <p14:creationId xmlns:p14="http://schemas.microsoft.com/office/powerpoint/2010/main" val="4249713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法律声明</a:t>
            </a:r>
            <a:endParaRPr lang="zh-CN" altLang="en-US" dirty="0"/>
          </a:p>
        </p:txBody>
      </p:sp>
      <p:sp>
        <p:nvSpPr>
          <p:cNvPr id="3" name="内容占位符 2"/>
          <p:cNvSpPr>
            <a:spLocks noGrp="1"/>
          </p:cNvSpPr>
          <p:nvPr>
            <p:ph idx="1"/>
          </p:nvPr>
        </p:nvSpPr>
        <p:spPr>
          <a:xfrm>
            <a:off x="610235" y="1429081"/>
            <a:ext cx="10970424" cy="4809652"/>
          </a:xfrm>
        </p:spPr>
        <p:txBody>
          <a:bodyPr/>
          <a:lstStyle/>
          <a:p>
            <a:pPr>
              <a:buNone/>
            </a:pPr>
            <a:r>
              <a:rPr lang="en-US" altLang="zh-CN" sz="3300" b="1" dirty="0" smtClean="0">
                <a:solidFill>
                  <a:srgbClr val="FF0000"/>
                </a:solidFill>
              </a:rPr>
              <a:t>【</a:t>
            </a:r>
            <a:r>
              <a:rPr lang="zh-CN" altLang="en-US" sz="3300" b="1" dirty="0" smtClean="0">
                <a:solidFill>
                  <a:srgbClr val="FF0000"/>
                </a:solidFill>
              </a:rPr>
              <a:t>声明</a:t>
            </a:r>
            <a:r>
              <a:rPr lang="en-US" altLang="zh-CN" sz="3300" b="1" dirty="0" smtClean="0">
                <a:solidFill>
                  <a:srgbClr val="FF0000"/>
                </a:solidFill>
              </a:rPr>
              <a:t>】</a:t>
            </a:r>
            <a:r>
              <a:rPr lang="zh-CN" altLang="en-US" sz="3300" b="1" dirty="0" smtClean="0"/>
              <a:t>本视频和幻灯片为炼数成金网络课程的教学资料，所有资料只能在课程内使用，不得在课程以外范围散播，违者将可能被追究法律和经济责任。</a:t>
            </a:r>
            <a:endParaRPr lang="en-US" altLang="zh-CN" sz="3300" b="1" dirty="0" smtClean="0"/>
          </a:p>
          <a:p>
            <a:pPr>
              <a:buNone/>
            </a:pPr>
            <a:r>
              <a:rPr lang="zh-CN" altLang="en-US" sz="3300" b="1" dirty="0" smtClean="0">
                <a:solidFill>
                  <a:srgbClr val="003399"/>
                </a:solidFill>
              </a:rPr>
              <a:t>课程详情访问炼数成金培训网站</a:t>
            </a:r>
            <a:endParaRPr lang="en-US" altLang="zh-CN" sz="3300" b="1" dirty="0" smtClean="0">
              <a:solidFill>
                <a:srgbClr val="003399"/>
              </a:solidFill>
            </a:endParaRPr>
          </a:p>
          <a:p>
            <a:pPr>
              <a:buNone/>
            </a:pPr>
            <a:r>
              <a:rPr lang="en-US" altLang="zh-CN" sz="3300" b="1" dirty="0" smtClean="0">
                <a:solidFill>
                  <a:srgbClr val="FF0000"/>
                </a:solidFill>
                <a:hlinkClick r:id="rId3"/>
              </a:rPr>
              <a:t>http://edu.dataguru.cn</a:t>
            </a:r>
            <a:endParaRPr lang="en-US" altLang="zh-CN" sz="3300" b="1" dirty="0" smtClean="0">
              <a:solidFill>
                <a:srgbClr val="FF0000"/>
              </a:solidFill>
            </a:endParaRPr>
          </a:p>
          <a:p>
            <a:pPr>
              <a:buNone/>
            </a:pPr>
            <a:endParaRPr lang="en-US" altLang="zh-CN" dirty="0" smtClean="0"/>
          </a:p>
          <a:p>
            <a:pPr>
              <a:buNone/>
            </a:pPr>
            <a:endParaRPr lang="zh-CN"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a:xfrm>
            <a:off x="629742" y="15263"/>
            <a:ext cx="10785056" cy="1143265"/>
          </a:xfrm>
        </p:spPr>
        <p:txBody>
          <a:bodyPr/>
          <a:lstStyle/>
          <a:p>
            <a:r>
              <a:rPr lang="zh-CN" altLang="en-US" sz="2800" dirty="0"/>
              <a:t>什么是软件设计模式</a:t>
            </a:r>
          </a:p>
        </p:txBody>
      </p:sp>
      <p:sp>
        <p:nvSpPr>
          <p:cNvPr id="490499" name="Rectangle 3"/>
          <p:cNvSpPr>
            <a:spLocks noGrp="1" noChangeArrowheads="1"/>
          </p:cNvSpPr>
          <p:nvPr>
            <p:ph type="body" idx="1"/>
          </p:nvPr>
        </p:nvSpPr>
        <p:spPr>
          <a:xfrm>
            <a:off x="720417" y="1557699"/>
            <a:ext cx="10757511" cy="4609579"/>
          </a:xfrm>
        </p:spPr>
        <p:txBody>
          <a:bodyPr/>
          <a:lstStyle/>
          <a:p>
            <a:pPr marL="726216" indent="-726216">
              <a:lnSpc>
                <a:spcPct val="100000"/>
              </a:lnSpc>
              <a:buFont typeface="Wingdings" pitchFamily="2" charset="2"/>
              <a:buAutoNum type="arabicPeriod" startAt="8"/>
            </a:pPr>
            <a:r>
              <a:rPr lang="zh-CN" altLang="en-US" sz="4300" b="1" dirty="0">
                <a:solidFill>
                  <a:schemeClr val="accent1"/>
                </a:solidFill>
                <a:ea typeface="楷体_GB2312" pitchFamily="49" charset="-122"/>
              </a:rPr>
              <a:t>提供建立一个复杂软件体系结构组件、作用及相互关系的</a:t>
            </a:r>
            <a:r>
              <a:rPr lang="zh-CN" altLang="en-US" sz="4300" b="1" dirty="0">
                <a:solidFill>
                  <a:srgbClr val="FF9933"/>
                </a:solidFill>
                <a:ea typeface="楷体_GB2312" pitchFamily="49" charset="-122"/>
              </a:rPr>
              <a:t>预定义集</a:t>
            </a:r>
            <a:r>
              <a:rPr lang="zh-CN" altLang="en-US" sz="4300" b="1" dirty="0">
                <a:solidFill>
                  <a:schemeClr val="accent1"/>
                </a:solidFill>
                <a:ea typeface="楷体_GB2312" pitchFamily="49" charset="-122"/>
              </a:rPr>
              <a:t>。</a:t>
            </a:r>
          </a:p>
          <a:p>
            <a:pPr marL="726216" indent="-726216">
              <a:lnSpc>
                <a:spcPct val="100000"/>
              </a:lnSpc>
              <a:buNone/>
            </a:pPr>
            <a:endParaRPr lang="zh-CN" altLang="en-US" sz="4300" b="1" dirty="0">
              <a:solidFill>
                <a:schemeClr val="accent1"/>
              </a:solidFill>
              <a:ea typeface="楷体_GB2312" pitchFamily="49" charset="-122"/>
            </a:endParaRPr>
          </a:p>
          <a:p>
            <a:pPr marL="726216" indent="-726216">
              <a:lnSpc>
                <a:spcPct val="100000"/>
              </a:lnSpc>
              <a:buNone/>
            </a:pPr>
            <a:endParaRPr lang="zh-CN" altLang="en-US" dirty="0"/>
          </a:p>
          <a:p>
            <a:pPr marL="726216" indent="-726216">
              <a:lnSpc>
                <a:spcPct val="100000"/>
              </a:lnSpc>
            </a:pPr>
            <a:r>
              <a:rPr lang="zh-CN" altLang="en-US" sz="2900" dirty="0"/>
              <a:t>有助于选择和评估方案。提高设计速度和质量</a:t>
            </a:r>
          </a:p>
          <a:p>
            <a:pPr marL="726216" indent="-726216">
              <a:lnSpc>
                <a:spcPct val="100000"/>
              </a:lnSpc>
            </a:pPr>
            <a:r>
              <a:rPr lang="zh-CN" altLang="en-US" sz="2900" dirty="0"/>
              <a:t>但模式只确定解决设计问题的基本结构，即一般图式（ </a:t>
            </a:r>
            <a:r>
              <a:rPr lang="en-US" altLang="zh-CN" sz="2900" dirty="0"/>
              <a:t>Schema</a:t>
            </a:r>
            <a:r>
              <a:rPr lang="zh-CN" altLang="en-US" sz="2900" dirty="0"/>
              <a:t>），不给出完整的可使用的预制模式。</a:t>
            </a:r>
          </a:p>
        </p:txBody>
      </p:sp>
    </p:spTree>
    <p:extLst>
      <p:ext uri="{BB962C8B-B14F-4D97-AF65-F5344CB8AC3E}">
        <p14:creationId xmlns:p14="http://schemas.microsoft.com/office/powerpoint/2010/main" val="1804779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title"/>
          </p:nvPr>
        </p:nvSpPr>
        <p:spPr>
          <a:xfrm>
            <a:off x="722645" y="261442"/>
            <a:ext cx="10785056" cy="803461"/>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dirty="0"/>
              <a:t>设计模式的历史回顾</a:t>
            </a:r>
          </a:p>
        </p:txBody>
      </p:sp>
      <p:sp>
        <p:nvSpPr>
          <p:cNvPr id="6149" name="AutoShape 5"/>
          <p:cNvSpPr>
            <a:spLocks noChangeArrowheads="1"/>
          </p:cNvSpPr>
          <p:nvPr/>
        </p:nvSpPr>
        <p:spPr bwMode="auto">
          <a:xfrm>
            <a:off x="557734" y="1701602"/>
            <a:ext cx="10670637" cy="3828170"/>
          </a:xfrm>
          <a:prstGeom prst="roundRect">
            <a:avLst>
              <a:gd name="adj" fmla="val 27569"/>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lIns="108932" tIns="54466" rIns="108932" bIns="54466">
            <a:spAutoFit/>
          </a:bodyPr>
          <a:lstStyle/>
          <a:p>
            <a:pPr indent="535207"/>
            <a:r>
              <a:rPr kumimoji="1" lang="zh-CN" altLang="en-US" sz="2900" dirty="0">
                <a:solidFill>
                  <a:schemeClr val="tx1"/>
                </a:solidFill>
                <a:latin typeface="楷体_GB2312" pitchFamily="49" charset="-122"/>
                <a:ea typeface="楷体_GB2312" pitchFamily="49" charset="-122"/>
              </a:rPr>
              <a:t>模式的研究起源于建筑工程设计大师 </a:t>
            </a:r>
            <a:r>
              <a:rPr kumimoji="1" lang="en-US" altLang="zh-CN" sz="2900" dirty="0" err="1">
                <a:solidFill>
                  <a:schemeClr val="tx1"/>
                </a:solidFill>
                <a:latin typeface="楷体_GB2312" pitchFamily="49" charset="-122"/>
                <a:ea typeface="楷体_GB2312" pitchFamily="49" charset="-122"/>
              </a:rPr>
              <a:t>Cristoper</a:t>
            </a:r>
            <a:r>
              <a:rPr kumimoji="1" lang="en-US" altLang="zh-CN" sz="2900" dirty="0">
                <a:solidFill>
                  <a:schemeClr val="tx1"/>
                </a:solidFill>
                <a:latin typeface="楷体_GB2312" pitchFamily="49" charset="-122"/>
                <a:ea typeface="楷体_GB2312" pitchFamily="49" charset="-122"/>
              </a:rPr>
              <a:t> Alexander</a:t>
            </a:r>
            <a:r>
              <a:rPr kumimoji="1" lang="zh-CN" altLang="en-US" sz="2900" dirty="0">
                <a:solidFill>
                  <a:schemeClr val="tx1"/>
                </a:solidFill>
                <a:latin typeface="楷体_GB2312" pitchFamily="49" charset="-122"/>
                <a:ea typeface="楷体_GB2312" pitchFamily="49" charset="-122"/>
              </a:rPr>
              <a:t>的关于城市规划和建筑设计的著作： </a:t>
            </a:r>
            <a:r>
              <a:rPr kumimoji="1" lang="en-US" altLang="zh-CN" sz="2900" b="1" dirty="0">
                <a:solidFill>
                  <a:schemeClr val="tx1"/>
                </a:solidFill>
              </a:rPr>
              <a:t>《 </a:t>
            </a:r>
            <a:r>
              <a:rPr kumimoji="1" lang="zh-CN" altLang="en-US" sz="2900" b="1" dirty="0">
                <a:solidFill>
                  <a:schemeClr val="tx1"/>
                </a:solidFill>
              </a:rPr>
              <a:t>建筑的永恒之道 </a:t>
            </a:r>
            <a:r>
              <a:rPr kumimoji="1" lang="en-US" altLang="zh-CN" sz="2900" b="1" dirty="0">
                <a:solidFill>
                  <a:schemeClr val="tx1"/>
                </a:solidFill>
              </a:rPr>
              <a:t>》</a:t>
            </a:r>
            <a:r>
              <a:rPr kumimoji="1" lang="en-US" altLang="zh-CN" sz="2900" dirty="0">
                <a:solidFill>
                  <a:schemeClr val="tx1"/>
                </a:solidFill>
              </a:rPr>
              <a:t> </a:t>
            </a:r>
            <a:endParaRPr kumimoji="1" lang="en-US" altLang="zh-CN" sz="2900" dirty="0">
              <a:solidFill>
                <a:schemeClr val="tx1"/>
              </a:solidFill>
              <a:latin typeface="楷体_GB2312" pitchFamily="49" charset="-122"/>
              <a:ea typeface="楷体_GB2312" pitchFamily="49" charset="-122"/>
            </a:endParaRPr>
          </a:p>
          <a:p>
            <a:pPr indent="535207"/>
            <a:endParaRPr kumimoji="1" lang="en-US" altLang="zh-CN" sz="2900" dirty="0">
              <a:solidFill>
                <a:schemeClr val="tx1"/>
              </a:solidFill>
              <a:latin typeface="楷体_GB2312" pitchFamily="49" charset="-122"/>
              <a:ea typeface="楷体_GB2312" pitchFamily="49" charset="-122"/>
            </a:endParaRPr>
          </a:p>
          <a:p>
            <a:pPr indent="535207"/>
            <a:r>
              <a:rPr kumimoji="1" lang="en-US" altLang="zh-CN" sz="2900" dirty="0">
                <a:solidFill>
                  <a:schemeClr val="tx1"/>
                </a:solidFill>
                <a:latin typeface="楷体_GB2312" pitchFamily="49" charset="-122"/>
                <a:ea typeface="楷体_GB2312" pitchFamily="49" charset="-122"/>
              </a:rPr>
              <a:t>Alexander</a:t>
            </a:r>
            <a:r>
              <a:rPr kumimoji="1" lang="zh-CN" altLang="en-US" sz="2900" dirty="0">
                <a:solidFill>
                  <a:schemeClr val="tx1"/>
                </a:solidFill>
                <a:latin typeface="楷体_GB2312" pitchFamily="49" charset="-122"/>
                <a:ea typeface="楷体_GB2312" pitchFamily="49" charset="-122"/>
              </a:rPr>
              <a:t>描述了他认为是永恒的、适合于任何工程学科的设计原则。提出了文档化模式原理。在图纸上捕捉伟大建筑物的基本要素。</a:t>
            </a:r>
          </a:p>
        </p:txBody>
      </p:sp>
    </p:spTree>
    <p:extLst>
      <p:ext uri="{BB962C8B-B14F-4D97-AF65-F5344CB8AC3E}">
        <p14:creationId xmlns:p14="http://schemas.microsoft.com/office/powerpoint/2010/main" val="25085262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a:xfrm>
            <a:off x="913234" y="2374586"/>
            <a:ext cx="9893012" cy="1662497"/>
          </a:xfrm>
          <a:solidFill>
            <a:srgbClr val="48F50B"/>
          </a:solidFill>
          <a:ln>
            <a:solidFill>
              <a:schemeClr val="tx1"/>
            </a:solidFill>
            <a:miter lim="800000"/>
            <a:headEnd/>
            <a:tailEnd/>
          </a:ln>
        </p:spPr>
        <p:txBody>
          <a:bodyPr/>
          <a:lstStyle/>
          <a:p>
            <a:pPr marL="0" indent="0" algn="just">
              <a:buNone/>
            </a:pPr>
            <a:r>
              <a:rPr lang="zh-CN" altLang="en-US" sz="1600" b="1" dirty="0">
                <a:solidFill>
                  <a:srgbClr val="000000"/>
                </a:solidFill>
              </a:rPr>
              <a:t>使用 </a:t>
            </a:r>
            <a:r>
              <a:rPr lang="en-US" altLang="zh-CN" sz="1600" b="1" dirty="0">
                <a:solidFill>
                  <a:srgbClr val="000000"/>
                </a:solidFill>
              </a:rPr>
              <a:t>Smalltalk</a:t>
            </a:r>
            <a:r>
              <a:rPr lang="zh-CN" altLang="en-US" sz="1600" b="1" dirty="0">
                <a:solidFill>
                  <a:srgbClr val="000000"/>
                </a:solidFill>
              </a:rPr>
              <a:t>建立五模式语言指导</a:t>
            </a:r>
            <a:r>
              <a:rPr lang="en-US" altLang="zh-CN" sz="1600" b="1" dirty="0">
                <a:solidFill>
                  <a:srgbClr val="000000"/>
                </a:solidFill>
              </a:rPr>
              <a:t>Smalltalk</a:t>
            </a:r>
            <a:r>
              <a:rPr lang="zh-CN" altLang="en-US" sz="1600" b="1" dirty="0">
                <a:solidFill>
                  <a:srgbClr val="000000"/>
                </a:solidFill>
              </a:rPr>
              <a:t>的初学者。</a:t>
            </a:r>
          </a:p>
          <a:p>
            <a:pPr marL="0" indent="0" algn="just">
              <a:buNone/>
            </a:pPr>
            <a:r>
              <a:rPr lang="zh-CN" altLang="en-US" sz="1600" b="1" dirty="0">
                <a:solidFill>
                  <a:srgbClr val="000000"/>
                </a:solidFill>
                <a:latin typeface="Courier New"/>
              </a:rPr>
              <a:t>“</a:t>
            </a:r>
            <a:r>
              <a:rPr lang="en-US" altLang="zh-CN" sz="1600" b="1" dirty="0">
                <a:solidFill>
                  <a:srgbClr val="000000"/>
                </a:solidFill>
              </a:rPr>
              <a:t>Using Pattern Languages  for  Object</a:t>
            </a:r>
            <a:r>
              <a:rPr lang="zh-CN" altLang="en-US" sz="1600" b="1" dirty="0">
                <a:solidFill>
                  <a:srgbClr val="000000"/>
                </a:solidFill>
              </a:rPr>
              <a:t>－</a:t>
            </a:r>
            <a:r>
              <a:rPr lang="en-US" altLang="zh-CN" sz="1600" b="1" dirty="0">
                <a:solidFill>
                  <a:srgbClr val="000000"/>
                </a:solidFill>
              </a:rPr>
              <a:t>Oriented Programs</a:t>
            </a:r>
            <a:r>
              <a:rPr lang="en-US" altLang="zh-CN" sz="1600" b="1" dirty="0">
                <a:solidFill>
                  <a:srgbClr val="000000"/>
                </a:solidFill>
                <a:latin typeface="Courier New"/>
              </a:rPr>
              <a:t>”</a:t>
            </a:r>
            <a:r>
              <a:rPr lang="zh-CN" altLang="en-US" sz="1600" b="1" dirty="0">
                <a:solidFill>
                  <a:srgbClr val="000000"/>
                </a:solidFill>
              </a:rPr>
              <a:t>。</a:t>
            </a:r>
          </a:p>
          <a:p>
            <a:pPr marL="0" indent="0" algn="just">
              <a:buNone/>
            </a:pPr>
            <a:r>
              <a:rPr lang="en-US" altLang="zh-CN" sz="1600" b="1" dirty="0">
                <a:solidFill>
                  <a:srgbClr val="000000"/>
                </a:solidFill>
                <a:latin typeface="Courier New"/>
              </a:rPr>
              <a:t>——</a:t>
            </a:r>
            <a:r>
              <a:rPr lang="en-US" altLang="zh-CN" sz="1600" b="1" dirty="0">
                <a:solidFill>
                  <a:srgbClr val="000000"/>
                </a:solidFill>
              </a:rPr>
              <a:t>Orlando</a:t>
            </a:r>
            <a:r>
              <a:rPr lang="zh-CN" altLang="en-US" sz="1600" b="1" dirty="0">
                <a:solidFill>
                  <a:srgbClr val="000000"/>
                </a:solidFill>
              </a:rPr>
              <a:t>，</a:t>
            </a:r>
            <a:r>
              <a:rPr lang="en-US" altLang="zh-CN" sz="1600" b="1" dirty="0">
                <a:solidFill>
                  <a:srgbClr val="000000"/>
                </a:solidFill>
              </a:rPr>
              <a:t>OOPSLA</a:t>
            </a:r>
            <a:r>
              <a:rPr lang="en-US" altLang="zh-CN" sz="1600" b="1" dirty="0">
                <a:solidFill>
                  <a:srgbClr val="000000"/>
                </a:solidFill>
                <a:latin typeface="Courier New"/>
              </a:rPr>
              <a:t>’</a:t>
            </a:r>
            <a:r>
              <a:rPr lang="en-US" altLang="zh-CN" sz="1600" b="1" dirty="0">
                <a:solidFill>
                  <a:srgbClr val="000000"/>
                </a:solidFill>
              </a:rPr>
              <a:t>87(Object</a:t>
            </a:r>
            <a:r>
              <a:rPr lang="zh-CN" altLang="en-US" sz="1600" b="1" dirty="0">
                <a:solidFill>
                  <a:srgbClr val="000000"/>
                </a:solidFill>
              </a:rPr>
              <a:t>－</a:t>
            </a:r>
            <a:r>
              <a:rPr lang="en-US" altLang="zh-CN" sz="1600" b="1" dirty="0">
                <a:solidFill>
                  <a:srgbClr val="000000"/>
                </a:solidFill>
              </a:rPr>
              <a:t>Oriented Programming Systems</a:t>
            </a:r>
            <a:r>
              <a:rPr lang="zh-CN" altLang="en-US" sz="1600" b="1" dirty="0">
                <a:solidFill>
                  <a:srgbClr val="000000"/>
                </a:solidFill>
              </a:rPr>
              <a:t>，</a:t>
            </a:r>
            <a:r>
              <a:rPr lang="en-US" altLang="zh-CN" sz="1600" b="1" dirty="0">
                <a:solidFill>
                  <a:srgbClr val="000000"/>
                </a:solidFill>
              </a:rPr>
              <a:t>Languages and Applications)</a:t>
            </a:r>
          </a:p>
        </p:txBody>
      </p:sp>
      <p:sp>
        <p:nvSpPr>
          <p:cNvPr id="7171" name="Rectangle 3"/>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dirty="0"/>
              <a:t>设计模式的历史回顾</a:t>
            </a:r>
          </a:p>
        </p:txBody>
      </p:sp>
      <p:sp>
        <p:nvSpPr>
          <p:cNvPr id="7172" name="AutoShape 4"/>
          <p:cNvSpPr>
            <a:spLocks noChangeArrowheads="1"/>
          </p:cNvSpPr>
          <p:nvPr/>
        </p:nvSpPr>
        <p:spPr bwMode="auto">
          <a:xfrm>
            <a:off x="6485866" y="1179786"/>
            <a:ext cx="813647" cy="609741"/>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7173" name="AutoShape 5"/>
          <p:cNvSpPr>
            <a:spLocks noChangeArrowheads="1"/>
          </p:cNvSpPr>
          <p:nvPr/>
        </p:nvSpPr>
        <p:spPr bwMode="auto">
          <a:xfrm>
            <a:off x="6583334" y="4222141"/>
            <a:ext cx="813647" cy="609741"/>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7174" name="Rectangle 6"/>
          <p:cNvSpPr>
            <a:spLocks noChangeArrowheads="1"/>
          </p:cNvSpPr>
          <p:nvPr/>
        </p:nvSpPr>
        <p:spPr bwMode="auto">
          <a:xfrm>
            <a:off x="1008583" y="1804065"/>
            <a:ext cx="7046219" cy="556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sz="2800" dirty="0"/>
              <a:t>1987</a:t>
            </a:r>
            <a:r>
              <a:rPr kumimoji="1" lang="zh-CN" altLang="en-US" sz="2800" dirty="0"/>
              <a:t>年，</a:t>
            </a:r>
            <a:r>
              <a:rPr kumimoji="1" lang="en-US" altLang="zh-CN" sz="2800" dirty="0"/>
              <a:t>Ward  Cunningham</a:t>
            </a:r>
            <a:r>
              <a:rPr kumimoji="1" lang="zh-CN" altLang="en-US" sz="2800" dirty="0"/>
              <a:t>和</a:t>
            </a:r>
            <a:r>
              <a:rPr kumimoji="1" lang="en-US" altLang="zh-CN" sz="2800" dirty="0"/>
              <a:t>Kent Beck</a:t>
            </a:r>
          </a:p>
        </p:txBody>
      </p:sp>
      <p:sp>
        <p:nvSpPr>
          <p:cNvPr id="7175" name="Rectangle 7"/>
          <p:cNvSpPr>
            <a:spLocks noChangeArrowheads="1"/>
          </p:cNvSpPr>
          <p:nvPr/>
        </p:nvSpPr>
        <p:spPr bwMode="auto">
          <a:xfrm>
            <a:off x="913234" y="4914493"/>
            <a:ext cx="10475701" cy="1295700"/>
          </a:xfrm>
          <a:prstGeom prst="rect">
            <a:avLst/>
          </a:prstGeom>
          <a:solidFill>
            <a:srgbClr val="48F50B"/>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pPr algn="just">
              <a:lnSpc>
                <a:spcPct val="90000"/>
              </a:lnSpc>
              <a:spcBef>
                <a:spcPct val="20000"/>
              </a:spcBef>
              <a:buClr>
                <a:schemeClr val="tx2"/>
              </a:buClr>
              <a:buSzPct val="75000"/>
              <a:buFont typeface="Wingdings" pitchFamily="2" charset="2"/>
              <a:buNone/>
            </a:pPr>
            <a:r>
              <a:rPr lang="zh-CN" altLang="en-US" sz="2400" b="1" dirty="0"/>
              <a:t>出现软件框架：</a:t>
            </a:r>
          </a:p>
          <a:p>
            <a:pPr algn="just">
              <a:lnSpc>
                <a:spcPct val="90000"/>
              </a:lnSpc>
              <a:spcBef>
                <a:spcPct val="20000"/>
              </a:spcBef>
              <a:buClr>
                <a:schemeClr val="tx2"/>
              </a:buClr>
              <a:buSzPct val="75000"/>
              <a:buFont typeface="Wingdings" pitchFamily="2" charset="2"/>
              <a:buNone/>
            </a:pPr>
            <a:r>
              <a:rPr lang="en-US" altLang="zh-CN" sz="2400" b="1" dirty="0"/>
              <a:t>Smalltalk</a:t>
            </a:r>
            <a:r>
              <a:rPr lang="zh-CN" altLang="en-US" sz="2400" b="1" dirty="0"/>
              <a:t>的 </a:t>
            </a:r>
            <a:r>
              <a:rPr lang="en-US" altLang="zh-CN" sz="2400" b="1" dirty="0"/>
              <a:t>Model</a:t>
            </a:r>
            <a:r>
              <a:rPr lang="zh-CN" altLang="en-US" sz="2400" b="1" dirty="0"/>
              <a:t>－</a:t>
            </a:r>
            <a:r>
              <a:rPr lang="en-US" altLang="zh-CN" sz="2400" b="1" dirty="0"/>
              <a:t>View</a:t>
            </a:r>
            <a:r>
              <a:rPr lang="zh-CN" altLang="en-US" sz="2400" b="1" dirty="0"/>
              <a:t>－</a:t>
            </a:r>
            <a:r>
              <a:rPr lang="en-US" altLang="zh-CN" sz="2400" b="1" dirty="0"/>
              <a:t>Controller</a:t>
            </a:r>
            <a:r>
              <a:rPr lang="zh-CN" altLang="en-US" sz="2400" b="1" dirty="0"/>
              <a:t>（</a:t>
            </a:r>
            <a:r>
              <a:rPr lang="en-US" altLang="zh-CN" sz="2400" b="1" dirty="0"/>
              <a:t>MVC</a:t>
            </a:r>
            <a:r>
              <a:rPr lang="zh-CN" altLang="en-US" sz="2400" b="1" dirty="0"/>
              <a:t>）框架</a:t>
            </a:r>
          </a:p>
          <a:p>
            <a:pPr algn="just">
              <a:lnSpc>
                <a:spcPct val="90000"/>
              </a:lnSpc>
              <a:spcBef>
                <a:spcPct val="20000"/>
              </a:spcBef>
              <a:buClr>
                <a:schemeClr val="tx2"/>
              </a:buClr>
              <a:buSzPct val="75000"/>
              <a:buFont typeface="Wingdings" pitchFamily="2" charset="2"/>
              <a:buNone/>
            </a:pPr>
            <a:r>
              <a:rPr lang="zh-CN" altLang="en-US" sz="2400" b="1" dirty="0"/>
              <a:t>描述使用特定框架的特定方式的设计模式。 </a:t>
            </a:r>
          </a:p>
        </p:txBody>
      </p:sp>
      <p:sp>
        <p:nvSpPr>
          <p:cNvPr id="7176" name="Rectangle 8"/>
          <p:cNvSpPr>
            <a:spLocks noChangeArrowheads="1"/>
          </p:cNvSpPr>
          <p:nvPr/>
        </p:nvSpPr>
        <p:spPr bwMode="auto">
          <a:xfrm>
            <a:off x="913234" y="4438090"/>
            <a:ext cx="3371495" cy="47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sz="2400" dirty="0"/>
              <a:t>1988</a:t>
            </a:r>
            <a:r>
              <a:rPr kumimoji="1" lang="zh-CN" altLang="en-US" sz="1400" dirty="0"/>
              <a:t>年，</a:t>
            </a:r>
            <a:r>
              <a:rPr kumimoji="1" lang="en-US" altLang="zh-CN" sz="2400" dirty="0"/>
              <a:t>Krasner</a:t>
            </a:r>
            <a:r>
              <a:rPr kumimoji="1" lang="zh-CN" altLang="en-US" sz="2400" dirty="0"/>
              <a:t>，</a:t>
            </a:r>
            <a:r>
              <a:rPr kumimoji="1" lang="en-US" altLang="zh-CN" sz="2400" dirty="0"/>
              <a:t>Pope</a:t>
            </a:r>
          </a:p>
        </p:txBody>
      </p:sp>
    </p:spTree>
    <p:extLst>
      <p:ext uri="{BB962C8B-B14F-4D97-AF65-F5344CB8AC3E}">
        <p14:creationId xmlns:p14="http://schemas.microsoft.com/office/powerpoint/2010/main" val="5220167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a:t>设计模式的历史回顾</a:t>
            </a:r>
          </a:p>
        </p:txBody>
      </p:sp>
      <p:sp>
        <p:nvSpPr>
          <p:cNvPr id="8195" name="AutoShape 3"/>
          <p:cNvSpPr>
            <a:spLocks noChangeArrowheads="1"/>
          </p:cNvSpPr>
          <p:nvPr/>
        </p:nvSpPr>
        <p:spPr bwMode="auto">
          <a:xfrm>
            <a:off x="5489995" y="1263838"/>
            <a:ext cx="813647" cy="45730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8196" name="AutoShape 4"/>
          <p:cNvSpPr>
            <a:spLocks noChangeArrowheads="1"/>
          </p:cNvSpPr>
          <p:nvPr/>
        </p:nvSpPr>
        <p:spPr bwMode="auto">
          <a:xfrm>
            <a:off x="5608651" y="3956862"/>
            <a:ext cx="813647" cy="45730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8197" name="Text Box 5"/>
          <p:cNvSpPr txBox="1">
            <a:spLocks noChangeArrowheads="1"/>
          </p:cNvSpPr>
          <p:nvPr/>
        </p:nvSpPr>
        <p:spPr bwMode="auto">
          <a:xfrm>
            <a:off x="1091217" y="2372170"/>
            <a:ext cx="10068878" cy="897904"/>
          </a:xfrm>
          <a:prstGeom prst="rect">
            <a:avLst/>
          </a:prstGeo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lvl1pPr marL="0" indent="0" algn="just" eaLnBrk="0" hangingPunct="0">
              <a:lnSpc>
                <a:spcPct val="150000"/>
              </a:lnSpc>
              <a:spcBef>
                <a:spcPct val="20000"/>
              </a:spcBef>
              <a:buClr>
                <a:schemeClr val="accent4">
                  <a:lumMod val="50000"/>
                </a:schemeClr>
              </a:buClr>
              <a:buFont typeface="Wingdings" pitchFamily="2" charset="2"/>
              <a:buNone/>
              <a:defRPr sz="1600" b="1">
                <a:solidFill>
                  <a:srgbClr val="000000"/>
                </a:solidFill>
                <a:latin typeface="+mn-lt"/>
                <a:ea typeface="+mn-ea"/>
              </a:defRPr>
            </a:lvl1pPr>
            <a:lvl2pPr marL="885076" indent="-340414" eaLnBrk="0" hangingPunct="0">
              <a:lnSpc>
                <a:spcPct val="150000"/>
              </a:lnSpc>
              <a:spcBef>
                <a:spcPct val="20000"/>
              </a:spcBef>
              <a:buClr>
                <a:srgbClr val="2F6231"/>
              </a:buClr>
              <a:buFont typeface="Arial" charset="0"/>
              <a:buChar char="–"/>
              <a:defRPr sz="1700">
                <a:latin typeface="+mn-lt"/>
                <a:ea typeface="+mn-ea"/>
              </a:defRPr>
            </a:lvl2pPr>
            <a:lvl3pPr marL="1361656" indent="-272331" eaLnBrk="0" hangingPunct="0">
              <a:lnSpc>
                <a:spcPct val="150000"/>
              </a:lnSpc>
              <a:spcBef>
                <a:spcPct val="20000"/>
              </a:spcBef>
              <a:buClr>
                <a:srgbClr val="2F6231"/>
              </a:buClr>
              <a:buFont typeface="Arial" charset="0"/>
              <a:buChar char="•"/>
              <a:defRPr sz="1400">
                <a:latin typeface="+mn-lt"/>
                <a:ea typeface="+mn-ea"/>
              </a:defRPr>
            </a:lvl3pPr>
            <a:lvl4pPr marL="1906318" indent="-272331" eaLnBrk="0" hangingPunct="0">
              <a:lnSpc>
                <a:spcPct val="150000"/>
              </a:lnSpc>
              <a:spcBef>
                <a:spcPct val="20000"/>
              </a:spcBef>
              <a:buClr>
                <a:srgbClr val="2F6231"/>
              </a:buClr>
              <a:buFont typeface="Arial" charset="0"/>
              <a:buChar char="–"/>
              <a:defRPr sz="1300">
                <a:latin typeface="+mn-lt"/>
                <a:ea typeface="+mn-ea"/>
              </a:defRPr>
            </a:lvl4pPr>
            <a:lvl5pPr marL="2450981" indent="-272331" eaLnBrk="0" hangingPunct="0">
              <a:lnSpc>
                <a:spcPct val="150000"/>
              </a:lnSpc>
              <a:spcBef>
                <a:spcPct val="20000"/>
              </a:spcBef>
              <a:buClr>
                <a:srgbClr val="2F6231"/>
              </a:buClr>
              <a:buFont typeface="Arial" charset="0"/>
              <a:buChar char="»"/>
              <a:defRPr sz="1300">
                <a:latin typeface="+mn-lt"/>
                <a:ea typeface="+mn-ea"/>
              </a:defRPr>
            </a:lvl5pPr>
            <a:lvl6pPr marL="2995643" indent="-272331">
              <a:spcBef>
                <a:spcPct val="20000"/>
              </a:spcBef>
              <a:buFont typeface="Arial" pitchFamily="34" charset="0"/>
              <a:buChar char="•"/>
              <a:defRPr sz="2400">
                <a:latin typeface="+mn-lt"/>
                <a:ea typeface="+mn-ea"/>
              </a:defRPr>
            </a:lvl6pPr>
            <a:lvl7pPr marL="3540305" indent="-272331">
              <a:spcBef>
                <a:spcPct val="20000"/>
              </a:spcBef>
              <a:buFont typeface="Arial" pitchFamily="34" charset="0"/>
              <a:buChar char="•"/>
              <a:defRPr sz="2400">
                <a:latin typeface="+mn-lt"/>
                <a:ea typeface="+mn-ea"/>
              </a:defRPr>
            </a:lvl7pPr>
            <a:lvl8pPr marL="4084968" indent="-272331">
              <a:spcBef>
                <a:spcPct val="20000"/>
              </a:spcBef>
              <a:buFont typeface="Arial" pitchFamily="34" charset="0"/>
              <a:buChar char="•"/>
              <a:defRPr sz="2400">
                <a:latin typeface="+mn-lt"/>
                <a:ea typeface="+mn-ea"/>
              </a:defRPr>
            </a:lvl8pPr>
            <a:lvl9pPr marL="4629630" indent="-272331">
              <a:spcBef>
                <a:spcPct val="20000"/>
              </a:spcBef>
              <a:buFont typeface="Arial" pitchFamily="34" charset="0"/>
              <a:buChar char="•"/>
              <a:defRPr sz="2400">
                <a:latin typeface="+mn-lt"/>
                <a:ea typeface="+mn-ea"/>
              </a:defRPr>
            </a:lvl9pPr>
          </a:lstStyle>
          <a:p>
            <a:r>
              <a:rPr lang="zh-CN" altLang="en-US"/>
              <a:t>用通用方法描述不同对象类之间的交互关系</a:t>
            </a:r>
          </a:p>
          <a:p>
            <a:r>
              <a:rPr lang="en-US" altLang="zh-CN"/>
              <a:t>——</a:t>
            </a:r>
            <a:r>
              <a:rPr lang="zh-CN" altLang="en-US"/>
              <a:t>更高级的设计模式。 </a:t>
            </a:r>
          </a:p>
        </p:txBody>
      </p:sp>
      <p:sp>
        <p:nvSpPr>
          <p:cNvPr id="8198" name="Rectangle 6"/>
          <p:cNvSpPr>
            <a:spLocks noChangeArrowheads="1"/>
          </p:cNvSpPr>
          <p:nvPr/>
        </p:nvSpPr>
        <p:spPr bwMode="auto">
          <a:xfrm>
            <a:off x="995869" y="1846587"/>
            <a:ext cx="3166311" cy="47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sz="2400"/>
              <a:t>1990</a:t>
            </a:r>
            <a:r>
              <a:rPr kumimoji="1" lang="zh-CN" altLang="en-US" sz="2400"/>
              <a:t>年 </a:t>
            </a:r>
            <a:r>
              <a:rPr kumimoji="1" lang="en-US" altLang="zh-CN" sz="2400"/>
              <a:t>Richard Helm</a:t>
            </a:r>
          </a:p>
        </p:txBody>
      </p:sp>
      <p:sp>
        <p:nvSpPr>
          <p:cNvPr id="8199" name="Text Box 7"/>
          <p:cNvSpPr txBox="1">
            <a:spLocks noChangeArrowheads="1"/>
          </p:cNvSpPr>
          <p:nvPr/>
        </p:nvSpPr>
        <p:spPr bwMode="auto">
          <a:xfrm>
            <a:off x="1186567" y="4965158"/>
            <a:ext cx="10068878" cy="897904"/>
          </a:xfrm>
          <a:prstGeom prst="rect">
            <a:avLst/>
          </a:prstGeo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lvl1pPr marL="0" indent="0" algn="just" eaLnBrk="0" hangingPunct="0">
              <a:lnSpc>
                <a:spcPct val="150000"/>
              </a:lnSpc>
              <a:spcBef>
                <a:spcPct val="20000"/>
              </a:spcBef>
              <a:buClr>
                <a:schemeClr val="accent4">
                  <a:lumMod val="50000"/>
                </a:schemeClr>
              </a:buClr>
              <a:buFont typeface="Wingdings" pitchFamily="2" charset="2"/>
              <a:buNone/>
              <a:defRPr sz="1600" b="1">
                <a:solidFill>
                  <a:srgbClr val="000000"/>
                </a:solidFill>
                <a:latin typeface="+mn-lt"/>
                <a:ea typeface="+mn-ea"/>
              </a:defRPr>
            </a:lvl1pPr>
            <a:lvl2pPr marL="885076" indent="-340414" eaLnBrk="0" hangingPunct="0">
              <a:lnSpc>
                <a:spcPct val="150000"/>
              </a:lnSpc>
              <a:spcBef>
                <a:spcPct val="20000"/>
              </a:spcBef>
              <a:buClr>
                <a:srgbClr val="2F6231"/>
              </a:buClr>
              <a:buFont typeface="Arial" charset="0"/>
              <a:buChar char="–"/>
              <a:defRPr sz="1700">
                <a:latin typeface="+mn-lt"/>
                <a:ea typeface="+mn-ea"/>
              </a:defRPr>
            </a:lvl2pPr>
            <a:lvl3pPr marL="1361656" indent="-272331" eaLnBrk="0" hangingPunct="0">
              <a:lnSpc>
                <a:spcPct val="150000"/>
              </a:lnSpc>
              <a:spcBef>
                <a:spcPct val="20000"/>
              </a:spcBef>
              <a:buClr>
                <a:srgbClr val="2F6231"/>
              </a:buClr>
              <a:buFont typeface="Arial" charset="0"/>
              <a:buChar char="•"/>
              <a:defRPr sz="1400">
                <a:latin typeface="+mn-lt"/>
                <a:ea typeface="+mn-ea"/>
              </a:defRPr>
            </a:lvl3pPr>
            <a:lvl4pPr marL="1906318" indent="-272331" eaLnBrk="0" hangingPunct="0">
              <a:lnSpc>
                <a:spcPct val="150000"/>
              </a:lnSpc>
              <a:spcBef>
                <a:spcPct val="20000"/>
              </a:spcBef>
              <a:buClr>
                <a:srgbClr val="2F6231"/>
              </a:buClr>
              <a:buFont typeface="Arial" charset="0"/>
              <a:buChar char="–"/>
              <a:defRPr sz="1300">
                <a:latin typeface="+mn-lt"/>
                <a:ea typeface="+mn-ea"/>
              </a:defRPr>
            </a:lvl4pPr>
            <a:lvl5pPr marL="2450981" indent="-272331" eaLnBrk="0" hangingPunct="0">
              <a:lnSpc>
                <a:spcPct val="150000"/>
              </a:lnSpc>
              <a:spcBef>
                <a:spcPct val="20000"/>
              </a:spcBef>
              <a:buClr>
                <a:srgbClr val="2F6231"/>
              </a:buClr>
              <a:buFont typeface="Arial" charset="0"/>
              <a:buChar char="»"/>
              <a:defRPr sz="1300">
                <a:latin typeface="+mn-lt"/>
                <a:ea typeface="+mn-ea"/>
              </a:defRPr>
            </a:lvl5pPr>
            <a:lvl6pPr marL="2995643" indent="-272331">
              <a:spcBef>
                <a:spcPct val="20000"/>
              </a:spcBef>
              <a:buFont typeface="Arial" pitchFamily="34" charset="0"/>
              <a:buChar char="•"/>
              <a:defRPr sz="2400">
                <a:latin typeface="+mn-lt"/>
                <a:ea typeface="+mn-ea"/>
              </a:defRPr>
            </a:lvl6pPr>
            <a:lvl7pPr marL="3540305" indent="-272331">
              <a:spcBef>
                <a:spcPct val="20000"/>
              </a:spcBef>
              <a:buFont typeface="Arial" pitchFamily="34" charset="0"/>
              <a:buChar char="•"/>
              <a:defRPr sz="2400">
                <a:latin typeface="+mn-lt"/>
                <a:ea typeface="+mn-ea"/>
              </a:defRPr>
            </a:lvl7pPr>
            <a:lvl8pPr marL="4084968" indent="-272331">
              <a:spcBef>
                <a:spcPct val="20000"/>
              </a:spcBef>
              <a:buFont typeface="Arial" pitchFamily="34" charset="0"/>
              <a:buChar char="•"/>
              <a:defRPr sz="2400">
                <a:latin typeface="+mn-lt"/>
                <a:ea typeface="+mn-ea"/>
              </a:defRPr>
            </a:lvl8pPr>
            <a:lvl9pPr marL="4629630" indent="-272331">
              <a:spcBef>
                <a:spcPct val="20000"/>
              </a:spcBef>
              <a:buFont typeface="Arial" pitchFamily="34" charset="0"/>
              <a:buChar char="•"/>
              <a:defRPr sz="2400">
                <a:latin typeface="+mn-lt"/>
                <a:ea typeface="+mn-ea"/>
              </a:defRPr>
            </a:lvl9pPr>
          </a:lstStyle>
          <a:p>
            <a:r>
              <a:rPr lang="zh-CN" altLang="en-US" dirty="0"/>
              <a:t>经典著作</a:t>
            </a:r>
            <a:r>
              <a:rPr lang="en-US" altLang="zh-CN" dirty="0"/>
              <a:t>C++</a:t>
            </a:r>
            <a:r>
              <a:rPr lang="zh-CN" altLang="en-US" dirty="0"/>
              <a:t>成例目录</a:t>
            </a:r>
          </a:p>
          <a:p>
            <a:r>
              <a:rPr lang="zh-CN" altLang="en-US" dirty="0"/>
              <a:t>“</a:t>
            </a:r>
            <a:r>
              <a:rPr lang="en-US" altLang="zh-CN" dirty="0"/>
              <a:t>Advanced  C++  Programming  Styles and Idioms”</a:t>
            </a:r>
            <a:r>
              <a:rPr lang="zh-CN" altLang="en-US" dirty="0"/>
              <a:t>。</a:t>
            </a:r>
          </a:p>
        </p:txBody>
      </p:sp>
      <p:sp>
        <p:nvSpPr>
          <p:cNvPr id="8200" name="Rectangle 8"/>
          <p:cNvSpPr>
            <a:spLocks noChangeArrowheads="1"/>
          </p:cNvSpPr>
          <p:nvPr/>
        </p:nvSpPr>
        <p:spPr bwMode="auto">
          <a:xfrm>
            <a:off x="898401" y="4388762"/>
            <a:ext cx="4229268" cy="47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spAutoFit/>
          </a:bodyPr>
          <a:lstStyle/>
          <a:p>
            <a:r>
              <a:rPr kumimoji="1" lang="en-US" altLang="zh-CN" sz="2400"/>
              <a:t>1992</a:t>
            </a:r>
            <a:r>
              <a:rPr kumimoji="1" lang="zh-CN" altLang="en-US" sz="2400"/>
              <a:t>年</a:t>
            </a:r>
            <a:r>
              <a:rPr kumimoji="1" lang="en-US" altLang="zh-CN" sz="2400"/>
              <a:t>Jim Coplien</a:t>
            </a:r>
          </a:p>
        </p:txBody>
      </p:sp>
    </p:spTree>
    <p:extLst>
      <p:ext uri="{BB962C8B-B14F-4D97-AF65-F5344CB8AC3E}">
        <p14:creationId xmlns:p14="http://schemas.microsoft.com/office/powerpoint/2010/main" val="239402866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xfrm>
            <a:off x="936541" y="2425650"/>
            <a:ext cx="9797662" cy="492239"/>
          </a:xfr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p>
            <a:pPr marL="0" indent="0" algn="just">
              <a:buNone/>
            </a:pPr>
            <a:r>
              <a:rPr lang="zh-CN" altLang="en-US" sz="1600" b="1">
                <a:solidFill>
                  <a:srgbClr val="000000"/>
                </a:solidFill>
              </a:rPr>
              <a:t>设计模式编目。 </a:t>
            </a:r>
          </a:p>
        </p:txBody>
      </p:sp>
      <p:sp>
        <p:nvSpPr>
          <p:cNvPr id="9219" name="Rectangle 3"/>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a:t>设计模式的历史回顾</a:t>
            </a:r>
          </a:p>
        </p:txBody>
      </p:sp>
      <p:sp>
        <p:nvSpPr>
          <p:cNvPr id="9220" name="AutoShape 4"/>
          <p:cNvSpPr>
            <a:spLocks noChangeArrowheads="1"/>
          </p:cNvSpPr>
          <p:nvPr/>
        </p:nvSpPr>
        <p:spPr bwMode="auto">
          <a:xfrm>
            <a:off x="5065897" y="2973761"/>
            <a:ext cx="813647" cy="45730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9221" name="Text Box 5"/>
          <p:cNvSpPr txBox="1">
            <a:spLocks noChangeArrowheads="1"/>
          </p:cNvSpPr>
          <p:nvPr/>
        </p:nvSpPr>
        <p:spPr bwMode="auto">
          <a:xfrm>
            <a:off x="815766" y="4006190"/>
            <a:ext cx="10373995" cy="1735056"/>
          </a:xfrm>
          <a:prstGeom prst="rect">
            <a:avLst/>
          </a:prstGeo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defPPr>
              <a:defRPr lang="zh-CN"/>
            </a:defPPr>
            <a:lvl1pPr marL="0" indent="0" algn="just" eaLnBrk="0" hangingPunct="0">
              <a:lnSpc>
                <a:spcPct val="150000"/>
              </a:lnSpc>
              <a:spcBef>
                <a:spcPct val="20000"/>
              </a:spcBef>
              <a:buClr>
                <a:schemeClr val="accent4">
                  <a:lumMod val="50000"/>
                </a:schemeClr>
              </a:buClr>
              <a:buFont typeface="Wingdings" pitchFamily="2" charset="2"/>
              <a:buNone/>
              <a:defRPr sz="1600" b="1">
                <a:solidFill>
                  <a:srgbClr val="000000"/>
                </a:solidFill>
                <a:latin typeface="+mn-lt"/>
                <a:ea typeface="+mn-ea"/>
              </a:defRPr>
            </a:lvl1pPr>
            <a:lvl2pPr marL="885076" indent="-340414" eaLnBrk="0" hangingPunct="0">
              <a:lnSpc>
                <a:spcPct val="150000"/>
              </a:lnSpc>
              <a:spcBef>
                <a:spcPct val="20000"/>
              </a:spcBef>
              <a:buClr>
                <a:srgbClr val="2F6231"/>
              </a:buClr>
              <a:buFont typeface="Arial" charset="0"/>
              <a:buChar char="–"/>
              <a:defRPr sz="1700">
                <a:latin typeface="+mn-lt"/>
                <a:ea typeface="+mn-ea"/>
              </a:defRPr>
            </a:lvl2pPr>
            <a:lvl3pPr marL="1361656" indent="-272331" eaLnBrk="0" hangingPunct="0">
              <a:lnSpc>
                <a:spcPct val="150000"/>
              </a:lnSpc>
              <a:spcBef>
                <a:spcPct val="20000"/>
              </a:spcBef>
              <a:buClr>
                <a:srgbClr val="2F6231"/>
              </a:buClr>
              <a:buFont typeface="Arial" charset="0"/>
              <a:buChar char="•"/>
              <a:defRPr sz="1400">
                <a:latin typeface="+mn-lt"/>
                <a:ea typeface="+mn-ea"/>
              </a:defRPr>
            </a:lvl3pPr>
            <a:lvl4pPr marL="1906318" indent="-272331" eaLnBrk="0" hangingPunct="0">
              <a:lnSpc>
                <a:spcPct val="150000"/>
              </a:lnSpc>
              <a:spcBef>
                <a:spcPct val="20000"/>
              </a:spcBef>
              <a:buClr>
                <a:srgbClr val="2F6231"/>
              </a:buClr>
              <a:buFont typeface="Arial" charset="0"/>
              <a:buChar char="–"/>
              <a:defRPr sz="1300">
                <a:latin typeface="+mn-lt"/>
                <a:ea typeface="+mn-ea"/>
              </a:defRPr>
            </a:lvl4pPr>
            <a:lvl5pPr marL="2450981" indent="-272331" eaLnBrk="0" hangingPunct="0">
              <a:lnSpc>
                <a:spcPct val="150000"/>
              </a:lnSpc>
              <a:spcBef>
                <a:spcPct val="20000"/>
              </a:spcBef>
              <a:buClr>
                <a:srgbClr val="2F6231"/>
              </a:buClr>
              <a:buFont typeface="Arial" charset="0"/>
              <a:buChar char="»"/>
              <a:defRPr sz="1300">
                <a:latin typeface="+mn-lt"/>
                <a:ea typeface="+mn-ea"/>
              </a:defRPr>
            </a:lvl5pPr>
            <a:lvl6pPr marL="2995643" indent="-272331">
              <a:spcBef>
                <a:spcPct val="20000"/>
              </a:spcBef>
              <a:buFont typeface="Arial" pitchFamily="34" charset="0"/>
              <a:buChar char="•"/>
              <a:defRPr sz="2400">
                <a:latin typeface="+mn-lt"/>
                <a:ea typeface="+mn-ea"/>
              </a:defRPr>
            </a:lvl6pPr>
            <a:lvl7pPr marL="3540305" indent="-272331">
              <a:spcBef>
                <a:spcPct val="20000"/>
              </a:spcBef>
              <a:buFont typeface="Arial" pitchFamily="34" charset="0"/>
              <a:buChar char="•"/>
              <a:defRPr sz="2400">
                <a:latin typeface="+mn-lt"/>
                <a:ea typeface="+mn-ea"/>
              </a:defRPr>
            </a:lvl7pPr>
            <a:lvl8pPr marL="4084968" indent="-272331">
              <a:spcBef>
                <a:spcPct val="20000"/>
              </a:spcBef>
              <a:buFont typeface="Arial" pitchFamily="34" charset="0"/>
              <a:buChar char="•"/>
              <a:defRPr sz="2400">
                <a:latin typeface="+mn-lt"/>
                <a:ea typeface="+mn-ea"/>
              </a:defRPr>
            </a:lvl8pPr>
            <a:lvl9pPr marL="4629630" indent="-272331">
              <a:spcBef>
                <a:spcPct val="20000"/>
              </a:spcBef>
              <a:buFont typeface="Arial" pitchFamily="34" charset="0"/>
              <a:buChar char="•"/>
              <a:defRPr sz="2400">
                <a:latin typeface="+mn-lt"/>
                <a:ea typeface="+mn-ea"/>
              </a:defRPr>
            </a:lvl9pPr>
          </a:lstStyle>
          <a:p>
            <a:r>
              <a:rPr lang="en-US" altLang="zh-CN" dirty="0"/>
              <a:t>“</a:t>
            </a:r>
            <a:r>
              <a:rPr lang="zh-CN" altLang="en-US" dirty="0"/>
              <a:t>向建筑手册进军”。</a:t>
            </a:r>
          </a:p>
          <a:p>
            <a:r>
              <a:rPr lang="zh-CN" altLang="en-US" dirty="0"/>
              <a:t>用</a:t>
            </a:r>
            <a:r>
              <a:rPr lang="en-US" altLang="zh-CN" dirty="0"/>
              <a:t>Christopher Alexander</a:t>
            </a:r>
            <a:r>
              <a:rPr lang="zh-CN" altLang="en-US" dirty="0"/>
              <a:t>描述建筑模式的方式来描述设计模式。</a:t>
            </a:r>
          </a:p>
          <a:p>
            <a:r>
              <a:rPr lang="zh-CN" altLang="en-US" dirty="0"/>
              <a:t>                                               </a:t>
            </a:r>
            <a:r>
              <a:rPr lang="en-US" altLang="zh-CN" dirty="0"/>
              <a:t>——OOPSLA’91</a:t>
            </a:r>
          </a:p>
          <a:p>
            <a:r>
              <a:rPr lang="zh-CN" altLang="en-US" dirty="0"/>
              <a:t>设计模式的讨论成为热点。</a:t>
            </a:r>
          </a:p>
        </p:txBody>
      </p:sp>
      <p:sp>
        <p:nvSpPr>
          <p:cNvPr id="9222" name="AutoShape 6"/>
          <p:cNvSpPr>
            <a:spLocks noChangeArrowheads="1"/>
          </p:cNvSpPr>
          <p:nvPr/>
        </p:nvSpPr>
        <p:spPr bwMode="auto">
          <a:xfrm>
            <a:off x="5428549" y="5741246"/>
            <a:ext cx="813647" cy="45730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9223" name="Rectangle 7"/>
          <p:cNvSpPr>
            <a:spLocks noChangeArrowheads="1"/>
          </p:cNvSpPr>
          <p:nvPr/>
        </p:nvSpPr>
        <p:spPr bwMode="auto">
          <a:xfrm>
            <a:off x="815767" y="1484657"/>
            <a:ext cx="6991076" cy="940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dirty="0"/>
              <a:t>1990</a:t>
            </a:r>
            <a:r>
              <a:rPr kumimoji="1" lang="zh-CN" altLang="en-US" dirty="0"/>
              <a:t>年到</a:t>
            </a:r>
            <a:r>
              <a:rPr kumimoji="1" lang="en-US" altLang="zh-CN" dirty="0"/>
              <a:t>1992</a:t>
            </a:r>
            <a:r>
              <a:rPr kumimoji="1" lang="zh-CN" altLang="en-US" dirty="0"/>
              <a:t>年</a:t>
            </a:r>
          </a:p>
          <a:p>
            <a:r>
              <a:rPr kumimoji="1" lang="en-US" altLang="zh-CN" dirty="0"/>
              <a:t>Erich  Gamma</a:t>
            </a:r>
            <a:r>
              <a:rPr kumimoji="1" lang="zh-CN" altLang="en-US" dirty="0"/>
              <a:t>、</a:t>
            </a:r>
            <a:r>
              <a:rPr kumimoji="1" lang="en-US" altLang="zh-CN" dirty="0"/>
              <a:t>Richard  Helm</a:t>
            </a:r>
            <a:r>
              <a:rPr kumimoji="1" lang="zh-CN" altLang="en-US" dirty="0"/>
              <a:t>、</a:t>
            </a:r>
            <a:r>
              <a:rPr kumimoji="1" lang="en-US" altLang="zh-CN" dirty="0"/>
              <a:t>Ralph  Johnson</a:t>
            </a:r>
            <a:r>
              <a:rPr kumimoji="1" lang="zh-CN" altLang="en-US" dirty="0"/>
              <a:t>、</a:t>
            </a:r>
            <a:r>
              <a:rPr kumimoji="1" lang="en-US" altLang="zh-CN" dirty="0"/>
              <a:t>John  </a:t>
            </a:r>
            <a:r>
              <a:rPr kumimoji="1" lang="en-US" altLang="zh-CN" dirty="0" err="1"/>
              <a:t>Vlissides</a:t>
            </a:r>
            <a:endParaRPr kumimoji="1" lang="en-US" altLang="zh-CN" dirty="0"/>
          </a:p>
          <a:p>
            <a:r>
              <a:rPr kumimoji="1" lang="en-US" altLang="zh-CN" dirty="0"/>
              <a:t>“</a:t>
            </a:r>
            <a:r>
              <a:rPr kumimoji="1" lang="zh-CN" altLang="en-US" dirty="0"/>
              <a:t>四人帮” </a:t>
            </a:r>
            <a:r>
              <a:rPr kumimoji="1" lang="en-US" altLang="zh-CN" dirty="0"/>
              <a:t>Gang of Four(GOF)</a:t>
            </a:r>
          </a:p>
        </p:txBody>
      </p:sp>
      <p:sp>
        <p:nvSpPr>
          <p:cNvPr id="9224" name="Rectangle 8"/>
          <p:cNvSpPr>
            <a:spLocks noChangeArrowheads="1"/>
          </p:cNvSpPr>
          <p:nvPr/>
        </p:nvSpPr>
        <p:spPr bwMode="auto">
          <a:xfrm>
            <a:off x="815766" y="3429794"/>
            <a:ext cx="322584" cy="556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sz="2900" b="1"/>
              <a:t> </a:t>
            </a:r>
          </a:p>
        </p:txBody>
      </p:sp>
      <p:sp>
        <p:nvSpPr>
          <p:cNvPr id="9225" name="Rectangle 9"/>
          <p:cNvSpPr>
            <a:spLocks noChangeArrowheads="1"/>
          </p:cNvSpPr>
          <p:nvPr/>
        </p:nvSpPr>
        <p:spPr bwMode="auto">
          <a:xfrm>
            <a:off x="815766" y="3479019"/>
            <a:ext cx="2411938" cy="47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sz="2400"/>
              <a:t>Bruce Anderson</a:t>
            </a:r>
          </a:p>
        </p:txBody>
      </p:sp>
    </p:spTree>
    <p:extLst>
      <p:ext uri="{BB962C8B-B14F-4D97-AF65-F5344CB8AC3E}">
        <p14:creationId xmlns:p14="http://schemas.microsoft.com/office/powerpoint/2010/main" val="24514360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dirty="0"/>
              <a:t>设计模式的历史回顾</a:t>
            </a:r>
          </a:p>
        </p:txBody>
      </p:sp>
      <p:sp>
        <p:nvSpPr>
          <p:cNvPr id="10244" name="Text Box 4"/>
          <p:cNvSpPr txBox="1">
            <a:spLocks noChangeArrowheads="1"/>
          </p:cNvSpPr>
          <p:nvPr/>
        </p:nvSpPr>
        <p:spPr bwMode="auto">
          <a:xfrm>
            <a:off x="585746" y="2056908"/>
            <a:ext cx="10373995" cy="897904"/>
          </a:xfrm>
          <a:prstGeom prst="rect">
            <a:avLst/>
          </a:prstGeo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lvl1pPr marL="0" indent="0" algn="just" eaLnBrk="0" hangingPunct="0">
              <a:lnSpc>
                <a:spcPct val="150000"/>
              </a:lnSpc>
              <a:spcBef>
                <a:spcPct val="20000"/>
              </a:spcBef>
              <a:buClr>
                <a:schemeClr val="accent4">
                  <a:lumMod val="50000"/>
                </a:schemeClr>
              </a:buClr>
              <a:buFont typeface="Wingdings" pitchFamily="2" charset="2"/>
              <a:buNone/>
              <a:defRPr sz="1600" b="1">
                <a:solidFill>
                  <a:srgbClr val="000000"/>
                </a:solidFill>
                <a:latin typeface="+mn-lt"/>
                <a:ea typeface="+mn-ea"/>
              </a:defRPr>
            </a:lvl1pPr>
            <a:lvl2pPr marL="885076" indent="-340414" eaLnBrk="0" hangingPunct="0">
              <a:lnSpc>
                <a:spcPct val="150000"/>
              </a:lnSpc>
              <a:spcBef>
                <a:spcPct val="20000"/>
              </a:spcBef>
              <a:buClr>
                <a:srgbClr val="2F6231"/>
              </a:buClr>
              <a:buFont typeface="Arial" charset="0"/>
              <a:buChar char="–"/>
              <a:defRPr sz="1700">
                <a:latin typeface="+mn-lt"/>
                <a:ea typeface="+mn-ea"/>
              </a:defRPr>
            </a:lvl2pPr>
            <a:lvl3pPr marL="1361656" indent="-272331" eaLnBrk="0" hangingPunct="0">
              <a:lnSpc>
                <a:spcPct val="150000"/>
              </a:lnSpc>
              <a:spcBef>
                <a:spcPct val="20000"/>
              </a:spcBef>
              <a:buClr>
                <a:srgbClr val="2F6231"/>
              </a:buClr>
              <a:buFont typeface="Arial" charset="0"/>
              <a:buChar char="•"/>
              <a:defRPr sz="1400">
                <a:latin typeface="+mn-lt"/>
                <a:ea typeface="+mn-ea"/>
              </a:defRPr>
            </a:lvl3pPr>
            <a:lvl4pPr marL="1906318" indent="-272331" eaLnBrk="0" hangingPunct="0">
              <a:lnSpc>
                <a:spcPct val="150000"/>
              </a:lnSpc>
              <a:spcBef>
                <a:spcPct val="20000"/>
              </a:spcBef>
              <a:buClr>
                <a:srgbClr val="2F6231"/>
              </a:buClr>
              <a:buFont typeface="Arial" charset="0"/>
              <a:buChar char="–"/>
              <a:defRPr sz="1300">
                <a:latin typeface="+mn-lt"/>
                <a:ea typeface="+mn-ea"/>
              </a:defRPr>
            </a:lvl4pPr>
            <a:lvl5pPr marL="2450981" indent="-272331" eaLnBrk="0" hangingPunct="0">
              <a:lnSpc>
                <a:spcPct val="150000"/>
              </a:lnSpc>
              <a:spcBef>
                <a:spcPct val="20000"/>
              </a:spcBef>
              <a:buClr>
                <a:srgbClr val="2F6231"/>
              </a:buClr>
              <a:buFont typeface="Arial" charset="0"/>
              <a:buChar char="»"/>
              <a:defRPr sz="1300">
                <a:latin typeface="+mn-lt"/>
                <a:ea typeface="+mn-ea"/>
              </a:defRPr>
            </a:lvl5pPr>
            <a:lvl6pPr marL="2995643" indent="-272331">
              <a:spcBef>
                <a:spcPct val="20000"/>
              </a:spcBef>
              <a:buFont typeface="Arial" pitchFamily="34" charset="0"/>
              <a:buChar char="•"/>
              <a:defRPr sz="2400">
                <a:latin typeface="+mn-lt"/>
                <a:ea typeface="+mn-ea"/>
              </a:defRPr>
            </a:lvl6pPr>
            <a:lvl7pPr marL="3540305" indent="-272331">
              <a:spcBef>
                <a:spcPct val="20000"/>
              </a:spcBef>
              <a:buFont typeface="Arial" pitchFamily="34" charset="0"/>
              <a:buChar char="•"/>
              <a:defRPr sz="2400">
                <a:latin typeface="+mn-lt"/>
                <a:ea typeface="+mn-ea"/>
              </a:defRPr>
            </a:lvl7pPr>
            <a:lvl8pPr marL="4084968" indent="-272331">
              <a:spcBef>
                <a:spcPct val="20000"/>
              </a:spcBef>
              <a:buFont typeface="Arial" pitchFamily="34" charset="0"/>
              <a:buChar char="•"/>
              <a:defRPr sz="2400">
                <a:latin typeface="+mn-lt"/>
                <a:ea typeface="+mn-ea"/>
              </a:defRPr>
            </a:lvl8pPr>
            <a:lvl9pPr marL="4629630" indent="-272331">
              <a:spcBef>
                <a:spcPct val="20000"/>
              </a:spcBef>
              <a:buFont typeface="Arial" pitchFamily="34" charset="0"/>
              <a:buChar char="•"/>
              <a:defRPr sz="2400">
                <a:latin typeface="+mn-lt"/>
                <a:ea typeface="+mn-ea"/>
              </a:defRPr>
            </a:lvl9pPr>
          </a:lstStyle>
          <a:p>
            <a:r>
              <a:rPr lang="en-US" altLang="zh-CN" dirty="0"/>
              <a:t>OOPSLA</a:t>
            </a:r>
            <a:r>
              <a:rPr lang="zh-CN" altLang="en-US" dirty="0"/>
              <a:t>（</a:t>
            </a:r>
            <a:r>
              <a:rPr lang="en-US" altLang="zh-CN" dirty="0"/>
              <a:t>1992</a:t>
            </a:r>
            <a:r>
              <a:rPr lang="zh-CN" altLang="en-US" dirty="0"/>
              <a:t>和 </a:t>
            </a:r>
            <a:r>
              <a:rPr lang="en-US" altLang="zh-CN" dirty="0"/>
              <a:t>1993</a:t>
            </a:r>
            <a:r>
              <a:rPr lang="zh-CN" altLang="en-US" dirty="0"/>
              <a:t>）</a:t>
            </a:r>
          </a:p>
          <a:p>
            <a:r>
              <a:rPr lang="zh-CN" altLang="en-US" dirty="0"/>
              <a:t>组织讨论面向对象设计模式的专题小组。</a:t>
            </a:r>
          </a:p>
        </p:txBody>
      </p:sp>
      <p:sp>
        <p:nvSpPr>
          <p:cNvPr id="10245" name="AutoShape 5"/>
          <p:cNvSpPr>
            <a:spLocks noChangeArrowheads="1"/>
          </p:cNvSpPr>
          <p:nvPr/>
        </p:nvSpPr>
        <p:spPr bwMode="auto">
          <a:xfrm>
            <a:off x="5198530" y="3065204"/>
            <a:ext cx="813647" cy="45730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sz="1400"/>
          </a:p>
        </p:txBody>
      </p:sp>
      <p:sp>
        <p:nvSpPr>
          <p:cNvPr id="10247" name="Text Box 7"/>
          <p:cNvSpPr txBox="1">
            <a:spLocks noChangeArrowheads="1"/>
          </p:cNvSpPr>
          <p:nvPr/>
        </p:nvSpPr>
        <p:spPr bwMode="auto">
          <a:xfrm>
            <a:off x="585746" y="3568558"/>
            <a:ext cx="10282884" cy="1636568"/>
          </a:xfrm>
          <a:prstGeom prst="rect">
            <a:avLst/>
          </a:prstGeo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lvl1pPr marL="0" indent="0" algn="just" eaLnBrk="0" hangingPunct="0">
              <a:lnSpc>
                <a:spcPct val="150000"/>
              </a:lnSpc>
              <a:spcBef>
                <a:spcPct val="20000"/>
              </a:spcBef>
              <a:buClr>
                <a:schemeClr val="accent4">
                  <a:lumMod val="50000"/>
                </a:schemeClr>
              </a:buClr>
              <a:buFont typeface="Wingdings" pitchFamily="2" charset="2"/>
              <a:buNone/>
              <a:defRPr sz="1600" b="1">
                <a:solidFill>
                  <a:srgbClr val="000000"/>
                </a:solidFill>
                <a:latin typeface="+mn-lt"/>
                <a:ea typeface="+mn-ea"/>
              </a:defRPr>
            </a:lvl1pPr>
            <a:lvl2pPr marL="885076" indent="-340414" eaLnBrk="0" hangingPunct="0">
              <a:lnSpc>
                <a:spcPct val="150000"/>
              </a:lnSpc>
              <a:spcBef>
                <a:spcPct val="20000"/>
              </a:spcBef>
              <a:buClr>
                <a:srgbClr val="2F6231"/>
              </a:buClr>
              <a:buFont typeface="Arial" charset="0"/>
              <a:buChar char="–"/>
              <a:defRPr sz="1700">
                <a:latin typeface="+mn-lt"/>
                <a:ea typeface="+mn-ea"/>
              </a:defRPr>
            </a:lvl2pPr>
            <a:lvl3pPr marL="1361656" indent="-272331" eaLnBrk="0" hangingPunct="0">
              <a:lnSpc>
                <a:spcPct val="150000"/>
              </a:lnSpc>
              <a:spcBef>
                <a:spcPct val="20000"/>
              </a:spcBef>
              <a:buClr>
                <a:srgbClr val="2F6231"/>
              </a:buClr>
              <a:buFont typeface="Arial" charset="0"/>
              <a:buChar char="•"/>
              <a:defRPr sz="1400">
                <a:latin typeface="+mn-lt"/>
                <a:ea typeface="+mn-ea"/>
              </a:defRPr>
            </a:lvl3pPr>
            <a:lvl4pPr marL="1906318" indent="-272331" eaLnBrk="0" hangingPunct="0">
              <a:lnSpc>
                <a:spcPct val="150000"/>
              </a:lnSpc>
              <a:spcBef>
                <a:spcPct val="20000"/>
              </a:spcBef>
              <a:buClr>
                <a:srgbClr val="2F6231"/>
              </a:buClr>
              <a:buFont typeface="Arial" charset="0"/>
              <a:buChar char="–"/>
              <a:defRPr sz="1300">
                <a:latin typeface="+mn-lt"/>
                <a:ea typeface="+mn-ea"/>
              </a:defRPr>
            </a:lvl4pPr>
            <a:lvl5pPr marL="2450981" indent="-272331" eaLnBrk="0" hangingPunct="0">
              <a:lnSpc>
                <a:spcPct val="150000"/>
              </a:lnSpc>
              <a:spcBef>
                <a:spcPct val="20000"/>
              </a:spcBef>
              <a:buClr>
                <a:srgbClr val="2F6231"/>
              </a:buClr>
              <a:buFont typeface="Arial" charset="0"/>
              <a:buChar char="»"/>
              <a:defRPr sz="1300">
                <a:latin typeface="+mn-lt"/>
                <a:ea typeface="+mn-ea"/>
              </a:defRPr>
            </a:lvl5pPr>
            <a:lvl6pPr marL="2995643" indent="-272331">
              <a:spcBef>
                <a:spcPct val="20000"/>
              </a:spcBef>
              <a:buFont typeface="Arial" pitchFamily="34" charset="0"/>
              <a:buChar char="•"/>
              <a:defRPr sz="2400">
                <a:latin typeface="+mn-lt"/>
                <a:ea typeface="+mn-ea"/>
              </a:defRPr>
            </a:lvl6pPr>
            <a:lvl7pPr marL="3540305" indent="-272331">
              <a:spcBef>
                <a:spcPct val="20000"/>
              </a:spcBef>
              <a:buFont typeface="Arial" pitchFamily="34" charset="0"/>
              <a:buChar char="•"/>
              <a:defRPr sz="2400">
                <a:latin typeface="+mn-lt"/>
                <a:ea typeface="+mn-ea"/>
              </a:defRPr>
            </a:lvl7pPr>
            <a:lvl8pPr marL="4084968" indent="-272331">
              <a:spcBef>
                <a:spcPct val="20000"/>
              </a:spcBef>
              <a:buFont typeface="Arial" pitchFamily="34" charset="0"/>
              <a:buChar char="•"/>
              <a:defRPr sz="2400">
                <a:latin typeface="+mn-lt"/>
                <a:ea typeface="+mn-ea"/>
              </a:defRPr>
            </a:lvl8pPr>
            <a:lvl9pPr marL="4629630" indent="-272331">
              <a:spcBef>
                <a:spcPct val="20000"/>
              </a:spcBef>
              <a:buFont typeface="Arial" pitchFamily="34" charset="0"/>
              <a:buChar char="•"/>
              <a:defRPr sz="2400">
                <a:latin typeface="+mn-lt"/>
                <a:ea typeface="+mn-ea"/>
              </a:defRPr>
            </a:lvl9pPr>
          </a:lstStyle>
          <a:p>
            <a:r>
              <a:rPr lang="zh-CN" altLang="en-US" dirty="0"/>
              <a:t>在博士论文中总结归纳了现有的设计模式，并应用到图形用户界面应用程序框架</a:t>
            </a:r>
            <a:r>
              <a:rPr lang="en-US" altLang="zh-CN" dirty="0"/>
              <a:t>ET++</a:t>
            </a:r>
            <a:r>
              <a:rPr lang="zh-CN" altLang="en-US" dirty="0"/>
              <a:t>之中，进一步推动了设计模式的发展。</a:t>
            </a:r>
          </a:p>
          <a:p>
            <a:r>
              <a:rPr lang="zh-CN" altLang="en-US" dirty="0"/>
              <a:t>由 </a:t>
            </a:r>
            <a:r>
              <a:rPr lang="en-US" altLang="zh-CN" dirty="0"/>
              <a:t>Erich Gamma</a:t>
            </a:r>
            <a:r>
              <a:rPr lang="zh-CN" altLang="en-US" dirty="0"/>
              <a:t>等四人合著的 “</a:t>
            </a:r>
            <a:r>
              <a:rPr lang="en-US" altLang="zh-CN" dirty="0"/>
              <a:t>Design Patterns</a:t>
            </a:r>
            <a:r>
              <a:rPr lang="zh-CN" altLang="en-US" dirty="0"/>
              <a:t>，</a:t>
            </a:r>
            <a:r>
              <a:rPr lang="en-US" altLang="zh-CN" dirty="0"/>
              <a:t>Elements of Reusable Object-Oriented software”</a:t>
            </a:r>
            <a:r>
              <a:rPr lang="zh-CN" altLang="en-US" dirty="0"/>
              <a:t>成为最早被广为接受的有关设计模式的书。。</a:t>
            </a:r>
          </a:p>
        </p:txBody>
      </p:sp>
      <p:sp>
        <p:nvSpPr>
          <p:cNvPr id="10249" name="Rectangle 9"/>
          <p:cNvSpPr>
            <a:spLocks noChangeArrowheads="1"/>
          </p:cNvSpPr>
          <p:nvPr/>
        </p:nvSpPr>
        <p:spPr bwMode="auto">
          <a:xfrm>
            <a:off x="585747" y="1529737"/>
            <a:ext cx="1386978" cy="386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a:t>Peter Coad</a:t>
            </a:r>
          </a:p>
        </p:txBody>
      </p:sp>
      <p:sp>
        <p:nvSpPr>
          <p:cNvPr id="10250" name="Rectangle 10"/>
          <p:cNvSpPr>
            <a:spLocks noChangeArrowheads="1"/>
          </p:cNvSpPr>
          <p:nvPr/>
        </p:nvSpPr>
        <p:spPr bwMode="auto">
          <a:xfrm>
            <a:off x="681096" y="3185882"/>
            <a:ext cx="2207715" cy="386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a:t>Erich Gamma 1992</a:t>
            </a:r>
          </a:p>
        </p:txBody>
      </p:sp>
    </p:spTree>
    <p:extLst>
      <p:ext uri="{BB962C8B-B14F-4D97-AF65-F5344CB8AC3E}">
        <p14:creationId xmlns:p14="http://schemas.microsoft.com/office/powerpoint/2010/main" val="5669596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dirty="0"/>
              <a:t>设计模式的历史回顾</a:t>
            </a:r>
          </a:p>
        </p:txBody>
      </p:sp>
      <p:sp>
        <p:nvSpPr>
          <p:cNvPr id="11267" name="Text Box 3"/>
          <p:cNvSpPr txBox="1">
            <a:spLocks noChangeArrowheads="1"/>
          </p:cNvSpPr>
          <p:nvPr/>
        </p:nvSpPr>
        <p:spPr bwMode="auto">
          <a:xfrm>
            <a:off x="845766" y="2902727"/>
            <a:ext cx="10475701" cy="435854"/>
          </a:xfrm>
          <a:prstGeom prst="rect">
            <a:avLst/>
          </a:prstGeo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lvl1pPr marL="0" indent="0" algn="just" eaLnBrk="0" hangingPunct="0">
              <a:lnSpc>
                <a:spcPct val="150000"/>
              </a:lnSpc>
              <a:spcBef>
                <a:spcPct val="20000"/>
              </a:spcBef>
              <a:buClr>
                <a:schemeClr val="accent4">
                  <a:lumMod val="50000"/>
                </a:schemeClr>
              </a:buClr>
              <a:buFont typeface="Wingdings" pitchFamily="2" charset="2"/>
              <a:buNone/>
              <a:defRPr sz="1600" b="1">
                <a:solidFill>
                  <a:srgbClr val="000000"/>
                </a:solidFill>
                <a:latin typeface="+mn-lt"/>
                <a:ea typeface="+mn-ea"/>
              </a:defRPr>
            </a:lvl1pPr>
            <a:lvl2pPr marL="885076" indent="-340414" eaLnBrk="0" hangingPunct="0">
              <a:lnSpc>
                <a:spcPct val="150000"/>
              </a:lnSpc>
              <a:spcBef>
                <a:spcPct val="20000"/>
              </a:spcBef>
              <a:buClr>
                <a:srgbClr val="2F6231"/>
              </a:buClr>
              <a:buFont typeface="Arial" charset="0"/>
              <a:buChar char="–"/>
              <a:defRPr sz="1700">
                <a:latin typeface="+mn-lt"/>
                <a:ea typeface="+mn-ea"/>
              </a:defRPr>
            </a:lvl2pPr>
            <a:lvl3pPr marL="1361656" indent="-272331" eaLnBrk="0" hangingPunct="0">
              <a:lnSpc>
                <a:spcPct val="150000"/>
              </a:lnSpc>
              <a:spcBef>
                <a:spcPct val="20000"/>
              </a:spcBef>
              <a:buClr>
                <a:srgbClr val="2F6231"/>
              </a:buClr>
              <a:buFont typeface="Arial" charset="0"/>
              <a:buChar char="•"/>
              <a:defRPr sz="1400">
                <a:latin typeface="+mn-lt"/>
                <a:ea typeface="+mn-ea"/>
              </a:defRPr>
            </a:lvl3pPr>
            <a:lvl4pPr marL="1906318" indent="-272331" eaLnBrk="0" hangingPunct="0">
              <a:lnSpc>
                <a:spcPct val="150000"/>
              </a:lnSpc>
              <a:spcBef>
                <a:spcPct val="20000"/>
              </a:spcBef>
              <a:buClr>
                <a:srgbClr val="2F6231"/>
              </a:buClr>
              <a:buFont typeface="Arial" charset="0"/>
              <a:buChar char="–"/>
              <a:defRPr sz="1300">
                <a:latin typeface="+mn-lt"/>
                <a:ea typeface="+mn-ea"/>
              </a:defRPr>
            </a:lvl4pPr>
            <a:lvl5pPr marL="2450981" indent="-272331" eaLnBrk="0" hangingPunct="0">
              <a:lnSpc>
                <a:spcPct val="150000"/>
              </a:lnSpc>
              <a:spcBef>
                <a:spcPct val="20000"/>
              </a:spcBef>
              <a:buClr>
                <a:srgbClr val="2F6231"/>
              </a:buClr>
              <a:buFont typeface="Arial" charset="0"/>
              <a:buChar char="»"/>
              <a:defRPr sz="1300">
                <a:latin typeface="+mn-lt"/>
                <a:ea typeface="+mn-ea"/>
              </a:defRPr>
            </a:lvl5pPr>
            <a:lvl6pPr marL="2995643" indent="-272331">
              <a:spcBef>
                <a:spcPct val="20000"/>
              </a:spcBef>
              <a:buFont typeface="Arial" pitchFamily="34" charset="0"/>
              <a:buChar char="•"/>
              <a:defRPr sz="2400">
                <a:latin typeface="+mn-lt"/>
                <a:ea typeface="+mn-ea"/>
              </a:defRPr>
            </a:lvl6pPr>
            <a:lvl7pPr marL="3540305" indent="-272331">
              <a:spcBef>
                <a:spcPct val="20000"/>
              </a:spcBef>
              <a:buFont typeface="Arial" pitchFamily="34" charset="0"/>
              <a:buChar char="•"/>
              <a:defRPr sz="2400">
                <a:latin typeface="+mn-lt"/>
                <a:ea typeface="+mn-ea"/>
              </a:defRPr>
            </a:lvl7pPr>
            <a:lvl8pPr marL="4084968" indent="-272331">
              <a:spcBef>
                <a:spcPct val="20000"/>
              </a:spcBef>
              <a:buFont typeface="Arial" pitchFamily="34" charset="0"/>
              <a:buChar char="•"/>
              <a:defRPr sz="2400">
                <a:latin typeface="+mn-lt"/>
                <a:ea typeface="+mn-ea"/>
              </a:defRPr>
            </a:lvl8pPr>
            <a:lvl9pPr marL="4629630" indent="-272331">
              <a:spcBef>
                <a:spcPct val="20000"/>
              </a:spcBef>
              <a:buFont typeface="Arial" pitchFamily="34" charset="0"/>
              <a:buChar char="•"/>
              <a:defRPr sz="2400">
                <a:latin typeface="+mn-lt"/>
                <a:ea typeface="+mn-ea"/>
              </a:defRPr>
            </a:lvl9pPr>
          </a:lstStyle>
          <a:p>
            <a:r>
              <a:rPr lang="zh-CN" altLang="en-US" dirty="0"/>
              <a:t>在</a:t>
            </a:r>
            <a:r>
              <a:rPr lang="en-US" altLang="zh-CN" dirty="0"/>
              <a:t>Colorado</a:t>
            </a:r>
            <a:r>
              <a:rPr lang="zh-CN" altLang="en-US" dirty="0"/>
              <a:t>发起著名的“山坡组”（</a:t>
            </a:r>
            <a:r>
              <a:rPr lang="en-US" altLang="zh-CN" dirty="0"/>
              <a:t>Hillside Group</a:t>
            </a:r>
            <a:r>
              <a:rPr lang="zh-CN" altLang="en-US" dirty="0"/>
              <a:t>）讨论会</a:t>
            </a:r>
          </a:p>
        </p:txBody>
      </p:sp>
      <p:sp>
        <p:nvSpPr>
          <p:cNvPr id="11268" name="AutoShape 4"/>
          <p:cNvSpPr>
            <a:spLocks noChangeArrowheads="1"/>
          </p:cNvSpPr>
          <p:nvPr/>
        </p:nvSpPr>
        <p:spPr bwMode="auto">
          <a:xfrm>
            <a:off x="5651366" y="3477534"/>
            <a:ext cx="813647" cy="45730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sz="1400"/>
          </a:p>
        </p:txBody>
      </p:sp>
      <p:sp>
        <p:nvSpPr>
          <p:cNvPr id="11269" name="Text Box 5"/>
          <p:cNvSpPr txBox="1">
            <a:spLocks noChangeArrowheads="1"/>
          </p:cNvSpPr>
          <p:nvPr/>
        </p:nvSpPr>
        <p:spPr bwMode="auto">
          <a:xfrm>
            <a:off x="845766" y="4126972"/>
            <a:ext cx="10475701" cy="435854"/>
          </a:xfrm>
          <a:prstGeom prst="rect">
            <a:avLst/>
          </a:prstGeom>
          <a:solidFill>
            <a:srgbClr val="48F50B"/>
          </a:solidFill>
          <a:ln w="9525">
            <a:solidFill>
              <a:schemeClr val="tx1"/>
            </a:solidFill>
            <a:miter lim="800000"/>
            <a:headEnd/>
            <a:tailEnd/>
          </a:ln>
        </p:spPr>
        <p:txBody>
          <a:bodyPr vert="horz" wrap="square" lIns="108932" tIns="54466" rIns="108932" bIns="54466" numCol="1" anchor="t" anchorCtr="0" compatLnSpc="1">
            <a:prstTxWarp prst="textNoShape">
              <a:avLst/>
            </a:prstTxWarp>
          </a:bodyPr>
          <a:lstStyle>
            <a:lvl1pPr marL="0" indent="0" algn="just" eaLnBrk="0" hangingPunct="0">
              <a:lnSpc>
                <a:spcPct val="150000"/>
              </a:lnSpc>
              <a:spcBef>
                <a:spcPct val="20000"/>
              </a:spcBef>
              <a:buClr>
                <a:schemeClr val="accent4">
                  <a:lumMod val="50000"/>
                </a:schemeClr>
              </a:buClr>
              <a:buFont typeface="Wingdings" pitchFamily="2" charset="2"/>
              <a:buNone/>
              <a:defRPr sz="1600" b="1">
                <a:solidFill>
                  <a:srgbClr val="000000"/>
                </a:solidFill>
                <a:latin typeface="+mn-lt"/>
                <a:ea typeface="+mn-ea"/>
              </a:defRPr>
            </a:lvl1pPr>
            <a:lvl2pPr marL="885076" indent="-340414" eaLnBrk="0" hangingPunct="0">
              <a:lnSpc>
                <a:spcPct val="150000"/>
              </a:lnSpc>
              <a:spcBef>
                <a:spcPct val="20000"/>
              </a:spcBef>
              <a:buClr>
                <a:srgbClr val="2F6231"/>
              </a:buClr>
              <a:buFont typeface="Arial" charset="0"/>
              <a:buChar char="–"/>
              <a:defRPr sz="1700">
                <a:latin typeface="+mn-lt"/>
                <a:ea typeface="+mn-ea"/>
              </a:defRPr>
            </a:lvl2pPr>
            <a:lvl3pPr marL="1361656" indent="-272331" eaLnBrk="0" hangingPunct="0">
              <a:lnSpc>
                <a:spcPct val="150000"/>
              </a:lnSpc>
              <a:spcBef>
                <a:spcPct val="20000"/>
              </a:spcBef>
              <a:buClr>
                <a:srgbClr val="2F6231"/>
              </a:buClr>
              <a:buFont typeface="Arial" charset="0"/>
              <a:buChar char="•"/>
              <a:defRPr sz="1400">
                <a:latin typeface="+mn-lt"/>
                <a:ea typeface="+mn-ea"/>
              </a:defRPr>
            </a:lvl3pPr>
            <a:lvl4pPr marL="1906318" indent="-272331" eaLnBrk="0" hangingPunct="0">
              <a:lnSpc>
                <a:spcPct val="150000"/>
              </a:lnSpc>
              <a:spcBef>
                <a:spcPct val="20000"/>
              </a:spcBef>
              <a:buClr>
                <a:srgbClr val="2F6231"/>
              </a:buClr>
              <a:buFont typeface="Arial" charset="0"/>
              <a:buChar char="–"/>
              <a:defRPr sz="1300">
                <a:latin typeface="+mn-lt"/>
                <a:ea typeface="+mn-ea"/>
              </a:defRPr>
            </a:lvl4pPr>
            <a:lvl5pPr marL="2450981" indent="-272331" eaLnBrk="0" hangingPunct="0">
              <a:lnSpc>
                <a:spcPct val="150000"/>
              </a:lnSpc>
              <a:spcBef>
                <a:spcPct val="20000"/>
              </a:spcBef>
              <a:buClr>
                <a:srgbClr val="2F6231"/>
              </a:buClr>
              <a:buFont typeface="Arial" charset="0"/>
              <a:buChar char="»"/>
              <a:defRPr sz="1300">
                <a:latin typeface="+mn-lt"/>
                <a:ea typeface="+mn-ea"/>
              </a:defRPr>
            </a:lvl5pPr>
            <a:lvl6pPr marL="2995643" indent="-272331">
              <a:spcBef>
                <a:spcPct val="20000"/>
              </a:spcBef>
              <a:buFont typeface="Arial" pitchFamily="34" charset="0"/>
              <a:buChar char="•"/>
              <a:defRPr sz="2400">
                <a:latin typeface="+mn-lt"/>
                <a:ea typeface="+mn-ea"/>
              </a:defRPr>
            </a:lvl6pPr>
            <a:lvl7pPr marL="3540305" indent="-272331">
              <a:spcBef>
                <a:spcPct val="20000"/>
              </a:spcBef>
              <a:buFont typeface="Arial" pitchFamily="34" charset="0"/>
              <a:buChar char="•"/>
              <a:defRPr sz="2400">
                <a:latin typeface="+mn-lt"/>
                <a:ea typeface="+mn-ea"/>
              </a:defRPr>
            </a:lvl7pPr>
            <a:lvl8pPr marL="4084968" indent="-272331">
              <a:spcBef>
                <a:spcPct val="20000"/>
              </a:spcBef>
              <a:buFont typeface="Arial" pitchFamily="34" charset="0"/>
              <a:buChar char="•"/>
              <a:defRPr sz="2400">
                <a:latin typeface="+mn-lt"/>
                <a:ea typeface="+mn-ea"/>
              </a:defRPr>
            </a:lvl8pPr>
            <a:lvl9pPr marL="4629630" indent="-272331">
              <a:spcBef>
                <a:spcPct val="20000"/>
              </a:spcBef>
              <a:buFont typeface="Arial" pitchFamily="34" charset="0"/>
              <a:buChar char="•"/>
              <a:defRPr sz="2400">
                <a:latin typeface="+mn-lt"/>
                <a:ea typeface="+mn-ea"/>
              </a:defRPr>
            </a:lvl9pPr>
          </a:lstStyle>
          <a:p>
            <a:r>
              <a:rPr lang="en-US" altLang="zh-CN" dirty="0"/>
              <a:t>1994</a:t>
            </a:r>
            <a:r>
              <a:rPr lang="zh-CN" altLang="en-US" dirty="0"/>
              <a:t>年</a:t>
            </a:r>
            <a:r>
              <a:rPr lang="en-US" altLang="zh-CN" dirty="0"/>
              <a:t>4</a:t>
            </a:r>
            <a:r>
              <a:rPr lang="zh-CN" altLang="en-US" dirty="0"/>
              <a:t>月的</a:t>
            </a:r>
            <a:r>
              <a:rPr lang="en-US" altLang="zh-CN" dirty="0"/>
              <a:t>OOPSLA’93</a:t>
            </a:r>
            <a:r>
              <a:rPr lang="zh-CN" altLang="en-US" dirty="0"/>
              <a:t>上策划第一届设计模式研究会。 </a:t>
            </a:r>
          </a:p>
        </p:txBody>
      </p:sp>
      <p:sp>
        <p:nvSpPr>
          <p:cNvPr id="11270" name="AutoShape 6"/>
          <p:cNvSpPr>
            <a:spLocks noChangeArrowheads="1"/>
          </p:cNvSpPr>
          <p:nvPr/>
        </p:nvSpPr>
        <p:spPr bwMode="auto">
          <a:xfrm>
            <a:off x="5651366" y="1821388"/>
            <a:ext cx="813647" cy="457306"/>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sz="1400"/>
          </a:p>
        </p:txBody>
      </p:sp>
      <p:sp>
        <p:nvSpPr>
          <p:cNvPr id="11271" name="Rectangle 7"/>
          <p:cNvSpPr>
            <a:spLocks noChangeArrowheads="1"/>
          </p:cNvSpPr>
          <p:nvPr/>
        </p:nvSpPr>
        <p:spPr bwMode="auto">
          <a:xfrm>
            <a:off x="750417" y="2326330"/>
            <a:ext cx="5901034" cy="479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en-US" altLang="zh-CN" sz="2400" dirty="0" err="1"/>
              <a:t>Kem</a:t>
            </a:r>
            <a:r>
              <a:rPr kumimoji="1" lang="en-US" altLang="zh-CN" sz="2400" dirty="0"/>
              <a:t> Beck</a:t>
            </a:r>
            <a:r>
              <a:rPr kumimoji="1" lang="zh-CN" altLang="en-US" sz="2400" dirty="0"/>
              <a:t>和</a:t>
            </a:r>
            <a:r>
              <a:rPr kumimoji="1" lang="en-US" altLang="zh-CN" sz="2400" dirty="0"/>
              <a:t>Grady </a:t>
            </a:r>
            <a:r>
              <a:rPr kumimoji="1" lang="en-US" altLang="zh-CN" sz="2400" dirty="0" err="1"/>
              <a:t>Booch</a:t>
            </a:r>
            <a:r>
              <a:rPr kumimoji="1" lang="en-US" altLang="zh-CN" sz="2400" dirty="0"/>
              <a:t> </a:t>
            </a:r>
            <a:r>
              <a:rPr kumimoji="1" lang="zh-CN" altLang="en-US" sz="2400" dirty="0"/>
              <a:t>（</a:t>
            </a:r>
            <a:r>
              <a:rPr kumimoji="1" lang="en-US" altLang="zh-CN" sz="2400" dirty="0"/>
              <a:t>1993</a:t>
            </a:r>
            <a:r>
              <a:rPr kumimoji="1" lang="zh-CN" altLang="en-US" sz="2400" dirty="0"/>
              <a:t>年</a:t>
            </a:r>
            <a:r>
              <a:rPr kumimoji="1" lang="en-US" altLang="zh-CN" sz="2400" dirty="0"/>
              <a:t>8</a:t>
            </a:r>
            <a:r>
              <a:rPr kumimoji="1" lang="zh-CN" altLang="en-US" sz="2400" dirty="0"/>
              <a:t>月）</a:t>
            </a:r>
          </a:p>
        </p:txBody>
      </p:sp>
      <p:sp>
        <p:nvSpPr>
          <p:cNvPr id="11272" name="Rectangle 8"/>
          <p:cNvSpPr>
            <a:spLocks noChangeArrowheads="1"/>
          </p:cNvSpPr>
          <p:nvPr/>
        </p:nvSpPr>
        <p:spPr bwMode="auto">
          <a:xfrm>
            <a:off x="845766" y="3602976"/>
            <a:ext cx="912489" cy="386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spAutoFit/>
          </a:bodyPr>
          <a:lstStyle/>
          <a:p>
            <a:r>
              <a:rPr kumimoji="1" lang="zh-CN" altLang="en-US"/>
              <a:t>山坡组</a:t>
            </a:r>
          </a:p>
        </p:txBody>
      </p:sp>
    </p:spTree>
    <p:extLst>
      <p:ext uri="{BB962C8B-B14F-4D97-AF65-F5344CB8AC3E}">
        <p14:creationId xmlns:p14="http://schemas.microsoft.com/office/powerpoint/2010/main" val="18628805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a:xfrm>
            <a:off x="629742" y="261442"/>
            <a:ext cx="10785056" cy="732007"/>
          </a:xfrm>
        </p:spPr>
        <p:txBody>
          <a:bodyPr/>
          <a:lstStyle/>
          <a:p>
            <a:r>
              <a:rPr lang="zh-CN" altLang="en-US" sz="4000" dirty="0"/>
              <a:t>模式的要素</a:t>
            </a:r>
          </a:p>
        </p:txBody>
      </p:sp>
      <p:sp>
        <p:nvSpPr>
          <p:cNvPr id="496643" name="Rectangle 3"/>
          <p:cNvSpPr>
            <a:spLocks noGrp="1" noChangeArrowheads="1"/>
          </p:cNvSpPr>
          <p:nvPr>
            <p:ph type="body" idx="1"/>
          </p:nvPr>
        </p:nvSpPr>
        <p:spPr>
          <a:xfrm>
            <a:off x="527600" y="1413203"/>
            <a:ext cx="11149502" cy="4609580"/>
          </a:xfrm>
        </p:spPr>
        <p:txBody>
          <a:bodyPr/>
          <a:lstStyle/>
          <a:p>
            <a:pPr marL="0" indent="0">
              <a:lnSpc>
                <a:spcPct val="100000"/>
              </a:lnSpc>
              <a:buNone/>
            </a:pPr>
            <a:r>
              <a:rPr lang="zh-CN" altLang="en-US" sz="3300"/>
              <a:t>模式应当包含以下这些要素</a:t>
            </a:r>
            <a:r>
              <a:rPr lang="en-US" altLang="zh-CN" sz="3300"/>
              <a:t>:</a:t>
            </a:r>
          </a:p>
          <a:p>
            <a:pPr marL="0" indent="0">
              <a:lnSpc>
                <a:spcPct val="100000"/>
              </a:lnSpc>
            </a:pPr>
            <a:r>
              <a:rPr lang="zh-CN" altLang="en-US" sz="3300"/>
              <a:t>名称：</a:t>
            </a:r>
          </a:p>
          <a:p>
            <a:pPr marL="0" indent="0">
              <a:lnSpc>
                <a:spcPct val="100000"/>
              </a:lnSpc>
              <a:buNone/>
            </a:pPr>
            <a:r>
              <a:rPr lang="zh-CN" altLang="en-US" sz="3300">
                <a:solidFill>
                  <a:schemeClr val="accent2"/>
                </a:solidFill>
                <a:latin typeface="楷体_GB2312" pitchFamily="49" charset="-122"/>
                <a:ea typeface="楷体_GB2312" pitchFamily="49" charset="-122"/>
              </a:rPr>
              <a:t>描述一个设计问题、解法和后果；</a:t>
            </a:r>
          </a:p>
          <a:p>
            <a:pPr marL="0" indent="0">
              <a:lnSpc>
                <a:spcPct val="100000"/>
              </a:lnSpc>
              <a:buNone/>
            </a:pPr>
            <a:r>
              <a:rPr lang="zh-CN" altLang="en-US" sz="3300">
                <a:solidFill>
                  <a:schemeClr val="accent2"/>
                </a:solidFill>
                <a:latin typeface="楷体_GB2312" pitchFamily="49" charset="-122"/>
                <a:ea typeface="楷体_GB2312" pitchFamily="49" charset="-122"/>
              </a:rPr>
              <a:t>由一到两个词组成。</a:t>
            </a:r>
            <a:endParaRPr lang="zh-CN" altLang="en-US" sz="3300">
              <a:solidFill>
                <a:schemeClr val="accent2"/>
              </a:solidFill>
              <a:ea typeface="楷体_GB2312" pitchFamily="49" charset="-122"/>
            </a:endParaRPr>
          </a:p>
          <a:p>
            <a:pPr marL="0" indent="0">
              <a:lnSpc>
                <a:spcPct val="100000"/>
              </a:lnSpc>
              <a:buNone/>
            </a:pPr>
            <a:r>
              <a:rPr lang="zh-CN" altLang="en-US" sz="3300">
                <a:solidFill>
                  <a:schemeClr val="accent2"/>
                </a:solidFill>
                <a:ea typeface="楷体_GB2312" pitchFamily="49" charset="-122"/>
              </a:rPr>
              <a:t>别名。</a:t>
            </a:r>
          </a:p>
          <a:p>
            <a:pPr marL="0" indent="0">
              <a:lnSpc>
                <a:spcPct val="100000"/>
              </a:lnSpc>
            </a:pPr>
            <a:r>
              <a:rPr lang="zh-CN" altLang="en-US" sz="3300"/>
              <a:t>问题：</a:t>
            </a:r>
          </a:p>
          <a:p>
            <a:pPr marL="0" indent="0">
              <a:lnSpc>
                <a:spcPct val="100000"/>
              </a:lnSpc>
              <a:buNone/>
            </a:pPr>
            <a:r>
              <a:rPr lang="zh-CN" altLang="en-US" sz="3300">
                <a:solidFill>
                  <a:schemeClr val="accent2"/>
                </a:solidFill>
                <a:latin typeface="楷体_GB2312" pitchFamily="49" charset="-122"/>
                <a:ea typeface="楷体_GB2312" pitchFamily="49" charset="-122"/>
              </a:rPr>
              <a:t>待解决问题的场合、背景和适用条件。</a:t>
            </a:r>
          </a:p>
          <a:p>
            <a:pPr marL="0" indent="0">
              <a:lnSpc>
                <a:spcPct val="100000"/>
              </a:lnSpc>
              <a:buNone/>
            </a:pPr>
            <a:r>
              <a:rPr lang="zh-CN" altLang="en-US" sz="3300">
                <a:solidFill>
                  <a:schemeClr val="accent2"/>
                </a:solidFill>
                <a:latin typeface="楷体_GB2312" pitchFamily="49" charset="-122"/>
                <a:ea typeface="楷体_GB2312" pitchFamily="49" charset="-122"/>
              </a:rPr>
              <a:t>对象表示的算法等。</a:t>
            </a:r>
          </a:p>
        </p:txBody>
      </p:sp>
    </p:spTree>
    <p:extLst>
      <p:ext uri="{BB962C8B-B14F-4D97-AF65-F5344CB8AC3E}">
        <p14:creationId xmlns:p14="http://schemas.microsoft.com/office/powerpoint/2010/main" val="6710751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629742" y="117426"/>
            <a:ext cx="10785056" cy="1143265"/>
          </a:xfrm>
        </p:spPr>
        <p:txBody>
          <a:bodyPr/>
          <a:lstStyle/>
          <a:p>
            <a:r>
              <a:rPr lang="zh-CN" altLang="en-US" sz="2800" dirty="0"/>
              <a:t>模式的要素</a:t>
            </a:r>
          </a:p>
        </p:txBody>
      </p:sp>
      <p:sp>
        <p:nvSpPr>
          <p:cNvPr id="508931" name="Rectangle 3"/>
          <p:cNvSpPr>
            <a:spLocks noGrp="1" noChangeArrowheads="1"/>
          </p:cNvSpPr>
          <p:nvPr>
            <p:ph type="body" idx="1"/>
          </p:nvPr>
        </p:nvSpPr>
        <p:spPr>
          <a:xfrm>
            <a:off x="629742" y="1485578"/>
            <a:ext cx="10373995" cy="3963318"/>
          </a:xfrm>
        </p:spPr>
        <p:txBody>
          <a:bodyPr/>
          <a:lstStyle/>
          <a:p>
            <a:pPr>
              <a:lnSpc>
                <a:spcPct val="100000"/>
              </a:lnSpc>
            </a:pPr>
            <a:r>
              <a:rPr lang="zh-CN" altLang="en-US" sz="2900" dirty="0"/>
              <a:t>环境或初始环境：</a:t>
            </a: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问题和解出现所需要的前提条件。</a:t>
            </a: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说明模式的适用范围</a:t>
            </a: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也是模式应用之前的起始位形。</a:t>
            </a:r>
          </a:p>
          <a:p>
            <a:pPr>
              <a:lnSpc>
                <a:spcPct val="100000"/>
              </a:lnSpc>
              <a:buFont typeface="Wingdings" pitchFamily="2" charset="2"/>
              <a:buNone/>
            </a:pPr>
            <a:endParaRPr lang="zh-CN" altLang="en-US" sz="2900" dirty="0">
              <a:solidFill>
                <a:schemeClr val="accent2"/>
              </a:solidFill>
              <a:latin typeface="楷体_GB2312" pitchFamily="49" charset="-122"/>
              <a:ea typeface="楷体_GB2312" pitchFamily="49" charset="-122"/>
            </a:endParaRPr>
          </a:p>
          <a:p>
            <a:pPr>
              <a:lnSpc>
                <a:spcPct val="100000"/>
              </a:lnSpc>
            </a:pPr>
            <a:r>
              <a:rPr lang="zh-CN" altLang="en-US" sz="2900" dirty="0" smtClean="0"/>
              <a:t>制约力：</a:t>
            </a:r>
            <a:endParaRPr lang="zh-CN" altLang="en-US" sz="2900" dirty="0"/>
          </a:p>
          <a:p>
            <a:pPr>
              <a:lnSpc>
                <a:spcPct val="100000"/>
              </a:lnSpc>
              <a:buFont typeface="Wingdings" pitchFamily="2" charset="2"/>
              <a:buNone/>
            </a:pPr>
            <a:r>
              <a:rPr lang="zh-CN" altLang="en-US" sz="2900" dirty="0">
                <a:solidFill>
                  <a:schemeClr val="accent2"/>
                </a:solidFill>
                <a:ea typeface="楷体_GB2312" pitchFamily="49" charset="-122"/>
              </a:rPr>
              <a:t>给出与模式相关的约束，彼此怎样相互作用，对实现目标所起的反作用。</a:t>
            </a:r>
          </a:p>
          <a:p>
            <a:pPr>
              <a:lnSpc>
                <a:spcPct val="100000"/>
              </a:lnSpc>
              <a:buFont typeface="Wingdings" pitchFamily="2" charset="2"/>
              <a:buNone/>
            </a:pPr>
            <a:r>
              <a:rPr lang="zh-CN" altLang="en-US" sz="2900" dirty="0">
                <a:solidFill>
                  <a:schemeClr val="accent2"/>
                </a:solidFill>
                <a:ea typeface="楷体_GB2312" pitchFamily="49" charset="-122"/>
              </a:rPr>
              <a:t>描述一个模式，必须完整给出所有对模式有影响的力。</a:t>
            </a:r>
          </a:p>
        </p:txBody>
      </p:sp>
    </p:spTree>
    <p:extLst>
      <p:ext uri="{BB962C8B-B14F-4D97-AF65-F5344CB8AC3E}">
        <p14:creationId xmlns:p14="http://schemas.microsoft.com/office/powerpoint/2010/main" val="38397082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6178" name="Rectangle 2"/>
          <p:cNvSpPr>
            <a:spLocks noGrp="1" noChangeArrowheads="1"/>
          </p:cNvSpPr>
          <p:nvPr>
            <p:ph type="title"/>
          </p:nvPr>
        </p:nvSpPr>
        <p:spPr/>
        <p:txBody>
          <a:bodyPr/>
          <a:lstStyle/>
          <a:p>
            <a:r>
              <a:rPr lang="zh-CN" altLang="en-US" sz="2800" dirty="0"/>
              <a:t>模式的要素</a:t>
            </a:r>
          </a:p>
        </p:txBody>
      </p:sp>
      <p:sp>
        <p:nvSpPr>
          <p:cNvPr id="946179" name="Rectangle 3"/>
          <p:cNvSpPr>
            <a:spLocks noGrp="1" noChangeArrowheads="1"/>
          </p:cNvSpPr>
          <p:nvPr>
            <p:ph type="body" idx="1"/>
          </p:nvPr>
        </p:nvSpPr>
        <p:spPr>
          <a:xfrm>
            <a:off x="701750" y="1557586"/>
            <a:ext cx="10861335" cy="4115753"/>
          </a:xfrm>
        </p:spPr>
        <p:txBody>
          <a:bodyPr/>
          <a:lstStyle/>
          <a:p>
            <a:pPr>
              <a:lnSpc>
                <a:spcPct val="100000"/>
              </a:lnSpc>
            </a:pPr>
            <a:r>
              <a:rPr lang="zh-CN" altLang="en-US" sz="3200" dirty="0"/>
              <a:t>解决方案（</a:t>
            </a:r>
            <a:r>
              <a:rPr lang="en-US" altLang="zh-CN" sz="3200" dirty="0"/>
              <a:t>solution) </a:t>
            </a:r>
            <a:r>
              <a:rPr lang="zh-CN" altLang="en-US" sz="3200" dirty="0"/>
              <a:t>：</a:t>
            </a:r>
          </a:p>
          <a:p>
            <a:pPr>
              <a:lnSpc>
                <a:spcPct val="100000"/>
              </a:lnSpc>
              <a:buFont typeface="Wingdings" pitchFamily="2" charset="2"/>
              <a:buNone/>
            </a:pPr>
            <a:r>
              <a:rPr lang="zh-CN" altLang="en-US" sz="3200" dirty="0">
                <a:solidFill>
                  <a:schemeClr val="accent2"/>
                </a:solidFill>
                <a:ea typeface="楷体_GB2312" pitchFamily="49" charset="-122"/>
              </a:rPr>
              <a:t>用包括图片、图表、文字确定模式的结构；</a:t>
            </a:r>
          </a:p>
          <a:p>
            <a:pPr>
              <a:lnSpc>
                <a:spcPct val="100000"/>
              </a:lnSpc>
              <a:buFont typeface="Wingdings" pitchFamily="2" charset="2"/>
              <a:buNone/>
            </a:pPr>
            <a:r>
              <a:rPr lang="zh-CN" altLang="en-US" sz="3200" dirty="0">
                <a:solidFill>
                  <a:schemeClr val="accent2"/>
                </a:solidFill>
                <a:ea typeface="楷体_GB2312" pitchFamily="49" charset="-122"/>
              </a:rPr>
              <a:t>所涉及的角色以及角色之间的协作。</a:t>
            </a:r>
          </a:p>
          <a:p>
            <a:pPr>
              <a:lnSpc>
                <a:spcPct val="100000"/>
              </a:lnSpc>
              <a:buFont typeface="Wingdings" pitchFamily="2" charset="2"/>
              <a:buNone/>
            </a:pPr>
            <a:r>
              <a:rPr lang="zh-CN" altLang="en-US" sz="3200" dirty="0">
                <a:solidFill>
                  <a:schemeClr val="accent2"/>
                </a:solidFill>
                <a:ea typeface="楷体_GB2312" pitchFamily="49" charset="-122"/>
              </a:rPr>
              <a:t>静态的形式和组织结构和动态的行为。</a:t>
            </a:r>
          </a:p>
          <a:p>
            <a:pPr>
              <a:lnSpc>
                <a:spcPct val="100000"/>
              </a:lnSpc>
              <a:buFont typeface="Wingdings" pitchFamily="2" charset="2"/>
              <a:buNone/>
            </a:pPr>
            <a:r>
              <a:rPr lang="zh-CN" altLang="en-US" sz="3200" dirty="0">
                <a:solidFill>
                  <a:schemeClr val="accent2"/>
                </a:solidFill>
                <a:ea typeface="楷体_GB2312" pitchFamily="49" charset="-122"/>
              </a:rPr>
              <a:t>作为实现模式的指南，显示出问题怎样得到解。</a:t>
            </a:r>
          </a:p>
        </p:txBody>
      </p:sp>
    </p:spTree>
    <p:extLst>
      <p:ext uri="{BB962C8B-B14F-4D97-AF65-F5344CB8AC3E}">
        <p14:creationId xmlns:p14="http://schemas.microsoft.com/office/powerpoint/2010/main" val="32740279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设计</a:t>
            </a:r>
            <a:r>
              <a:rPr lang="zh-CN" altLang="en-US" dirty="0"/>
              <a:t>模式简介</a:t>
            </a:r>
          </a:p>
        </p:txBody>
      </p:sp>
      <p:sp>
        <p:nvSpPr>
          <p:cNvPr id="3" name="内容占位符 2"/>
          <p:cNvSpPr>
            <a:spLocks noGrp="1"/>
          </p:cNvSpPr>
          <p:nvPr>
            <p:ph idx="1"/>
          </p:nvPr>
        </p:nvSpPr>
        <p:spPr/>
        <p:txBody>
          <a:bodyPr/>
          <a:lstStyle/>
          <a:p>
            <a:r>
              <a:rPr lang="zh-CN" altLang="en-US" dirty="0" smtClean="0"/>
              <a:t>什么是模式</a:t>
            </a:r>
            <a:r>
              <a:rPr lang="en-US" altLang="zh-CN" dirty="0" smtClean="0"/>
              <a:t>/</a:t>
            </a:r>
            <a:r>
              <a:rPr lang="zh-CN" altLang="en-US" dirty="0" smtClean="0"/>
              <a:t>软件设计模式</a:t>
            </a:r>
            <a:endParaRPr lang="en-US" altLang="zh-CN" dirty="0" smtClean="0"/>
          </a:p>
          <a:p>
            <a:r>
              <a:rPr lang="zh-CN" altLang="en-US" dirty="0" smtClean="0"/>
              <a:t>设计</a:t>
            </a:r>
            <a:r>
              <a:rPr lang="zh-CN" altLang="en-US" dirty="0"/>
              <a:t>模式历史</a:t>
            </a:r>
          </a:p>
          <a:p>
            <a:r>
              <a:rPr lang="zh-CN" altLang="en-US" dirty="0"/>
              <a:t>设计模式的要素</a:t>
            </a:r>
          </a:p>
          <a:p>
            <a:r>
              <a:rPr lang="zh-CN" altLang="en-US" dirty="0"/>
              <a:t>设计模式分类</a:t>
            </a:r>
          </a:p>
          <a:p>
            <a:r>
              <a:rPr lang="zh-CN" altLang="en-US" dirty="0"/>
              <a:t>设计原则</a:t>
            </a:r>
          </a:p>
          <a:p>
            <a:r>
              <a:rPr lang="zh-CN" altLang="en-US" dirty="0"/>
              <a:t>课程内容安排</a:t>
            </a:r>
          </a:p>
        </p:txBody>
      </p:sp>
    </p:spTree>
    <p:extLst>
      <p:ext uri="{BB962C8B-B14F-4D97-AF65-F5344CB8AC3E}">
        <p14:creationId xmlns:p14="http://schemas.microsoft.com/office/powerpoint/2010/main" val="36764395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7202" name="Rectangle 2"/>
          <p:cNvSpPr>
            <a:spLocks noGrp="1" noChangeArrowheads="1"/>
          </p:cNvSpPr>
          <p:nvPr>
            <p:ph type="title"/>
          </p:nvPr>
        </p:nvSpPr>
        <p:spPr/>
        <p:txBody>
          <a:bodyPr/>
          <a:lstStyle/>
          <a:p>
            <a:r>
              <a:rPr lang="zh-CN" altLang="en-US" sz="4300"/>
              <a:t>模式的要素</a:t>
            </a:r>
          </a:p>
        </p:txBody>
      </p:sp>
      <p:sp>
        <p:nvSpPr>
          <p:cNvPr id="947203" name="Rectangle 3"/>
          <p:cNvSpPr>
            <a:spLocks noGrp="1" noChangeArrowheads="1"/>
          </p:cNvSpPr>
          <p:nvPr>
            <p:ph type="body" idx="1"/>
          </p:nvPr>
        </p:nvSpPr>
        <p:spPr/>
        <p:txBody>
          <a:bodyPr/>
          <a:lstStyle/>
          <a:p>
            <a:pPr>
              <a:lnSpc>
                <a:spcPct val="100000"/>
              </a:lnSpc>
            </a:pPr>
            <a:r>
              <a:rPr lang="zh-CN" altLang="en-US" sz="2900" dirty="0"/>
              <a:t>末态环境（ </a:t>
            </a:r>
            <a:r>
              <a:rPr lang="en-US" altLang="zh-CN" sz="2900" dirty="0"/>
              <a:t>Resulting context ) </a:t>
            </a:r>
            <a:r>
              <a:rPr lang="zh-CN" altLang="en-US" sz="2900" dirty="0"/>
              <a:t>：</a:t>
            </a:r>
          </a:p>
          <a:p>
            <a:pPr>
              <a:lnSpc>
                <a:spcPct val="100000"/>
              </a:lnSpc>
              <a:buFont typeface="Wingdings" pitchFamily="2" charset="2"/>
              <a:buNone/>
            </a:pPr>
            <a:r>
              <a:rPr lang="zh-CN" altLang="en-US" sz="2900" dirty="0">
                <a:solidFill>
                  <a:schemeClr val="accent2"/>
                </a:solidFill>
                <a:ea typeface="楷体_GB2312" pitchFamily="49" charset="-122"/>
              </a:rPr>
              <a:t>模式应用到系统之后的状态或位形。</a:t>
            </a:r>
          </a:p>
          <a:p>
            <a:pPr>
              <a:lnSpc>
                <a:spcPct val="100000"/>
              </a:lnSpc>
              <a:buFont typeface="Wingdings" pitchFamily="2" charset="2"/>
              <a:buNone/>
            </a:pPr>
            <a:r>
              <a:rPr lang="zh-CN" altLang="en-US" sz="2900" dirty="0">
                <a:solidFill>
                  <a:schemeClr val="accent2"/>
                </a:solidFill>
                <a:ea typeface="楷体_GB2312" pitchFamily="49" charset="-122"/>
              </a:rPr>
              <a:t>包括：</a:t>
            </a:r>
          </a:p>
          <a:p>
            <a:pPr>
              <a:lnSpc>
                <a:spcPct val="100000"/>
              </a:lnSpc>
              <a:buFont typeface="Wingdings" pitchFamily="2" charset="2"/>
              <a:buNone/>
            </a:pPr>
            <a:r>
              <a:rPr lang="zh-CN" altLang="en-US" sz="2900" dirty="0">
                <a:solidFill>
                  <a:schemeClr val="accent2"/>
                </a:solidFill>
                <a:ea typeface="楷体_GB2312" pitchFamily="49" charset="-122"/>
              </a:rPr>
              <a:t>好坏结果，</a:t>
            </a:r>
            <a:r>
              <a:rPr lang="zh-CN" altLang="en-US" sz="2900" dirty="0">
                <a:solidFill>
                  <a:schemeClr val="accent2"/>
                </a:solidFill>
                <a:latin typeface="楷体_GB2312" pitchFamily="49" charset="-122"/>
                <a:ea typeface="楷体_GB2312" pitchFamily="49" charset="-122"/>
              </a:rPr>
              <a:t>包括空间和时间的权衡，语言和实现。</a:t>
            </a:r>
            <a:r>
              <a:rPr lang="zh-CN" altLang="en-US" sz="2900" dirty="0">
                <a:solidFill>
                  <a:schemeClr val="accent2"/>
                </a:solidFill>
                <a:ea typeface="楷体_GB2312" pitchFamily="49" charset="-122"/>
              </a:rPr>
              <a:t>以及新状态中含有的其他问题和可能涉及的其他相关模式。</a:t>
            </a:r>
            <a:r>
              <a:rPr lang="zh-CN" altLang="en-US" sz="2900" dirty="0">
                <a:solidFill>
                  <a:schemeClr val="accent2"/>
                </a:solidFill>
                <a:latin typeface="楷体_GB2312" pitchFamily="49" charset="-122"/>
                <a:ea typeface="楷体_GB2312" pitchFamily="49" charset="-122"/>
              </a:rPr>
              <a:t>与其他设计方法比较后的结果和权衡。</a:t>
            </a:r>
            <a:r>
              <a:rPr lang="zh-CN" altLang="en-US" sz="2900" dirty="0">
                <a:solidFill>
                  <a:schemeClr val="accent2"/>
                </a:solidFill>
                <a:ea typeface="楷体_GB2312" pitchFamily="49" charset="-122"/>
              </a:rPr>
              <a:t>以及什么模式可以应用到特定的系统上。</a:t>
            </a:r>
          </a:p>
          <a:p>
            <a:pPr>
              <a:lnSpc>
                <a:spcPct val="100000"/>
              </a:lnSpc>
              <a:buFont typeface="Wingdings" pitchFamily="2" charset="2"/>
              <a:buNone/>
            </a:pPr>
            <a:r>
              <a:rPr lang="zh-CN" altLang="en-US" sz="2900" dirty="0">
                <a:solidFill>
                  <a:schemeClr val="accent2"/>
                </a:solidFill>
                <a:ea typeface="楷体_GB2312" pitchFamily="49" charset="-122"/>
              </a:rPr>
              <a:t>末态环境也就是模式的末态条件和可能有的副作用。</a:t>
            </a:r>
            <a:r>
              <a:rPr lang="zh-CN" altLang="en-US" sz="2900" dirty="0">
                <a:solidFill>
                  <a:schemeClr val="accent2"/>
                </a:solidFill>
                <a:latin typeface="楷体_GB2312" pitchFamily="49" charset="-122"/>
                <a:ea typeface="楷体_GB2312" pitchFamily="49" charset="-122"/>
              </a:rPr>
              <a:t>可重用性、对系统灵活性、可扩充性及可移植性的影响。</a:t>
            </a:r>
          </a:p>
          <a:p>
            <a:pPr>
              <a:lnSpc>
                <a:spcPct val="80000"/>
              </a:lnSpc>
              <a:buFont typeface="Wingdings" pitchFamily="2" charset="2"/>
              <a:buNone/>
            </a:pPr>
            <a:endParaRPr lang="en-US" altLang="zh-CN" sz="2900" dirty="0"/>
          </a:p>
        </p:txBody>
      </p:sp>
    </p:spTree>
    <p:extLst>
      <p:ext uri="{BB962C8B-B14F-4D97-AF65-F5344CB8AC3E}">
        <p14:creationId xmlns:p14="http://schemas.microsoft.com/office/powerpoint/2010/main" val="53907666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660744" y="370256"/>
            <a:ext cx="10785056" cy="658966"/>
          </a:xfrm>
        </p:spPr>
        <p:txBody>
          <a:bodyPr/>
          <a:lstStyle/>
          <a:p>
            <a:r>
              <a:rPr lang="zh-CN" altLang="en-US" sz="2800" dirty="0"/>
              <a:t>模式的要素</a:t>
            </a:r>
          </a:p>
        </p:txBody>
      </p:sp>
      <p:sp>
        <p:nvSpPr>
          <p:cNvPr id="510979" name="Rectangle 3"/>
          <p:cNvSpPr>
            <a:spLocks noGrp="1" noChangeArrowheads="1"/>
          </p:cNvSpPr>
          <p:nvPr>
            <p:ph type="body" idx="1"/>
          </p:nvPr>
        </p:nvSpPr>
        <p:spPr>
          <a:xfrm>
            <a:off x="911115" y="1341749"/>
            <a:ext cx="10373995" cy="4755663"/>
          </a:xfrm>
        </p:spPr>
        <p:txBody>
          <a:bodyPr/>
          <a:lstStyle/>
          <a:p>
            <a:pPr>
              <a:lnSpc>
                <a:spcPct val="100000"/>
              </a:lnSpc>
            </a:pPr>
            <a:r>
              <a:rPr lang="zh-CN" altLang="en-US" sz="2900" dirty="0"/>
              <a:t>法则（ </a:t>
            </a:r>
            <a:r>
              <a:rPr lang="en-US" altLang="zh-CN" sz="2900" dirty="0"/>
              <a:t>Rationale ) </a:t>
            </a:r>
            <a:r>
              <a:rPr lang="zh-CN" altLang="en-US" sz="2900" dirty="0"/>
              <a:t>；</a:t>
            </a: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解释本模式的步骤、规则。告诉设计师模式是怎样工作的，为什么可以工作，以及为什么此模式是好的。</a:t>
            </a: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模式作为一个整体是如何以特定的方式处理模式的力</a:t>
            </a:r>
            <a:r>
              <a:rPr lang="en-US" altLang="zh-CN" sz="2900" dirty="0">
                <a:solidFill>
                  <a:schemeClr val="accent2"/>
                </a:solidFill>
                <a:latin typeface="楷体_GB2312" pitchFamily="49" charset="-122"/>
                <a:ea typeface="楷体_GB2312" pitchFamily="49" charset="-122"/>
              </a:rPr>
              <a:t>; </a:t>
            </a: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解释本模式的力和约束怎样协同合作。</a:t>
            </a:r>
          </a:p>
          <a:p>
            <a:pPr>
              <a:lnSpc>
                <a:spcPct val="100000"/>
              </a:lnSpc>
              <a:buFont typeface="Wingdings" pitchFamily="2" charset="2"/>
              <a:buNone/>
            </a:pPr>
            <a:endParaRPr lang="zh-CN" altLang="en-US" sz="2900" dirty="0">
              <a:solidFill>
                <a:schemeClr val="accent2"/>
              </a:solidFill>
              <a:latin typeface="楷体_GB2312" pitchFamily="49" charset="-122"/>
              <a:ea typeface="楷体_GB2312" pitchFamily="49" charset="-122"/>
            </a:endParaRP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解决方案用以描述模式外部的可见的结构和行为，而法则用以了解模式在系统深层的结构和关键机制。</a:t>
            </a:r>
          </a:p>
          <a:p>
            <a:pPr>
              <a:lnSpc>
                <a:spcPct val="70000"/>
              </a:lnSpc>
            </a:pPr>
            <a:endParaRPr lang="en-US" altLang="zh-CN" sz="2900" dirty="0"/>
          </a:p>
        </p:txBody>
      </p:sp>
    </p:spTree>
    <p:extLst>
      <p:ext uri="{BB962C8B-B14F-4D97-AF65-F5344CB8AC3E}">
        <p14:creationId xmlns:p14="http://schemas.microsoft.com/office/powerpoint/2010/main" val="35919632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a:xfrm>
            <a:off x="629742" y="333450"/>
            <a:ext cx="10785056" cy="732007"/>
          </a:xfrm>
        </p:spPr>
        <p:txBody>
          <a:bodyPr/>
          <a:lstStyle/>
          <a:p>
            <a:r>
              <a:rPr lang="zh-CN" altLang="en-US" sz="2800" dirty="0"/>
              <a:t>模式的要素</a:t>
            </a:r>
          </a:p>
        </p:txBody>
      </p:sp>
      <p:sp>
        <p:nvSpPr>
          <p:cNvPr id="512003" name="Rectangle 3"/>
          <p:cNvSpPr>
            <a:spLocks noGrp="1" noChangeArrowheads="1"/>
          </p:cNvSpPr>
          <p:nvPr>
            <p:ph type="body" idx="1"/>
          </p:nvPr>
        </p:nvSpPr>
        <p:spPr>
          <a:xfrm>
            <a:off x="629742" y="1197546"/>
            <a:ext cx="10668519" cy="4539713"/>
          </a:xfrm>
        </p:spPr>
        <p:txBody>
          <a:bodyPr/>
          <a:lstStyle/>
          <a:p>
            <a:pPr>
              <a:lnSpc>
                <a:spcPct val="100000"/>
              </a:lnSpc>
            </a:pPr>
            <a:r>
              <a:rPr lang="zh-CN" altLang="en-US" sz="2400" dirty="0"/>
              <a:t>其他相关模式</a:t>
            </a:r>
            <a:r>
              <a:rPr lang="en-US" altLang="zh-CN" sz="2400" dirty="0"/>
              <a:t>〔 Related Patterns </a:t>
            </a:r>
            <a:r>
              <a:rPr lang="zh-CN" altLang="en-US" sz="2400" dirty="0"/>
              <a:t>）：</a:t>
            </a:r>
          </a:p>
          <a:p>
            <a:pPr>
              <a:lnSpc>
                <a:spcPct val="100000"/>
              </a:lnSpc>
              <a:buFont typeface="Wingdings" pitchFamily="2" charset="2"/>
              <a:buNone/>
            </a:pPr>
            <a:r>
              <a:rPr lang="zh-CN" altLang="en-US" sz="2400" dirty="0">
                <a:solidFill>
                  <a:schemeClr val="accent2"/>
                </a:solidFill>
                <a:latin typeface="楷体_GB2312" pitchFamily="49" charset="-122"/>
                <a:ea typeface="楷体_GB2312" pitchFamily="49" charset="-122"/>
              </a:rPr>
              <a:t>相关的模式经常带有相同的制约力、相容的初始环境和末态环境，</a:t>
            </a:r>
          </a:p>
          <a:p>
            <a:pPr>
              <a:lnSpc>
                <a:spcPct val="100000"/>
              </a:lnSpc>
              <a:buFont typeface="Wingdings" pitchFamily="2" charset="2"/>
              <a:buNone/>
            </a:pPr>
            <a:r>
              <a:rPr lang="zh-CN" altLang="en-US" sz="2400" dirty="0">
                <a:solidFill>
                  <a:schemeClr val="accent2"/>
                </a:solidFill>
                <a:latin typeface="楷体_GB2312" pitchFamily="49" charset="-122"/>
                <a:ea typeface="楷体_GB2312" pitchFamily="49" charset="-122"/>
              </a:rPr>
              <a:t>描述在现有的系统中该模式与其他模式的静态的和动态的关系：</a:t>
            </a:r>
          </a:p>
          <a:p>
            <a:pPr lvl="1">
              <a:buFont typeface="Wingdings" pitchFamily="2" charset="2"/>
              <a:buChar char="Ø"/>
            </a:pPr>
            <a:r>
              <a:rPr lang="zh-CN" altLang="en-US" sz="2400" dirty="0">
                <a:solidFill>
                  <a:schemeClr val="accent2"/>
                </a:solidFill>
                <a:latin typeface="楷体_GB2312" pitchFamily="49" charset="-122"/>
                <a:ea typeface="楷体_GB2312" pitchFamily="49" charset="-122"/>
              </a:rPr>
              <a:t>前任模式</a:t>
            </a:r>
            <a:r>
              <a:rPr lang="en-US" altLang="zh-CN" sz="2400" dirty="0">
                <a:solidFill>
                  <a:schemeClr val="accent2"/>
                </a:solidFill>
                <a:latin typeface="Arial"/>
                <a:ea typeface="楷体_GB2312" pitchFamily="49" charset="-122"/>
              </a:rPr>
              <a:t>——</a:t>
            </a:r>
            <a:r>
              <a:rPr lang="zh-CN" altLang="en-US" sz="2400" dirty="0">
                <a:solidFill>
                  <a:schemeClr val="accent2"/>
                </a:solidFill>
                <a:latin typeface="楷体_GB2312" pitchFamily="49" charset="-122"/>
                <a:ea typeface="楷体_GB2312" pitchFamily="49" charset="-122"/>
              </a:rPr>
              <a:t>应用后可以给出本模式的初始环境</a:t>
            </a:r>
          </a:p>
          <a:p>
            <a:pPr lvl="1">
              <a:buFont typeface="Wingdings" pitchFamily="2" charset="2"/>
              <a:buChar char="Ø"/>
            </a:pPr>
            <a:r>
              <a:rPr lang="zh-CN" altLang="en-US" sz="2400" dirty="0">
                <a:solidFill>
                  <a:schemeClr val="accent2"/>
                </a:solidFill>
                <a:latin typeface="楷体_GB2312" pitchFamily="49" charset="-122"/>
                <a:ea typeface="楷体_GB2312" pitchFamily="49" charset="-122"/>
              </a:rPr>
              <a:t>继任模式</a:t>
            </a:r>
            <a:r>
              <a:rPr lang="en-US" altLang="zh-CN" sz="2400" dirty="0">
                <a:solidFill>
                  <a:schemeClr val="accent2"/>
                </a:solidFill>
                <a:latin typeface="Arial"/>
                <a:ea typeface="楷体_GB2312" pitchFamily="49" charset="-122"/>
              </a:rPr>
              <a:t>——</a:t>
            </a:r>
            <a:r>
              <a:rPr lang="zh-CN" altLang="en-US" sz="2400" dirty="0">
                <a:solidFill>
                  <a:schemeClr val="accent2"/>
                </a:solidFill>
                <a:latin typeface="楷体_GB2312" pitchFamily="49" charset="-122"/>
                <a:ea typeface="楷体_GB2312" pitchFamily="49" charset="-122"/>
              </a:rPr>
              <a:t>本模式的应用给出这些模式的初始环境。</a:t>
            </a:r>
          </a:p>
          <a:p>
            <a:pPr lvl="1">
              <a:buFont typeface="Wingdings" pitchFamily="2" charset="2"/>
              <a:buChar char="Ø"/>
            </a:pPr>
            <a:r>
              <a:rPr lang="zh-CN" altLang="en-US" sz="2400" dirty="0">
                <a:solidFill>
                  <a:schemeClr val="accent2"/>
                </a:solidFill>
                <a:latin typeface="楷体_GB2312" pitchFamily="49" charset="-122"/>
                <a:ea typeface="楷体_GB2312" pitchFamily="49" charset="-122"/>
              </a:rPr>
              <a:t>替换模式</a:t>
            </a:r>
            <a:r>
              <a:rPr lang="en-US" altLang="zh-CN" sz="2400" dirty="0">
                <a:solidFill>
                  <a:schemeClr val="accent2"/>
                </a:solidFill>
                <a:latin typeface="Arial"/>
                <a:ea typeface="楷体_GB2312" pitchFamily="49" charset="-122"/>
              </a:rPr>
              <a:t>——</a:t>
            </a:r>
            <a:r>
              <a:rPr lang="zh-CN" altLang="en-US" sz="2400" dirty="0">
                <a:solidFill>
                  <a:schemeClr val="accent2"/>
                </a:solidFill>
                <a:latin typeface="楷体_GB2312" pitchFamily="49" charset="-122"/>
                <a:ea typeface="楷体_GB2312" pitchFamily="49" charset="-122"/>
              </a:rPr>
              <a:t>在不同的力和约柬下， 可以给出相同问题的不同解答</a:t>
            </a:r>
          </a:p>
          <a:p>
            <a:pPr lvl="1">
              <a:buFont typeface="Wingdings" pitchFamily="2" charset="2"/>
              <a:buChar char="Ø"/>
            </a:pPr>
            <a:r>
              <a:rPr lang="zh-CN" altLang="en-US" sz="2400" dirty="0">
                <a:solidFill>
                  <a:schemeClr val="accent2"/>
                </a:solidFill>
                <a:latin typeface="楷体_GB2312" pitchFamily="49" charset="-122"/>
                <a:ea typeface="楷体_GB2312" pitchFamily="49" charset="-122"/>
              </a:rPr>
              <a:t>依赖模式</a:t>
            </a:r>
            <a:r>
              <a:rPr lang="en-US" altLang="zh-CN" sz="2400" dirty="0">
                <a:solidFill>
                  <a:schemeClr val="accent2"/>
                </a:solidFill>
                <a:latin typeface="Arial"/>
                <a:ea typeface="楷体_GB2312" pitchFamily="49" charset="-122"/>
              </a:rPr>
              <a:t>——</a:t>
            </a:r>
            <a:r>
              <a:rPr lang="zh-CN" altLang="en-US" sz="2400" dirty="0">
                <a:solidFill>
                  <a:schemeClr val="accent2"/>
                </a:solidFill>
                <a:latin typeface="楷体_GB2312" pitchFamily="49" charset="-122"/>
                <a:ea typeface="楷体_GB2312" pitchFamily="49" charset="-122"/>
              </a:rPr>
              <a:t>可以或必须和本模式同时使用。</a:t>
            </a:r>
          </a:p>
          <a:p>
            <a:pPr>
              <a:lnSpc>
                <a:spcPct val="100000"/>
              </a:lnSpc>
            </a:pPr>
            <a:r>
              <a:rPr lang="zh-CN" altLang="en-US" sz="2400" dirty="0"/>
              <a:t>已知的应用（</a:t>
            </a:r>
            <a:r>
              <a:rPr lang="en-US" altLang="zh-CN" sz="2400" dirty="0"/>
              <a:t>Known Users ) </a:t>
            </a:r>
            <a:r>
              <a:rPr lang="zh-CN" altLang="en-US" sz="2400" dirty="0"/>
              <a:t>：</a:t>
            </a:r>
          </a:p>
          <a:p>
            <a:pPr>
              <a:lnSpc>
                <a:spcPct val="100000"/>
              </a:lnSpc>
              <a:buFont typeface="Wingdings" pitchFamily="2" charset="2"/>
              <a:buNone/>
            </a:pPr>
            <a:r>
              <a:rPr lang="zh-CN" altLang="en-US" sz="2400" dirty="0">
                <a:solidFill>
                  <a:schemeClr val="accent2"/>
                </a:solidFill>
                <a:latin typeface="楷体_GB2312" pitchFamily="49" charset="-122"/>
                <a:ea typeface="楷体_GB2312" pitchFamily="49" charset="-122"/>
              </a:rPr>
              <a:t>在己经有的系统中模式出现和应用的例子。</a:t>
            </a:r>
          </a:p>
          <a:p>
            <a:pPr>
              <a:lnSpc>
                <a:spcPct val="100000"/>
              </a:lnSpc>
              <a:buFont typeface="Wingdings" pitchFamily="2" charset="2"/>
              <a:buNone/>
            </a:pPr>
            <a:r>
              <a:rPr lang="zh-CN" altLang="en-US" sz="2400" dirty="0">
                <a:solidFill>
                  <a:schemeClr val="accent2"/>
                </a:solidFill>
                <a:latin typeface="楷体_GB2312" pitchFamily="49" charset="-122"/>
                <a:ea typeface="楷体_GB2312" pitchFamily="49" charset="-122"/>
              </a:rPr>
              <a:t>有助于证明此模式确实是一个重复发生的问题的可行的解答。</a:t>
            </a:r>
          </a:p>
        </p:txBody>
      </p:sp>
    </p:spTree>
    <p:extLst>
      <p:ext uri="{BB962C8B-B14F-4D97-AF65-F5344CB8AC3E}">
        <p14:creationId xmlns:p14="http://schemas.microsoft.com/office/powerpoint/2010/main" val="15493361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body" idx="1"/>
          </p:nvPr>
        </p:nvSpPr>
        <p:spPr>
          <a:xfrm>
            <a:off x="557734" y="1557586"/>
            <a:ext cx="10780818" cy="3169384"/>
          </a:xfrm>
        </p:spPr>
        <p:txBody>
          <a:bodyPr/>
          <a:lstStyle/>
          <a:p>
            <a:pPr algn="just">
              <a:lnSpc>
                <a:spcPct val="80000"/>
              </a:lnSpc>
              <a:buFont typeface="Wingdings" pitchFamily="2" charset="2"/>
              <a:buNone/>
            </a:pPr>
            <a:r>
              <a:rPr lang="en-US" altLang="zh-CN" sz="3200" dirty="0">
                <a:latin typeface="楷体_GB2312" pitchFamily="49" charset="-122"/>
                <a:ea typeface="楷体_GB2312" pitchFamily="49" charset="-122"/>
              </a:rPr>
              <a:t>    </a:t>
            </a:r>
            <a:r>
              <a:rPr lang="zh-CN" altLang="en-US" sz="3200" dirty="0">
                <a:latin typeface="楷体_GB2312" pitchFamily="49" charset="-122"/>
                <a:ea typeface="楷体_GB2312" pitchFamily="49" charset="-122"/>
              </a:rPr>
              <a:t>四个基本要素：</a:t>
            </a:r>
          </a:p>
          <a:p>
            <a:pPr algn="just">
              <a:lnSpc>
                <a:spcPct val="80000"/>
              </a:lnSpc>
              <a:buFont typeface="Wingdings" pitchFamily="2" charset="2"/>
              <a:buNone/>
            </a:pPr>
            <a:endParaRPr lang="zh-CN" altLang="en-US" sz="3200" dirty="0">
              <a:latin typeface="楷体_GB2312" pitchFamily="49" charset="-122"/>
              <a:ea typeface="楷体_GB2312" pitchFamily="49" charset="-122"/>
            </a:endParaRPr>
          </a:p>
          <a:p>
            <a:pPr algn="just">
              <a:lnSpc>
                <a:spcPct val="80000"/>
              </a:lnSpc>
              <a:buFont typeface="Wingdings" pitchFamily="2" charset="2"/>
              <a:buNone/>
            </a:pPr>
            <a:r>
              <a:rPr lang="zh-CN" altLang="en-US" sz="3200" dirty="0">
                <a:latin typeface="楷体_GB2312" pitchFamily="49" charset="-122"/>
                <a:ea typeface="楷体_GB2312" pitchFamily="49" charset="-122"/>
              </a:rPr>
              <a:t>    </a:t>
            </a:r>
            <a:r>
              <a:rPr lang="en-US" altLang="zh-CN" sz="3200" dirty="0">
                <a:solidFill>
                  <a:schemeClr val="accent2"/>
                </a:solidFill>
                <a:latin typeface="Courier New"/>
                <a:ea typeface="楷体_GB2312" pitchFamily="49" charset="-122"/>
              </a:rPr>
              <a:t>·</a:t>
            </a:r>
            <a:r>
              <a:rPr lang="zh-CN" altLang="en-US" sz="3200" dirty="0">
                <a:solidFill>
                  <a:schemeClr val="accent2"/>
                </a:solidFill>
                <a:latin typeface="楷体_GB2312" pitchFamily="49" charset="-122"/>
                <a:ea typeface="楷体_GB2312" pitchFamily="49" charset="-122"/>
              </a:rPr>
              <a:t>模式名称</a:t>
            </a:r>
          </a:p>
          <a:p>
            <a:pPr algn="just">
              <a:lnSpc>
                <a:spcPct val="80000"/>
              </a:lnSpc>
              <a:buFont typeface="Wingdings" pitchFamily="2" charset="2"/>
              <a:buNone/>
            </a:pPr>
            <a:r>
              <a:rPr lang="zh-CN" altLang="en-US" sz="3200" dirty="0">
                <a:solidFill>
                  <a:schemeClr val="accent2"/>
                </a:solidFill>
                <a:latin typeface="楷体_GB2312" pitchFamily="49" charset="-122"/>
                <a:ea typeface="楷体_GB2312" pitchFamily="49" charset="-122"/>
              </a:rPr>
              <a:t>    </a:t>
            </a:r>
            <a:r>
              <a:rPr lang="en-US" altLang="zh-CN" sz="3200" dirty="0">
                <a:solidFill>
                  <a:schemeClr val="accent2"/>
                </a:solidFill>
                <a:latin typeface="Courier New"/>
                <a:ea typeface="楷体_GB2312" pitchFamily="49" charset="-122"/>
              </a:rPr>
              <a:t>·</a:t>
            </a:r>
            <a:r>
              <a:rPr lang="zh-CN" altLang="en-US" sz="3200" dirty="0">
                <a:solidFill>
                  <a:schemeClr val="accent2"/>
                </a:solidFill>
                <a:latin typeface="楷体_GB2312" pitchFamily="49" charset="-122"/>
                <a:ea typeface="楷体_GB2312" pitchFamily="49" charset="-122"/>
              </a:rPr>
              <a:t>问题</a:t>
            </a:r>
          </a:p>
          <a:p>
            <a:pPr algn="just">
              <a:lnSpc>
                <a:spcPct val="80000"/>
              </a:lnSpc>
              <a:buFont typeface="Wingdings" pitchFamily="2" charset="2"/>
              <a:buNone/>
            </a:pPr>
            <a:r>
              <a:rPr lang="zh-CN" altLang="en-US" sz="3200" dirty="0">
                <a:solidFill>
                  <a:schemeClr val="accent2"/>
                </a:solidFill>
                <a:latin typeface="楷体_GB2312" pitchFamily="49" charset="-122"/>
                <a:ea typeface="楷体_GB2312" pitchFamily="49" charset="-122"/>
              </a:rPr>
              <a:t>    </a:t>
            </a:r>
            <a:r>
              <a:rPr lang="en-US" altLang="zh-CN" sz="3200" dirty="0">
                <a:solidFill>
                  <a:schemeClr val="accent2"/>
                </a:solidFill>
                <a:latin typeface="Courier New"/>
                <a:ea typeface="楷体_GB2312" pitchFamily="49" charset="-122"/>
              </a:rPr>
              <a:t>·</a:t>
            </a:r>
            <a:r>
              <a:rPr lang="zh-CN" altLang="en-US" sz="3200" dirty="0">
                <a:solidFill>
                  <a:schemeClr val="accent2"/>
                </a:solidFill>
                <a:latin typeface="楷体_GB2312" pitchFamily="49" charset="-122"/>
                <a:ea typeface="楷体_GB2312" pitchFamily="49" charset="-122"/>
              </a:rPr>
              <a:t>解决方案</a:t>
            </a:r>
          </a:p>
          <a:p>
            <a:pPr algn="just">
              <a:lnSpc>
                <a:spcPct val="80000"/>
              </a:lnSpc>
              <a:buFont typeface="Wingdings" pitchFamily="2" charset="2"/>
              <a:buNone/>
            </a:pPr>
            <a:r>
              <a:rPr lang="zh-CN" altLang="en-US" sz="3200" dirty="0">
                <a:solidFill>
                  <a:schemeClr val="accent2"/>
                </a:solidFill>
                <a:latin typeface="楷体_GB2312" pitchFamily="49" charset="-122"/>
                <a:ea typeface="楷体_GB2312" pitchFamily="49" charset="-122"/>
              </a:rPr>
              <a:t>    </a:t>
            </a:r>
            <a:r>
              <a:rPr lang="en-US" altLang="zh-CN" sz="3200" dirty="0">
                <a:solidFill>
                  <a:schemeClr val="accent2"/>
                </a:solidFill>
                <a:latin typeface="Courier New"/>
                <a:ea typeface="楷体_GB2312" pitchFamily="49" charset="-122"/>
              </a:rPr>
              <a:t>·</a:t>
            </a:r>
            <a:r>
              <a:rPr lang="zh-CN" altLang="en-US" sz="3200" dirty="0">
                <a:solidFill>
                  <a:schemeClr val="accent2"/>
                </a:solidFill>
                <a:ea typeface="楷体_GB2312" pitchFamily="49" charset="-122"/>
              </a:rPr>
              <a:t>末态环境</a:t>
            </a:r>
            <a:r>
              <a:rPr lang="zh-CN" altLang="en-US" sz="3200" dirty="0">
                <a:solidFill>
                  <a:schemeClr val="accent2"/>
                </a:solidFill>
                <a:latin typeface="楷体_GB2312" pitchFamily="49" charset="-122"/>
                <a:ea typeface="楷体_GB2312" pitchFamily="49" charset="-122"/>
              </a:rPr>
              <a:t>后果</a:t>
            </a:r>
            <a:endParaRPr lang="zh-CN" altLang="en-US" sz="3200" dirty="0">
              <a:latin typeface="楷体_GB2312" pitchFamily="49" charset="-122"/>
              <a:ea typeface="楷体_GB2312" pitchFamily="49" charset="-122"/>
            </a:endParaRPr>
          </a:p>
        </p:txBody>
      </p:sp>
      <p:sp>
        <p:nvSpPr>
          <p:cNvPr id="24579" name="Rectangle 3"/>
          <p:cNvSpPr>
            <a:spLocks noGrp="1" noChangeArrowheads="1"/>
          </p:cNvSpPr>
          <p:nvPr>
            <p:ph type="title"/>
          </p:nvPr>
        </p:nvSpPr>
        <p:spPr>
          <a:xfrm>
            <a:off x="629742" y="189434"/>
            <a:ext cx="10373995" cy="981522"/>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sz="2800" dirty="0"/>
              <a:t>模式的要素</a:t>
            </a:r>
          </a:p>
        </p:txBody>
      </p:sp>
    </p:spTree>
    <p:extLst>
      <p:ext uri="{BB962C8B-B14F-4D97-AF65-F5344CB8AC3E}">
        <p14:creationId xmlns:p14="http://schemas.microsoft.com/office/powerpoint/2010/main" val="421085212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设计模式分类</a:t>
            </a:r>
            <a:endParaRPr lang="zh-CN" altLang="en-US" dirty="0"/>
          </a:p>
        </p:txBody>
      </p:sp>
      <p:sp>
        <p:nvSpPr>
          <p:cNvPr id="3" name="内容占位符 2"/>
          <p:cNvSpPr>
            <a:spLocks noGrp="1"/>
          </p:cNvSpPr>
          <p:nvPr>
            <p:ph idx="1"/>
          </p:nvPr>
        </p:nvSpPr>
        <p:spPr/>
        <p:txBody>
          <a:bodyPr/>
          <a:lstStyle/>
          <a:p>
            <a:r>
              <a:rPr lang="zh-CN" altLang="en-US" dirty="0" smtClean="0"/>
              <a:t>根据规模分类</a:t>
            </a:r>
            <a:endParaRPr lang="en-US" altLang="zh-CN" dirty="0" smtClean="0"/>
          </a:p>
          <a:p>
            <a:pPr lvl="1"/>
            <a:r>
              <a:rPr lang="zh-CN" altLang="en-US" dirty="0" smtClean="0"/>
              <a:t>代码模式</a:t>
            </a:r>
            <a:endParaRPr lang="en-US" altLang="zh-CN" dirty="0" smtClean="0"/>
          </a:p>
          <a:p>
            <a:pPr lvl="1"/>
            <a:r>
              <a:rPr lang="zh-CN" altLang="en-US" dirty="0" smtClean="0"/>
              <a:t>设计模式</a:t>
            </a:r>
            <a:endParaRPr lang="en-US" altLang="zh-CN" dirty="0" smtClean="0"/>
          </a:p>
          <a:p>
            <a:pPr lvl="1"/>
            <a:r>
              <a:rPr lang="zh-CN" altLang="en-US" dirty="0" smtClean="0"/>
              <a:t>架构模式</a:t>
            </a:r>
            <a:endParaRPr lang="en-US" altLang="zh-CN" dirty="0" smtClean="0"/>
          </a:p>
          <a:p>
            <a:r>
              <a:rPr lang="zh-CN" altLang="en-US" dirty="0" smtClean="0"/>
              <a:t>设计模式目录分类</a:t>
            </a:r>
            <a:endParaRPr lang="en-US" altLang="zh-CN" dirty="0" smtClean="0"/>
          </a:p>
          <a:p>
            <a:pPr lvl="1"/>
            <a:r>
              <a:rPr lang="zh-CN" altLang="en-US" dirty="0" smtClean="0"/>
              <a:t>创建模式</a:t>
            </a:r>
            <a:endParaRPr lang="en-US" altLang="zh-CN" dirty="0" smtClean="0"/>
          </a:p>
          <a:p>
            <a:pPr lvl="1"/>
            <a:r>
              <a:rPr lang="zh-CN" altLang="en-US" dirty="0" smtClean="0"/>
              <a:t>结构性模式</a:t>
            </a:r>
            <a:endParaRPr lang="en-US" altLang="zh-CN" dirty="0" smtClean="0"/>
          </a:p>
          <a:p>
            <a:pPr lvl="1"/>
            <a:r>
              <a:rPr lang="zh-CN" altLang="en-US" dirty="0" smtClean="0"/>
              <a:t>行为模式</a:t>
            </a:r>
            <a:endParaRPr lang="zh-CN" altLang="en-US" dirty="0"/>
          </a:p>
        </p:txBody>
      </p:sp>
    </p:spTree>
    <p:extLst>
      <p:ext uri="{BB962C8B-B14F-4D97-AF65-F5344CB8AC3E}">
        <p14:creationId xmlns:p14="http://schemas.microsoft.com/office/powerpoint/2010/main" val="2762456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p:cNvSpPr>
            <a:spLocks noGrp="1" noChangeArrowheads="1"/>
          </p:cNvSpPr>
          <p:nvPr>
            <p:ph type="title"/>
          </p:nvPr>
        </p:nvSpPr>
        <p:spPr/>
        <p:txBody>
          <a:bodyPr/>
          <a:lstStyle/>
          <a:p>
            <a:r>
              <a:rPr lang="zh-CN" altLang="en-US" dirty="0"/>
              <a:t>设计原则</a:t>
            </a:r>
          </a:p>
        </p:txBody>
      </p:sp>
      <p:sp>
        <p:nvSpPr>
          <p:cNvPr id="548867" name="Rectangle 3"/>
          <p:cNvSpPr>
            <a:spLocks noGrp="1" noChangeArrowheads="1"/>
          </p:cNvSpPr>
          <p:nvPr>
            <p:ph type="body" idx="1"/>
          </p:nvPr>
        </p:nvSpPr>
        <p:spPr>
          <a:xfrm>
            <a:off x="557734" y="1413570"/>
            <a:ext cx="11052034" cy="4115753"/>
          </a:xfrm>
        </p:spPr>
        <p:txBody>
          <a:bodyPr/>
          <a:lstStyle/>
          <a:p>
            <a:pPr>
              <a:lnSpc>
                <a:spcPct val="100000"/>
              </a:lnSpc>
              <a:buFont typeface="Wingdings" pitchFamily="2" charset="2"/>
              <a:buNone/>
            </a:pPr>
            <a:r>
              <a:rPr lang="zh-CN" altLang="en-US" sz="2800" dirty="0"/>
              <a:t>提高系统复用性的设计原则</a:t>
            </a:r>
          </a:p>
          <a:p>
            <a:pPr>
              <a:lnSpc>
                <a:spcPct val="100000"/>
              </a:lnSpc>
            </a:pPr>
            <a:r>
              <a:rPr lang="zh-CN" altLang="en-US" sz="2800" dirty="0">
                <a:latin typeface="Arial"/>
              </a:rPr>
              <a:t>“</a:t>
            </a:r>
            <a:r>
              <a:rPr lang="zh-CN" altLang="en-US" sz="2800" dirty="0"/>
              <a:t>开一闭</a:t>
            </a:r>
            <a:r>
              <a:rPr lang="zh-CN" altLang="en-US" sz="2800" dirty="0">
                <a:latin typeface="Arial"/>
              </a:rPr>
              <a:t>”</a:t>
            </a:r>
            <a:r>
              <a:rPr lang="zh-CN" altLang="en-US" sz="2800" dirty="0"/>
              <a:t>原则（ </a:t>
            </a:r>
            <a:r>
              <a:rPr lang="en-US" altLang="zh-CN" sz="2800" dirty="0"/>
              <a:t>Open </a:t>
            </a:r>
            <a:r>
              <a:rPr lang="zh-CN" altLang="en-US" sz="2800" dirty="0"/>
              <a:t>一 </a:t>
            </a:r>
            <a:r>
              <a:rPr lang="en-US" altLang="zh-CN" sz="2800" dirty="0"/>
              <a:t>Closed   Principle </a:t>
            </a:r>
            <a:r>
              <a:rPr lang="zh-CN" altLang="en-US" sz="2800" dirty="0"/>
              <a:t>， </a:t>
            </a:r>
            <a:r>
              <a:rPr lang="en-US" altLang="zh-CN" sz="2800" dirty="0"/>
              <a:t>OCP ) </a:t>
            </a:r>
          </a:p>
          <a:p>
            <a:pPr>
              <a:lnSpc>
                <a:spcPct val="100000"/>
              </a:lnSpc>
            </a:pPr>
            <a:r>
              <a:rPr lang="zh-CN" altLang="en-US" sz="2800" dirty="0"/>
              <a:t>里氏代换原则（ </a:t>
            </a:r>
            <a:r>
              <a:rPr lang="en-US" altLang="zh-CN" sz="2800" dirty="0" err="1"/>
              <a:t>Liskov</a:t>
            </a:r>
            <a:r>
              <a:rPr lang="en-US" altLang="zh-CN" sz="2800" dirty="0"/>
              <a:t> substitution Principle </a:t>
            </a:r>
            <a:r>
              <a:rPr lang="zh-CN" altLang="en-US" sz="2800" dirty="0"/>
              <a:t>， </a:t>
            </a:r>
            <a:r>
              <a:rPr lang="en-US" altLang="zh-CN" sz="2800" dirty="0"/>
              <a:t>LSP ) </a:t>
            </a:r>
          </a:p>
          <a:p>
            <a:pPr>
              <a:lnSpc>
                <a:spcPct val="100000"/>
              </a:lnSpc>
            </a:pPr>
            <a:r>
              <a:rPr lang="zh-CN" altLang="en-US" sz="2800" dirty="0"/>
              <a:t>依赖倒转原则 </a:t>
            </a:r>
            <a:r>
              <a:rPr lang="en-US" altLang="zh-CN" sz="2800" dirty="0"/>
              <a:t>〔 Dependency Inversion principle </a:t>
            </a:r>
            <a:r>
              <a:rPr lang="zh-CN" altLang="en-US" sz="2800" dirty="0"/>
              <a:t>， </a:t>
            </a:r>
            <a:r>
              <a:rPr lang="en-US" altLang="zh-CN" sz="2800" dirty="0"/>
              <a:t>DIP )</a:t>
            </a:r>
          </a:p>
          <a:p>
            <a:pPr>
              <a:lnSpc>
                <a:spcPct val="100000"/>
              </a:lnSpc>
            </a:pPr>
            <a:r>
              <a:rPr lang="zh-CN" altLang="en-US" sz="2800" dirty="0"/>
              <a:t>接口隔离原则（ </a:t>
            </a:r>
            <a:r>
              <a:rPr lang="en-US" altLang="zh-CN" sz="2800" dirty="0"/>
              <a:t>Interfaces Segregation Principle </a:t>
            </a:r>
            <a:r>
              <a:rPr lang="zh-CN" altLang="en-US" sz="2800" dirty="0"/>
              <a:t>， </a:t>
            </a:r>
            <a:r>
              <a:rPr lang="en-US" altLang="zh-CN" sz="2800" dirty="0"/>
              <a:t>ISP )</a:t>
            </a:r>
          </a:p>
          <a:p>
            <a:pPr>
              <a:lnSpc>
                <a:spcPct val="100000"/>
              </a:lnSpc>
            </a:pPr>
            <a:r>
              <a:rPr lang="zh-CN" altLang="en-US" sz="2800" dirty="0"/>
              <a:t>组合聚合复用原则 </a:t>
            </a:r>
            <a:r>
              <a:rPr lang="en-US" altLang="zh-CN" sz="2800" dirty="0"/>
              <a:t>〔 Composition/Aggregation Principle </a:t>
            </a:r>
            <a:r>
              <a:rPr lang="zh-CN" altLang="en-US" sz="2800" dirty="0"/>
              <a:t>， </a:t>
            </a:r>
            <a:r>
              <a:rPr lang="en-US" altLang="zh-CN" sz="2800" dirty="0"/>
              <a:t>CARP ) </a:t>
            </a:r>
          </a:p>
          <a:p>
            <a:pPr>
              <a:lnSpc>
                <a:spcPct val="100000"/>
              </a:lnSpc>
            </a:pPr>
            <a:r>
              <a:rPr lang="zh-CN" altLang="en-US" sz="2800" dirty="0"/>
              <a:t>迪米特法则（ </a:t>
            </a:r>
            <a:r>
              <a:rPr lang="en-US" altLang="zh-CN" sz="2800" dirty="0"/>
              <a:t>Law of Demeter</a:t>
            </a:r>
            <a:r>
              <a:rPr lang="zh-CN" altLang="en-US" sz="2800" dirty="0"/>
              <a:t>，</a:t>
            </a:r>
            <a:r>
              <a:rPr lang="en-US" altLang="zh-CN" sz="2800" dirty="0"/>
              <a:t>LOD 〕 </a:t>
            </a:r>
          </a:p>
        </p:txBody>
      </p:sp>
    </p:spTree>
    <p:extLst>
      <p:ext uri="{BB962C8B-B14F-4D97-AF65-F5344CB8AC3E}">
        <p14:creationId xmlns:p14="http://schemas.microsoft.com/office/powerpoint/2010/main" val="11599502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Rectangle 2"/>
          <p:cNvSpPr>
            <a:spLocks noGrp="1" noChangeArrowheads="1"/>
          </p:cNvSpPr>
          <p:nvPr>
            <p:ph type="title"/>
          </p:nvPr>
        </p:nvSpPr>
        <p:spPr>
          <a:xfrm>
            <a:off x="629742" y="333450"/>
            <a:ext cx="10785056" cy="516057"/>
          </a:xfrm>
          <a:noFill/>
          <a:ln w="9525">
            <a:noFill/>
            <a:miter lim="800000"/>
            <a:headEnd/>
            <a:tailEnd/>
          </a:ln>
        </p:spPr>
        <p:txBody>
          <a:bodyPr vert="horz" wrap="square" lIns="108932" tIns="54466" rIns="108932" bIns="54466" numCol="1" anchor="ctr" anchorCtr="0" compatLnSpc="1">
            <a:prstTxWarp prst="textNoShape">
              <a:avLst/>
            </a:prstTxWarp>
          </a:bodyPr>
          <a:lstStyle/>
          <a:p>
            <a:r>
              <a:rPr lang="zh-CN" altLang="en-US" dirty="0"/>
              <a:t>设计原则：开</a:t>
            </a:r>
            <a:r>
              <a:rPr lang="en-US" altLang="zh-CN" dirty="0"/>
              <a:t>—</a:t>
            </a:r>
            <a:r>
              <a:rPr lang="zh-CN" altLang="en-US" dirty="0"/>
              <a:t>闭原则</a:t>
            </a:r>
          </a:p>
        </p:txBody>
      </p:sp>
      <p:sp>
        <p:nvSpPr>
          <p:cNvPr id="549891" name="Rectangle 3"/>
          <p:cNvSpPr>
            <a:spLocks noGrp="1" noChangeArrowheads="1"/>
          </p:cNvSpPr>
          <p:nvPr>
            <p:ph type="body" idx="1"/>
          </p:nvPr>
        </p:nvSpPr>
        <p:spPr>
          <a:xfrm>
            <a:off x="625068" y="1268707"/>
            <a:ext cx="11244851" cy="5185976"/>
          </a:xfrm>
        </p:spPr>
        <p:txBody>
          <a:bodyPr/>
          <a:lstStyle/>
          <a:p>
            <a:pPr>
              <a:lnSpc>
                <a:spcPct val="100000"/>
              </a:lnSpc>
            </a:pPr>
            <a:r>
              <a:rPr lang="en-US" altLang="zh-CN" sz="2400" dirty="0">
                <a:latin typeface="宋体" pitchFamily="2" charset="-122"/>
              </a:rPr>
              <a:t>“</a:t>
            </a:r>
            <a:r>
              <a:rPr lang="zh-CN" altLang="en-US" sz="2400" dirty="0">
                <a:latin typeface="宋体" pitchFamily="2" charset="-122"/>
              </a:rPr>
              <a:t>开</a:t>
            </a:r>
            <a:r>
              <a:rPr lang="en-US" altLang="zh-CN" sz="2400" dirty="0">
                <a:latin typeface="宋体" pitchFamily="2" charset="-122"/>
              </a:rPr>
              <a:t>—</a:t>
            </a:r>
            <a:r>
              <a:rPr lang="zh-CN" altLang="en-US" sz="2400" dirty="0">
                <a:latin typeface="宋体" pitchFamily="2" charset="-122"/>
              </a:rPr>
              <a:t>闭”原则</a:t>
            </a:r>
          </a:p>
          <a:p>
            <a:pPr>
              <a:lnSpc>
                <a:spcPct val="100000"/>
              </a:lnSpc>
              <a:buFont typeface="Wingdings" pitchFamily="2" charset="2"/>
              <a:buNone/>
            </a:pPr>
            <a:r>
              <a:rPr lang="zh-CN" altLang="en-US" sz="2400" dirty="0">
                <a:latin typeface="宋体" pitchFamily="2" charset="-122"/>
              </a:rPr>
              <a:t>面向对象可复用设计的第一块基石</a:t>
            </a:r>
            <a:r>
              <a:rPr lang="zh-CN" altLang="en-US" sz="2400" dirty="0"/>
              <a:t>。</a:t>
            </a:r>
          </a:p>
          <a:p>
            <a:pPr>
              <a:lnSpc>
                <a:spcPct val="100000"/>
              </a:lnSpc>
              <a:buFont typeface="Wingdings" pitchFamily="2" charset="2"/>
              <a:buNone/>
            </a:pPr>
            <a:r>
              <a:rPr lang="zh-CN" altLang="en-US" sz="2400" dirty="0"/>
              <a:t>瑞士联邦工学院 </a:t>
            </a:r>
            <a:r>
              <a:rPr lang="en-US" altLang="zh-CN" sz="2400" dirty="0"/>
              <a:t>Bertrand Meyer</a:t>
            </a:r>
            <a:r>
              <a:rPr lang="zh-CN" altLang="en-US" sz="2400" dirty="0"/>
              <a:t>教授 </a:t>
            </a:r>
            <a:r>
              <a:rPr lang="en-US" altLang="zh-CN" sz="2400" dirty="0"/>
              <a:t>1981</a:t>
            </a:r>
            <a:r>
              <a:rPr lang="zh-CN" altLang="en-US" sz="2400" dirty="0"/>
              <a:t>年 提出。</a:t>
            </a:r>
            <a:endParaRPr lang="zh-CN" altLang="en-US" sz="2400" dirty="0">
              <a:latin typeface="宋体" pitchFamily="2" charset="-122"/>
            </a:endParaRPr>
          </a:p>
          <a:p>
            <a:pPr>
              <a:lnSpc>
                <a:spcPct val="100000"/>
              </a:lnSpc>
              <a:buFont typeface="Wingdings" pitchFamily="2" charset="2"/>
              <a:buNone/>
            </a:pPr>
            <a:r>
              <a:rPr lang="zh-CN" altLang="en-US" sz="2400" dirty="0">
                <a:solidFill>
                  <a:schemeClr val="accent2"/>
                </a:solidFill>
                <a:latin typeface="楷体_GB2312" pitchFamily="49" charset="-122"/>
                <a:ea typeface="楷体_GB2312" pitchFamily="49" charset="-122"/>
              </a:rPr>
              <a:t>一个软件实体应当对扩展开放，对修改关闭。</a:t>
            </a:r>
          </a:p>
          <a:p>
            <a:pPr>
              <a:lnSpc>
                <a:spcPct val="100000"/>
              </a:lnSpc>
              <a:buFont typeface="Wingdings" pitchFamily="2" charset="2"/>
              <a:buNone/>
            </a:pPr>
            <a:endParaRPr lang="zh-CN" altLang="en-US" sz="2400" dirty="0">
              <a:solidFill>
                <a:schemeClr val="accent2"/>
              </a:solidFill>
              <a:latin typeface="楷体_GB2312" pitchFamily="49" charset="-122"/>
              <a:ea typeface="楷体_GB2312" pitchFamily="49" charset="-122"/>
            </a:endParaRPr>
          </a:p>
          <a:p>
            <a:pPr>
              <a:lnSpc>
                <a:spcPct val="100000"/>
              </a:lnSpc>
              <a:buFont typeface="Wingdings" pitchFamily="2" charset="2"/>
              <a:buNone/>
            </a:pPr>
            <a:r>
              <a:rPr lang="zh-CN" altLang="en-US" sz="1800" b="1" dirty="0">
                <a:solidFill>
                  <a:schemeClr val="accent2"/>
                </a:solidFill>
                <a:latin typeface="宋体" pitchFamily="2" charset="-122"/>
              </a:rPr>
              <a:t>表述一：在设计一个模块的时候，应当使这个模块可以在被较小修改的前提下被扩展。</a:t>
            </a:r>
          </a:p>
          <a:p>
            <a:pPr>
              <a:lnSpc>
                <a:spcPct val="100000"/>
              </a:lnSpc>
              <a:buFont typeface="Wingdings" pitchFamily="2" charset="2"/>
              <a:buNone/>
            </a:pPr>
            <a:endParaRPr lang="zh-CN" altLang="en-US" sz="1800" b="1" dirty="0">
              <a:solidFill>
                <a:schemeClr val="accent2"/>
              </a:solidFill>
              <a:latin typeface="宋体" pitchFamily="2" charset="-122"/>
            </a:endParaRPr>
          </a:p>
          <a:p>
            <a:pPr>
              <a:lnSpc>
                <a:spcPct val="100000"/>
              </a:lnSpc>
              <a:buFont typeface="Wingdings" pitchFamily="2" charset="2"/>
              <a:buNone/>
            </a:pPr>
            <a:r>
              <a:rPr lang="zh-CN" altLang="en-US" sz="1800" b="1" dirty="0">
                <a:solidFill>
                  <a:schemeClr val="accent2"/>
                </a:solidFill>
                <a:latin typeface="宋体" pitchFamily="2" charset="-122"/>
              </a:rPr>
              <a:t>表述二：应当可以在不必修改源代码的情况下改变这个模块的行为。在软件系统面临新的需求时，系统的设计必须是稳定的。</a:t>
            </a:r>
          </a:p>
          <a:p>
            <a:pPr>
              <a:lnSpc>
                <a:spcPct val="100000"/>
              </a:lnSpc>
              <a:buFont typeface="Wingdings" pitchFamily="2" charset="2"/>
              <a:buNone/>
            </a:pPr>
            <a:endParaRPr lang="zh-CN" altLang="en-US" sz="2400" dirty="0">
              <a:solidFill>
                <a:schemeClr val="accent2"/>
              </a:solidFill>
              <a:latin typeface="宋体" pitchFamily="2" charset="-122"/>
            </a:endParaRPr>
          </a:p>
          <a:p>
            <a:pPr>
              <a:lnSpc>
                <a:spcPct val="100000"/>
              </a:lnSpc>
              <a:buFont typeface="Wingdings" pitchFamily="2" charset="2"/>
              <a:buChar char="Ø"/>
            </a:pPr>
            <a:r>
              <a:rPr lang="zh-CN" altLang="en-US" sz="1800" dirty="0">
                <a:latin typeface="宋体" pitchFamily="2" charset="-122"/>
              </a:rPr>
              <a:t>通过扩展已有系统提供新行为</a:t>
            </a:r>
            <a:r>
              <a:rPr lang="en-US" altLang="zh-CN" sz="1800" dirty="0">
                <a:latin typeface="宋体" pitchFamily="2" charset="-122"/>
              </a:rPr>
              <a:t>——</a:t>
            </a:r>
            <a:r>
              <a:rPr lang="zh-CN" altLang="en-US" sz="1800" dirty="0">
                <a:latin typeface="宋体" pitchFamily="2" charset="-122"/>
              </a:rPr>
              <a:t>适应性和灵活性。</a:t>
            </a:r>
          </a:p>
          <a:p>
            <a:pPr>
              <a:lnSpc>
                <a:spcPct val="100000"/>
              </a:lnSpc>
              <a:buFont typeface="Wingdings" pitchFamily="2" charset="2"/>
              <a:buChar char="Ø"/>
            </a:pPr>
            <a:r>
              <a:rPr lang="zh-CN" altLang="en-US" sz="1800" dirty="0">
                <a:latin typeface="宋体" pitchFamily="2" charset="-122"/>
              </a:rPr>
              <a:t>己有的软件模块，特别是抽象层模块不能修改</a:t>
            </a:r>
            <a:r>
              <a:rPr lang="en-US" altLang="zh-CN" sz="1800" dirty="0">
                <a:latin typeface="宋体" pitchFamily="2" charset="-122"/>
              </a:rPr>
              <a:t>——</a:t>
            </a:r>
            <a:r>
              <a:rPr lang="zh-CN" altLang="en-US" sz="1800" dirty="0">
                <a:latin typeface="宋体" pitchFamily="2" charset="-122"/>
              </a:rPr>
              <a:t>稳定性和延续性。</a:t>
            </a:r>
          </a:p>
        </p:txBody>
      </p:sp>
    </p:spTree>
    <p:extLst>
      <p:ext uri="{BB962C8B-B14F-4D97-AF65-F5344CB8AC3E}">
        <p14:creationId xmlns:p14="http://schemas.microsoft.com/office/powerpoint/2010/main" val="258689579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2"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r>
              <a:rPr lang="zh-CN" altLang="en-US"/>
              <a:t>设计原则：开</a:t>
            </a:r>
            <a:r>
              <a:rPr lang="en-US" altLang="zh-CN"/>
              <a:t>—</a:t>
            </a:r>
            <a:r>
              <a:rPr lang="zh-CN" altLang="en-US"/>
              <a:t>闭原则</a:t>
            </a:r>
          </a:p>
        </p:txBody>
      </p:sp>
      <p:sp>
        <p:nvSpPr>
          <p:cNvPr id="552963" name="Rectangle 3"/>
          <p:cNvSpPr>
            <a:spLocks noGrp="1" noChangeArrowheads="1"/>
          </p:cNvSpPr>
          <p:nvPr>
            <p:ph type="body" idx="1"/>
          </p:nvPr>
        </p:nvSpPr>
        <p:spPr>
          <a:xfrm>
            <a:off x="701750" y="1341562"/>
            <a:ext cx="10668519" cy="1511650"/>
          </a:xfrm>
        </p:spPr>
        <p:txBody>
          <a:bodyPr/>
          <a:lstStyle/>
          <a:p>
            <a:pPr>
              <a:lnSpc>
                <a:spcPct val="100000"/>
              </a:lnSpc>
            </a:pPr>
            <a:r>
              <a:rPr lang="zh-CN" altLang="en-US" sz="2900" dirty="0"/>
              <a:t>玉帝招安美猴王之法</a:t>
            </a:r>
          </a:p>
          <a:p>
            <a:pPr>
              <a:lnSpc>
                <a:spcPct val="100000"/>
              </a:lnSpc>
              <a:buFont typeface="Wingdings" pitchFamily="2" charset="2"/>
              <a:buChar char="Ø"/>
            </a:pPr>
            <a:r>
              <a:rPr lang="zh-CN" altLang="en-US" sz="2900" dirty="0"/>
              <a:t>不允许更改系统的抽象层</a:t>
            </a:r>
            <a:r>
              <a:rPr lang="en-US" altLang="zh-CN" sz="2900" dirty="0">
                <a:latin typeface="宋体"/>
              </a:rPr>
              <a:t>——</a:t>
            </a:r>
            <a:r>
              <a:rPr lang="zh-CN" altLang="en-US" sz="2900" dirty="0"/>
              <a:t>现有的天庭秩序</a:t>
            </a:r>
          </a:p>
          <a:p>
            <a:pPr>
              <a:lnSpc>
                <a:spcPct val="100000"/>
              </a:lnSpc>
              <a:buFont typeface="Wingdings" pitchFamily="2" charset="2"/>
              <a:buChar char="Ø"/>
            </a:pPr>
            <a:r>
              <a:rPr lang="zh-CN" altLang="en-US" sz="2900" dirty="0"/>
              <a:t>允许扩展实现层</a:t>
            </a:r>
            <a:r>
              <a:rPr lang="en-US" altLang="zh-CN" sz="2900" dirty="0">
                <a:latin typeface="宋体"/>
              </a:rPr>
              <a:t>——</a:t>
            </a:r>
            <a:r>
              <a:rPr lang="zh-CN" altLang="en-US" sz="2900" dirty="0"/>
              <a:t>弻马温</a:t>
            </a:r>
          </a:p>
        </p:txBody>
      </p:sp>
      <p:pic>
        <p:nvPicPr>
          <p:cNvPr id="55296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7774" y="3142389"/>
            <a:ext cx="10187534" cy="29836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76612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986"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r>
              <a:rPr lang="zh-CN" altLang="en-US"/>
              <a:t>设计原则：开</a:t>
            </a:r>
            <a:r>
              <a:rPr lang="en-US" altLang="zh-CN"/>
              <a:t>—</a:t>
            </a:r>
            <a:r>
              <a:rPr lang="zh-CN" altLang="en-US"/>
              <a:t>闭原则</a:t>
            </a:r>
          </a:p>
        </p:txBody>
      </p:sp>
      <p:sp>
        <p:nvSpPr>
          <p:cNvPr id="553987" name="Rectangle 3"/>
          <p:cNvSpPr>
            <a:spLocks noGrp="1" noChangeArrowheads="1"/>
          </p:cNvSpPr>
          <p:nvPr>
            <p:ph type="body" idx="1"/>
          </p:nvPr>
        </p:nvSpPr>
        <p:spPr>
          <a:xfrm>
            <a:off x="557734" y="1341562"/>
            <a:ext cx="10668519" cy="4473024"/>
          </a:xfrm>
        </p:spPr>
        <p:txBody>
          <a:bodyPr/>
          <a:lstStyle/>
          <a:p>
            <a:pPr>
              <a:lnSpc>
                <a:spcPct val="100000"/>
              </a:lnSpc>
            </a:pPr>
            <a:r>
              <a:rPr lang="zh-CN" altLang="en-US" sz="2000" dirty="0"/>
              <a:t>解决方案</a:t>
            </a:r>
          </a:p>
          <a:p>
            <a:pPr>
              <a:lnSpc>
                <a:spcPct val="100000"/>
              </a:lnSpc>
              <a:buFont typeface="Wingdings" pitchFamily="2" charset="2"/>
              <a:buNone/>
            </a:pPr>
            <a:r>
              <a:rPr lang="zh-CN" altLang="en-US" sz="2000" dirty="0"/>
              <a:t>抽象化：系统定义一个不可更改的抽象设计作为系统设计的抽象层。</a:t>
            </a:r>
          </a:p>
          <a:p>
            <a:pPr>
              <a:lnSpc>
                <a:spcPct val="100000"/>
              </a:lnSpc>
              <a:buFont typeface="Wingdings" pitchFamily="2" charset="2"/>
              <a:buNone/>
            </a:pPr>
            <a:endParaRPr lang="zh-CN" altLang="en-US" sz="2000" dirty="0"/>
          </a:p>
          <a:p>
            <a:pPr>
              <a:lnSpc>
                <a:spcPct val="100000"/>
              </a:lnSpc>
              <a:buFont typeface="Wingdings" pitchFamily="2" charset="2"/>
              <a:buNone/>
            </a:pPr>
            <a:r>
              <a:rPr lang="zh-CN" altLang="en-US" sz="2000" dirty="0"/>
              <a:t>一个或多个抽象 类或 接口</a:t>
            </a:r>
          </a:p>
          <a:p>
            <a:pPr>
              <a:lnSpc>
                <a:spcPct val="100000"/>
              </a:lnSpc>
              <a:buFont typeface="Wingdings" pitchFamily="2" charset="2"/>
              <a:buNone/>
            </a:pPr>
            <a:r>
              <a:rPr lang="zh-CN" altLang="en-US" sz="2000" dirty="0"/>
              <a:t>规定所有的具体类方法特征（ </a:t>
            </a:r>
            <a:r>
              <a:rPr lang="en-US" altLang="zh-CN" sz="2000" dirty="0"/>
              <a:t>signature </a:t>
            </a:r>
            <a:r>
              <a:rPr lang="zh-CN" altLang="en-US" sz="2000" dirty="0"/>
              <a:t>）</a:t>
            </a:r>
          </a:p>
          <a:p>
            <a:pPr>
              <a:lnSpc>
                <a:spcPct val="100000"/>
              </a:lnSpc>
              <a:buFont typeface="Wingdings" pitchFamily="2" charset="2"/>
              <a:buNone/>
            </a:pPr>
            <a:r>
              <a:rPr lang="zh-CN" altLang="en-US" sz="2000" dirty="0"/>
              <a:t>在任何扩展情况下都不会改变</a:t>
            </a:r>
          </a:p>
          <a:p>
            <a:pPr>
              <a:lnSpc>
                <a:spcPct val="100000"/>
              </a:lnSpc>
              <a:buFont typeface="Wingdings" pitchFamily="2" charset="2"/>
              <a:buNone/>
            </a:pPr>
            <a:r>
              <a:rPr lang="en-US" altLang="zh-CN" sz="2000" dirty="0">
                <a:latin typeface="Arial"/>
              </a:rPr>
              <a:t>——</a:t>
            </a:r>
            <a:r>
              <a:rPr lang="zh-CN" altLang="en-US" sz="2000" dirty="0"/>
              <a:t>满足对修改关闭</a:t>
            </a:r>
          </a:p>
          <a:p>
            <a:pPr>
              <a:lnSpc>
                <a:spcPct val="100000"/>
              </a:lnSpc>
              <a:buFont typeface="Wingdings" pitchFamily="2" charset="2"/>
              <a:buNone/>
            </a:pPr>
            <a:endParaRPr lang="zh-CN" altLang="en-US" sz="2000" dirty="0"/>
          </a:p>
          <a:p>
            <a:pPr>
              <a:lnSpc>
                <a:spcPct val="100000"/>
              </a:lnSpc>
              <a:buFont typeface="Wingdings" pitchFamily="2" charset="2"/>
              <a:buNone/>
            </a:pPr>
            <a:r>
              <a:rPr lang="zh-CN" altLang="en-US" sz="2000" dirty="0"/>
              <a:t>预见了所有的可能扩展</a:t>
            </a:r>
          </a:p>
          <a:p>
            <a:pPr>
              <a:lnSpc>
                <a:spcPct val="100000"/>
              </a:lnSpc>
              <a:buFont typeface="Wingdings" pitchFamily="2" charset="2"/>
              <a:buNone/>
            </a:pPr>
            <a:r>
              <a:rPr lang="zh-CN" altLang="en-US" sz="2000" dirty="0"/>
              <a:t>允许有无穷无尽的行为在实现层被实现</a:t>
            </a:r>
          </a:p>
          <a:p>
            <a:pPr>
              <a:lnSpc>
                <a:spcPct val="100000"/>
              </a:lnSpc>
              <a:buFont typeface="Wingdings" pitchFamily="2" charset="2"/>
              <a:buNone/>
            </a:pPr>
            <a:r>
              <a:rPr lang="zh-CN" altLang="en-US" sz="2000" dirty="0"/>
              <a:t>新的具体类可以改变系统的行为。</a:t>
            </a:r>
          </a:p>
          <a:p>
            <a:pPr>
              <a:lnSpc>
                <a:spcPct val="100000"/>
              </a:lnSpc>
              <a:buFont typeface="Wingdings" pitchFamily="2" charset="2"/>
              <a:buNone/>
            </a:pPr>
            <a:r>
              <a:rPr lang="en-US" altLang="zh-CN" sz="2000" dirty="0">
                <a:latin typeface="Arial"/>
              </a:rPr>
              <a:t>——</a:t>
            </a:r>
            <a:r>
              <a:rPr lang="zh-CN" altLang="en-US" sz="2000" dirty="0"/>
              <a:t>满足了</a:t>
            </a:r>
            <a:r>
              <a:rPr lang="zh-CN" altLang="en-US" sz="2000" dirty="0">
                <a:latin typeface="宋体" pitchFamily="2" charset="-122"/>
              </a:rPr>
              <a:t>对扩展开放。</a:t>
            </a:r>
          </a:p>
        </p:txBody>
      </p:sp>
    </p:spTree>
    <p:extLst>
      <p:ext uri="{BB962C8B-B14F-4D97-AF65-F5344CB8AC3E}">
        <p14:creationId xmlns:p14="http://schemas.microsoft.com/office/powerpoint/2010/main" val="26813042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p:cNvSpPr>
            <a:spLocks noGrp="1" noChangeArrowheads="1"/>
          </p:cNvSpPr>
          <p:nvPr>
            <p:ph type="title"/>
          </p:nvPr>
        </p:nvSpPr>
        <p:spPr/>
        <p:txBody>
          <a:bodyPr/>
          <a:lstStyle/>
          <a:p>
            <a:r>
              <a:rPr lang="zh-CN" altLang="en-US"/>
              <a:t>设计原则</a:t>
            </a:r>
            <a:r>
              <a:rPr lang="zh-CN" altLang="en-US">
                <a:latin typeface="宋体" pitchFamily="2" charset="-122"/>
              </a:rPr>
              <a:t>：开</a:t>
            </a:r>
            <a:r>
              <a:rPr lang="en-US" altLang="zh-CN">
                <a:latin typeface="宋体" pitchFamily="2" charset="-122"/>
              </a:rPr>
              <a:t>—</a:t>
            </a:r>
            <a:r>
              <a:rPr lang="zh-CN" altLang="en-US">
                <a:latin typeface="宋体" pitchFamily="2" charset="-122"/>
              </a:rPr>
              <a:t>闭原则</a:t>
            </a:r>
          </a:p>
        </p:txBody>
      </p:sp>
      <p:sp>
        <p:nvSpPr>
          <p:cNvPr id="555011" name="Rectangle 3"/>
          <p:cNvSpPr>
            <a:spLocks noGrp="1" noChangeArrowheads="1"/>
          </p:cNvSpPr>
          <p:nvPr>
            <p:ph type="body" idx="1"/>
          </p:nvPr>
        </p:nvSpPr>
        <p:spPr>
          <a:xfrm>
            <a:off x="629742" y="1557586"/>
            <a:ext cx="11236375" cy="4393629"/>
          </a:xfrm>
        </p:spPr>
        <p:txBody>
          <a:bodyPr/>
          <a:lstStyle/>
          <a:p>
            <a:pPr marL="0" indent="0">
              <a:lnSpc>
                <a:spcPct val="120000"/>
              </a:lnSpc>
              <a:buNone/>
            </a:pPr>
            <a:r>
              <a:rPr lang="en-US" altLang="zh-CN" sz="2800" dirty="0">
                <a:latin typeface="宋体" pitchFamily="2" charset="-122"/>
              </a:rPr>
              <a:t>“</a:t>
            </a:r>
            <a:r>
              <a:rPr lang="zh-CN" altLang="en-US" sz="2800" dirty="0">
                <a:latin typeface="宋体" pitchFamily="2" charset="-122"/>
              </a:rPr>
              <a:t>开一闭”原则的工程思想</a:t>
            </a:r>
            <a:r>
              <a:rPr lang="en-US" altLang="zh-CN" sz="2800" dirty="0">
                <a:latin typeface="宋体" pitchFamily="2" charset="-122"/>
              </a:rPr>
              <a:t>——</a:t>
            </a:r>
            <a:r>
              <a:rPr lang="zh-CN" altLang="en-US" sz="2800" dirty="0">
                <a:latin typeface="宋体" pitchFamily="2" charset="-122"/>
              </a:rPr>
              <a:t>对可变性的封装</a:t>
            </a:r>
          </a:p>
          <a:p>
            <a:pPr marL="0" indent="0">
              <a:lnSpc>
                <a:spcPct val="120000"/>
              </a:lnSpc>
              <a:buNone/>
            </a:pPr>
            <a:r>
              <a:rPr lang="zh-CN" altLang="en-US" sz="2800" dirty="0">
                <a:latin typeface="宋体" pitchFamily="2" charset="-122"/>
              </a:rPr>
              <a:t>找到系统的可变因素，将其封装起来。</a:t>
            </a:r>
          </a:p>
          <a:p>
            <a:pPr marL="0" indent="0">
              <a:lnSpc>
                <a:spcPct val="120000"/>
              </a:lnSpc>
              <a:buNone/>
            </a:pPr>
            <a:r>
              <a:rPr lang="zh-CN" altLang="en-US" sz="2800" dirty="0">
                <a:latin typeface="宋体" pitchFamily="2" charset="-122"/>
              </a:rPr>
              <a:t>含义： </a:t>
            </a:r>
          </a:p>
          <a:p>
            <a:pPr marL="0" indent="0">
              <a:lnSpc>
                <a:spcPct val="120000"/>
              </a:lnSpc>
            </a:pPr>
            <a:r>
              <a:rPr lang="zh-CN" altLang="en-US" sz="2800" dirty="0">
                <a:latin typeface="宋体" pitchFamily="2" charset="-122"/>
              </a:rPr>
              <a:t>一种可变性应当被封装到一个对象之中</a:t>
            </a:r>
          </a:p>
          <a:p>
            <a:pPr marL="0" indent="0">
              <a:lnSpc>
                <a:spcPct val="120000"/>
              </a:lnSpc>
            </a:pPr>
            <a:r>
              <a:rPr lang="zh-CN" altLang="en-US" sz="2800" dirty="0">
                <a:latin typeface="宋体" pitchFamily="2" charset="-122"/>
              </a:rPr>
              <a:t>同一继承等级结构中的具体子类是同种可变性的不同表现</a:t>
            </a:r>
          </a:p>
          <a:p>
            <a:pPr marL="0" indent="0">
              <a:lnSpc>
                <a:spcPct val="120000"/>
              </a:lnSpc>
            </a:pPr>
            <a:r>
              <a:rPr lang="zh-CN" altLang="en-US" sz="2800" dirty="0">
                <a:latin typeface="宋体" pitchFamily="2" charset="-122"/>
              </a:rPr>
              <a:t>继承是封装变化的方法。</a:t>
            </a:r>
            <a:endParaRPr lang="zh-CN" altLang="en-US" sz="2800" dirty="0">
              <a:solidFill>
                <a:schemeClr val="accent1"/>
              </a:solidFill>
              <a:latin typeface="黑体" pitchFamily="49" charset="-122"/>
              <a:ea typeface="黑体" pitchFamily="49" charset="-122"/>
            </a:endParaRPr>
          </a:p>
        </p:txBody>
      </p:sp>
    </p:spTree>
    <p:extLst>
      <p:ext uri="{BB962C8B-B14F-4D97-AF65-F5344CB8AC3E}">
        <p14:creationId xmlns:p14="http://schemas.microsoft.com/office/powerpoint/2010/main" val="11742045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284" name="Picture 4"/>
          <p:cNvPicPr>
            <a:picLocks noChangeAspect="1" noChangeArrowheads="1"/>
          </p:cNvPicPr>
          <p:nvPr/>
        </p:nvPicPr>
        <p:blipFill>
          <a:blip r:embed="rId2">
            <a:extLst>
              <a:ext uri="{28A0092B-C50C-407E-A947-70E740481C1C}">
                <a14:useLocalDpi xmlns:a14="http://schemas.microsoft.com/office/drawing/2010/main" val="0"/>
              </a:ext>
            </a:extLst>
          </a:blip>
          <a:srcRect r="29718"/>
          <a:stretch>
            <a:fillRect/>
          </a:stretch>
        </p:blipFill>
        <p:spPr bwMode="auto">
          <a:xfrm>
            <a:off x="6246366" y="1413570"/>
            <a:ext cx="5070702" cy="4394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1285" name="Rectangle 5"/>
          <p:cNvSpPr>
            <a:spLocks noChangeArrowheads="1"/>
          </p:cNvSpPr>
          <p:nvPr/>
        </p:nvSpPr>
        <p:spPr bwMode="auto">
          <a:xfrm>
            <a:off x="773758" y="1950543"/>
            <a:ext cx="5237850" cy="2787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spAutoFit/>
          </a:bodyPr>
          <a:lstStyle/>
          <a:p>
            <a:r>
              <a:rPr lang="zh-CN" altLang="en-US" sz="2900">
                <a:solidFill>
                  <a:schemeClr val="accent2"/>
                </a:solidFill>
              </a:rPr>
              <a:t>舒适窗户位置的模式</a:t>
            </a:r>
          </a:p>
          <a:p>
            <a:endParaRPr lang="zh-CN" altLang="en-US" sz="2900"/>
          </a:p>
          <a:p>
            <a:endParaRPr lang="zh-CN" altLang="en-US" sz="2900"/>
          </a:p>
          <a:p>
            <a:r>
              <a:rPr lang="en-US" altLang="zh-CN" sz="2900"/>
              <a:t>(1) </a:t>
            </a:r>
            <a:r>
              <a:rPr lang="zh-CN" altLang="en-US" sz="2900"/>
              <a:t>能舒适地坐下来。</a:t>
            </a:r>
          </a:p>
          <a:p>
            <a:r>
              <a:rPr lang="en-US" altLang="zh-CN" sz="2900"/>
              <a:t>(2) </a:t>
            </a:r>
            <a:r>
              <a:rPr lang="zh-CN" altLang="en-US" sz="2900"/>
              <a:t>能朝向光线。</a:t>
            </a:r>
          </a:p>
          <a:p>
            <a:endParaRPr lang="en-US" altLang="zh-CN" sz="2900"/>
          </a:p>
        </p:txBody>
      </p:sp>
      <p:sp>
        <p:nvSpPr>
          <p:cNvPr id="481286" name="Rectangle 6"/>
          <p:cNvSpPr>
            <a:spLocks noGrp="1" noChangeArrowheads="1"/>
          </p:cNvSpPr>
          <p:nvPr>
            <p:ph type="title"/>
          </p:nvPr>
        </p:nvSpPr>
        <p:spPr>
          <a:xfrm>
            <a:off x="701750" y="189434"/>
            <a:ext cx="10785056" cy="947957"/>
          </a:xfrm>
          <a:noFill/>
          <a:ln/>
        </p:spPr>
        <p:txBody>
          <a:bodyPr/>
          <a:lstStyle/>
          <a:p>
            <a:r>
              <a:rPr lang="zh-CN" altLang="en-US" dirty="0"/>
              <a:t>什么是模式</a:t>
            </a:r>
          </a:p>
        </p:txBody>
      </p:sp>
    </p:spTree>
    <p:extLst>
      <p:ext uri="{BB962C8B-B14F-4D97-AF65-F5344CB8AC3E}">
        <p14:creationId xmlns:p14="http://schemas.microsoft.com/office/powerpoint/2010/main" val="246457042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62" name="Rectangle 2"/>
          <p:cNvSpPr>
            <a:spLocks noGrp="1" noChangeArrowheads="1"/>
          </p:cNvSpPr>
          <p:nvPr>
            <p:ph type="title"/>
          </p:nvPr>
        </p:nvSpPr>
        <p:spPr>
          <a:xfrm>
            <a:off x="625068" y="333450"/>
            <a:ext cx="10785056" cy="658966"/>
          </a:xfrm>
        </p:spPr>
        <p:txBody>
          <a:bodyPr/>
          <a:lstStyle/>
          <a:p>
            <a:r>
              <a:rPr lang="zh-CN" altLang="en-US" sz="2800" dirty="0"/>
              <a:t>设计原则</a:t>
            </a:r>
            <a:r>
              <a:rPr lang="zh-CN" altLang="en-US" sz="2800" dirty="0">
                <a:latin typeface="宋体" pitchFamily="2" charset="-122"/>
              </a:rPr>
              <a:t>：开</a:t>
            </a:r>
            <a:r>
              <a:rPr lang="en-US" altLang="zh-CN" sz="2800" dirty="0">
                <a:latin typeface="宋体" pitchFamily="2" charset="-122"/>
              </a:rPr>
              <a:t>—</a:t>
            </a:r>
            <a:r>
              <a:rPr lang="zh-CN" altLang="en-US" sz="2800" dirty="0">
                <a:latin typeface="宋体" pitchFamily="2" charset="-122"/>
              </a:rPr>
              <a:t>闭原则</a:t>
            </a:r>
          </a:p>
        </p:txBody>
      </p:sp>
      <p:sp>
        <p:nvSpPr>
          <p:cNvPr id="962563" name="Rectangle 3"/>
          <p:cNvSpPr>
            <a:spLocks noGrp="1" noChangeArrowheads="1"/>
          </p:cNvSpPr>
          <p:nvPr>
            <p:ph type="body" idx="1"/>
          </p:nvPr>
        </p:nvSpPr>
        <p:spPr>
          <a:xfrm>
            <a:off x="334782" y="1197252"/>
            <a:ext cx="5958267" cy="2159500"/>
          </a:xfrm>
        </p:spPr>
        <p:txBody>
          <a:bodyPr/>
          <a:lstStyle/>
          <a:p>
            <a:pPr marL="0" indent="0">
              <a:lnSpc>
                <a:spcPct val="100000"/>
              </a:lnSpc>
              <a:buNone/>
            </a:pPr>
            <a:r>
              <a:rPr lang="zh-CN" altLang="en-US" sz="2800" dirty="0">
                <a:solidFill>
                  <a:schemeClr val="accent1"/>
                </a:solidFill>
                <a:latin typeface="黑体" pitchFamily="49" charset="-122"/>
                <a:ea typeface="黑体" pitchFamily="49" charset="-122"/>
              </a:rPr>
              <a:t>一种可变性不应当与另一种可变性混合。所有类图的继承结构一般都不会超过两层，不然就意味着将两种不同的可变性混合。</a:t>
            </a:r>
          </a:p>
        </p:txBody>
      </p:sp>
      <p:grpSp>
        <p:nvGrpSpPr>
          <p:cNvPr id="2" name="组合 1"/>
          <p:cNvGrpSpPr/>
          <p:nvPr/>
        </p:nvGrpSpPr>
        <p:grpSpPr>
          <a:xfrm>
            <a:off x="1853878" y="1341562"/>
            <a:ext cx="9609082" cy="4968439"/>
            <a:chOff x="625068" y="1629152"/>
            <a:chExt cx="9609082" cy="4968439"/>
          </a:xfrm>
        </p:grpSpPr>
        <p:sp>
          <p:nvSpPr>
            <p:cNvPr id="962568" name="AutoShape 8"/>
            <p:cNvSpPr>
              <a:spLocks noChangeArrowheads="1"/>
            </p:cNvSpPr>
            <p:nvPr/>
          </p:nvSpPr>
          <p:spPr bwMode="auto">
            <a:xfrm>
              <a:off x="6485866" y="1629152"/>
              <a:ext cx="1440833" cy="1079750"/>
            </a:xfrm>
            <a:prstGeom prst="can">
              <a:avLst>
                <a:gd name="adj" fmla="val 25000"/>
              </a:avLst>
            </a:prstGeom>
            <a:solidFill>
              <a:srgbClr val="BF662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kumimoji="1" lang="zh-CN" altLang="en-US" sz="2900" b="1" dirty="0">
                  <a:solidFill>
                    <a:schemeClr val="bg2"/>
                  </a:solidFill>
                </a:rPr>
                <a:t>咖啡</a:t>
              </a:r>
            </a:p>
          </p:txBody>
        </p:sp>
        <p:sp>
          <p:nvSpPr>
            <p:cNvPr id="962569" name="Line 9"/>
            <p:cNvSpPr>
              <a:spLocks noChangeShapeType="1"/>
            </p:cNvSpPr>
            <p:nvPr/>
          </p:nvSpPr>
          <p:spPr bwMode="auto">
            <a:xfrm>
              <a:off x="2258718" y="3717199"/>
              <a:ext cx="615108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70" name="Line 10"/>
            <p:cNvSpPr>
              <a:spLocks noChangeShapeType="1"/>
            </p:cNvSpPr>
            <p:nvPr/>
          </p:nvSpPr>
          <p:spPr bwMode="auto">
            <a:xfrm>
              <a:off x="7064318" y="5158982"/>
              <a:ext cx="278631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71" name="Line 11"/>
            <p:cNvSpPr>
              <a:spLocks noChangeShapeType="1"/>
            </p:cNvSpPr>
            <p:nvPr/>
          </p:nvSpPr>
          <p:spPr bwMode="auto">
            <a:xfrm>
              <a:off x="7064318" y="5158983"/>
              <a:ext cx="0" cy="2874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74" name="Line 14"/>
            <p:cNvSpPr>
              <a:spLocks noChangeShapeType="1"/>
            </p:cNvSpPr>
            <p:nvPr/>
          </p:nvSpPr>
          <p:spPr bwMode="auto">
            <a:xfrm>
              <a:off x="9850634" y="5158983"/>
              <a:ext cx="0" cy="5033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75" name="AutoShape 15"/>
            <p:cNvSpPr>
              <a:spLocks noChangeArrowheads="1"/>
            </p:cNvSpPr>
            <p:nvPr/>
          </p:nvSpPr>
          <p:spPr bwMode="auto">
            <a:xfrm>
              <a:off x="625068" y="5374933"/>
              <a:ext cx="1152666" cy="1151204"/>
            </a:xfrm>
            <a:prstGeom prst="can">
              <a:avLst>
                <a:gd name="adj" fmla="val 33318"/>
              </a:avLst>
            </a:prstGeom>
            <a:solidFill>
              <a:srgbClr val="BF662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kumimoji="1" lang="zh-CN" altLang="en-US" b="1">
                  <a:solidFill>
                    <a:schemeClr val="bg2"/>
                  </a:solidFill>
                </a:rPr>
                <a:t>大杯</a:t>
              </a:r>
            </a:p>
            <a:p>
              <a:pPr algn="ctr"/>
              <a:r>
                <a:rPr kumimoji="1" lang="zh-CN" altLang="en-US" b="1">
                  <a:solidFill>
                    <a:schemeClr val="bg2"/>
                  </a:solidFill>
                </a:rPr>
                <a:t>咖啡</a:t>
              </a:r>
            </a:p>
          </p:txBody>
        </p:sp>
        <p:sp>
          <p:nvSpPr>
            <p:cNvPr id="962576" name="AutoShape 16"/>
            <p:cNvSpPr>
              <a:spLocks noChangeArrowheads="1"/>
            </p:cNvSpPr>
            <p:nvPr/>
          </p:nvSpPr>
          <p:spPr bwMode="auto">
            <a:xfrm>
              <a:off x="3506733" y="5590883"/>
              <a:ext cx="864500" cy="790758"/>
            </a:xfrm>
            <a:prstGeom prst="can">
              <a:avLst>
                <a:gd name="adj" fmla="val 30515"/>
              </a:avLst>
            </a:prstGeom>
            <a:solidFill>
              <a:srgbClr val="BF662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kumimoji="1" lang="zh-CN" altLang="en-US" b="1">
                  <a:solidFill>
                    <a:schemeClr val="bg2"/>
                  </a:solidFill>
                </a:rPr>
                <a:t>中杯</a:t>
              </a:r>
            </a:p>
            <a:p>
              <a:pPr algn="ctr"/>
              <a:r>
                <a:rPr kumimoji="1" lang="zh-CN" altLang="en-US" b="1">
                  <a:solidFill>
                    <a:schemeClr val="bg2"/>
                  </a:solidFill>
                </a:rPr>
                <a:t>咖啡</a:t>
              </a:r>
            </a:p>
          </p:txBody>
        </p:sp>
        <p:sp>
          <p:nvSpPr>
            <p:cNvPr id="962577" name="Line 17"/>
            <p:cNvSpPr>
              <a:spLocks noChangeShapeType="1"/>
            </p:cNvSpPr>
            <p:nvPr/>
          </p:nvSpPr>
          <p:spPr bwMode="auto">
            <a:xfrm>
              <a:off x="2258717" y="3717198"/>
              <a:ext cx="0" cy="14417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78" name="Line 18"/>
            <p:cNvSpPr>
              <a:spLocks noChangeShapeType="1"/>
            </p:cNvSpPr>
            <p:nvPr/>
          </p:nvSpPr>
          <p:spPr bwMode="auto">
            <a:xfrm>
              <a:off x="3892368" y="5158982"/>
              <a:ext cx="0" cy="431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79" name="Line 19"/>
            <p:cNvSpPr>
              <a:spLocks noChangeShapeType="1"/>
            </p:cNvSpPr>
            <p:nvPr/>
          </p:nvSpPr>
          <p:spPr bwMode="auto">
            <a:xfrm>
              <a:off x="8409802" y="4798537"/>
              <a:ext cx="0" cy="36044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80" name="Line 20"/>
            <p:cNvSpPr>
              <a:spLocks noChangeShapeType="1"/>
            </p:cNvSpPr>
            <p:nvPr/>
          </p:nvSpPr>
          <p:spPr bwMode="auto">
            <a:xfrm>
              <a:off x="7255016" y="2708903"/>
              <a:ext cx="0" cy="10082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81" name="AutoShape 21"/>
            <p:cNvSpPr>
              <a:spLocks noChangeArrowheads="1"/>
            </p:cNvSpPr>
            <p:nvPr/>
          </p:nvSpPr>
          <p:spPr bwMode="auto">
            <a:xfrm>
              <a:off x="7543183" y="4077644"/>
              <a:ext cx="1826467" cy="720892"/>
            </a:xfrm>
            <a:prstGeom prst="can">
              <a:avLst>
                <a:gd name="adj" fmla="val 25000"/>
              </a:avLst>
            </a:prstGeom>
            <a:solidFill>
              <a:srgbClr val="FF99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kumimoji="1" lang="zh-CN" altLang="en-US" sz="2900" b="1">
                  <a:solidFill>
                    <a:schemeClr val="bg2"/>
                  </a:solidFill>
                </a:rPr>
                <a:t>加奶咖啡</a:t>
              </a:r>
            </a:p>
          </p:txBody>
        </p:sp>
        <p:sp>
          <p:nvSpPr>
            <p:cNvPr id="962582" name="Line 22"/>
            <p:cNvSpPr>
              <a:spLocks noChangeShapeType="1"/>
            </p:cNvSpPr>
            <p:nvPr/>
          </p:nvSpPr>
          <p:spPr bwMode="auto">
            <a:xfrm>
              <a:off x="8409802" y="3717199"/>
              <a:ext cx="0" cy="3604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83" name="AutoShape 23"/>
            <p:cNvSpPr>
              <a:spLocks noChangeArrowheads="1"/>
            </p:cNvSpPr>
            <p:nvPr/>
          </p:nvSpPr>
          <p:spPr bwMode="auto">
            <a:xfrm>
              <a:off x="1201401" y="4077644"/>
              <a:ext cx="2019284" cy="720892"/>
            </a:xfrm>
            <a:prstGeom prst="can">
              <a:avLst>
                <a:gd name="adj" fmla="val 25000"/>
              </a:avLst>
            </a:prstGeom>
            <a:solidFill>
              <a:srgbClr val="BF662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kumimoji="1" lang="zh-CN" altLang="en-US" sz="2900" b="1">
                  <a:solidFill>
                    <a:schemeClr val="bg2"/>
                  </a:solidFill>
                </a:rPr>
                <a:t>不加奶咖啡</a:t>
              </a:r>
            </a:p>
          </p:txBody>
        </p:sp>
        <p:sp>
          <p:nvSpPr>
            <p:cNvPr id="962584" name="Line 24"/>
            <p:cNvSpPr>
              <a:spLocks noChangeShapeType="1"/>
            </p:cNvSpPr>
            <p:nvPr/>
          </p:nvSpPr>
          <p:spPr bwMode="auto">
            <a:xfrm>
              <a:off x="1296750" y="5158982"/>
              <a:ext cx="259561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86" name="Line 26"/>
            <p:cNvSpPr>
              <a:spLocks noChangeShapeType="1"/>
            </p:cNvSpPr>
            <p:nvPr/>
          </p:nvSpPr>
          <p:spPr bwMode="auto">
            <a:xfrm flipV="1">
              <a:off x="1296749" y="5158982"/>
              <a:ext cx="0" cy="2159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62587" name="AutoShape 27"/>
            <p:cNvSpPr>
              <a:spLocks noChangeArrowheads="1"/>
            </p:cNvSpPr>
            <p:nvPr/>
          </p:nvSpPr>
          <p:spPr bwMode="auto">
            <a:xfrm>
              <a:off x="6485866" y="5446386"/>
              <a:ext cx="1152666" cy="1151205"/>
            </a:xfrm>
            <a:prstGeom prst="can">
              <a:avLst>
                <a:gd name="adj" fmla="val 33318"/>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kumimoji="1" lang="zh-CN" altLang="en-US" b="1">
                  <a:solidFill>
                    <a:schemeClr val="bg2"/>
                  </a:solidFill>
                </a:rPr>
                <a:t>大杯</a:t>
              </a:r>
            </a:p>
            <a:p>
              <a:pPr algn="ctr"/>
              <a:r>
                <a:rPr kumimoji="1" lang="zh-CN" altLang="en-US" b="1">
                  <a:solidFill>
                    <a:schemeClr val="bg2"/>
                  </a:solidFill>
                </a:rPr>
                <a:t>咖啡</a:t>
              </a:r>
            </a:p>
          </p:txBody>
        </p:sp>
        <p:sp>
          <p:nvSpPr>
            <p:cNvPr id="962588" name="AutoShape 28"/>
            <p:cNvSpPr>
              <a:spLocks noChangeArrowheads="1"/>
            </p:cNvSpPr>
            <p:nvPr/>
          </p:nvSpPr>
          <p:spPr bwMode="auto">
            <a:xfrm>
              <a:off x="9369650" y="5662336"/>
              <a:ext cx="864500" cy="790758"/>
            </a:xfrm>
            <a:prstGeom prst="can">
              <a:avLst>
                <a:gd name="adj" fmla="val 30515"/>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kumimoji="1" lang="zh-CN" altLang="en-US" b="1">
                  <a:solidFill>
                    <a:schemeClr val="bg2"/>
                  </a:solidFill>
                </a:rPr>
                <a:t>中杯</a:t>
              </a:r>
            </a:p>
            <a:p>
              <a:pPr algn="ctr"/>
              <a:r>
                <a:rPr kumimoji="1" lang="zh-CN" altLang="en-US" b="1">
                  <a:solidFill>
                    <a:schemeClr val="bg2"/>
                  </a:solidFill>
                </a:rPr>
                <a:t>咖啡</a:t>
              </a:r>
            </a:p>
          </p:txBody>
        </p:sp>
        <p:sp>
          <p:nvSpPr>
            <p:cNvPr id="962589" name="AutoShape 29"/>
            <p:cNvSpPr>
              <a:spLocks noChangeArrowheads="1"/>
            </p:cNvSpPr>
            <p:nvPr/>
          </p:nvSpPr>
          <p:spPr bwMode="auto">
            <a:xfrm flipH="1">
              <a:off x="7064318" y="2924852"/>
              <a:ext cx="383516" cy="43348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962590" name="AutoShape 30"/>
            <p:cNvSpPr>
              <a:spLocks noChangeArrowheads="1"/>
            </p:cNvSpPr>
            <p:nvPr/>
          </p:nvSpPr>
          <p:spPr bwMode="auto">
            <a:xfrm flipH="1">
              <a:off x="8216984" y="4725494"/>
              <a:ext cx="383516" cy="43348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962591" name="AutoShape 31"/>
            <p:cNvSpPr>
              <a:spLocks noChangeArrowheads="1"/>
            </p:cNvSpPr>
            <p:nvPr/>
          </p:nvSpPr>
          <p:spPr bwMode="auto">
            <a:xfrm flipH="1">
              <a:off x="2065901" y="4725494"/>
              <a:ext cx="383515" cy="43348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grpSp>
    </p:spTree>
    <p:extLst>
      <p:ext uri="{BB962C8B-B14F-4D97-AF65-F5344CB8AC3E}">
        <p14:creationId xmlns:p14="http://schemas.microsoft.com/office/powerpoint/2010/main" val="26744711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8082" name="Rectangle 2"/>
          <p:cNvSpPr>
            <a:spLocks noGrp="1" noChangeArrowheads="1"/>
          </p:cNvSpPr>
          <p:nvPr>
            <p:ph type="title"/>
          </p:nvPr>
        </p:nvSpPr>
        <p:spPr>
          <a:xfrm>
            <a:off x="701750" y="333450"/>
            <a:ext cx="10785056" cy="658966"/>
          </a:xfrm>
        </p:spPr>
        <p:txBody>
          <a:bodyPr/>
          <a:lstStyle/>
          <a:p>
            <a:r>
              <a:rPr lang="zh-CN" altLang="en-US" sz="2800" dirty="0"/>
              <a:t>设计原则</a:t>
            </a:r>
            <a:r>
              <a:rPr lang="zh-CN" altLang="en-US" sz="2800" dirty="0">
                <a:latin typeface="宋体" pitchFamily="2" charset="-122"/>
              </a:rPr>
              <a:t>：开</a:t>
            </a:r>
            <a:r>
              <a:rPr lang="en-US" altLang="zh-CN" sz="2800" dirty="0">
                <a:latin typeface="宋体" pitchFamily="2" charset="-122"/>
              </a:rPr>
              <a:t>—</a:t>
            </a:r>
            <a:r>
              <a:rPr lang="zh-CN" altLang="en-US" sz="2800" dirty="0">
                <a:latin typeface="宋体" pitchFamily="2" charset="-122"/>
              </a:rPr>
              <a:t>闭原则</a:t>
            </a:r>
          </a:p>
        </p:txBody>
      </p:sp>
      <p:sp>
        <p:nvSpPr>
          <p:cNvPr id="558083" name="Rectangle 3"/>
          <p:cNvSpPr>
            <a:spLocks noGrp="1" noChangeArrowheads="1"/>
          </p:cNvSpPr>
          <p:nvPr>
            <p:ph type="body" idx="1"/>
          </p:nvPr>
        </p:nvSpPr>
        <p:spPr>
          <a:xfrm>
            <a:off x="413718" y="1845618"/>
            <a:ext cx="11484284" cy="3383746"/>
          </a:xfrm>
        </p:spPr>
        <p:txBody>
          <a:bodyPr/>
          <a:lstStyle/>
          <a:p>
            <a:pPr>
              <a:lnSpc>
                <a:spcPct val="100000"/>
              </a:lnSpc>
              <a:buFont typeface="Wingdings" pitchFamily="2" charset="2"/>
              <a:buNone/>
            </a:pPr>
            <a:r>
              <a:rPr lang="en-US" altLang="zh-CN" sz="2800" dirty="0"/>
              <a:t>[</a:t>
            </a:r>
            <a:r>
              <a:rPr lang="zh-CN" altLang="en-US" sz="2800" dirty="0"/>
              <a:t>例</a:t>
            </a:r>
            <a:r>
              <a:rPr lang="en-US" altLang="zh-CN" sz="2800" dirty="0"/>
              <a:t>]</a:t>
            </a:r>
            <a:r>
              <a:rPr lang="zh-CN" altLang="en-US" sz="2800" dirty="0"/>
              <a:t>： 将条件转移语句改写成为多态性的代码重构</a:t>
            </a:r>
          </a:p>
          <a:p>
            <a:pPr>
              <a:lnSpc>
                <a:spcPct val="100000"/>
              </a:lnSpc>
              <a:buFont typeface="Wingdings" pitchFamily="2" charset="2"/>
              <a:buNone/>
            </a:pPr>
            <a:r>
              <a:rPr lang="zh-CN" altLang="en-US" sz="2800" dirty="0">
                <a:solidFill>
                  <a:schemeClr val="accent2"/>
                </a:solidFill>
                <a:ea typeface="楷体_GB2312" pitchFamily="49" charset="-122"/>
              </a:rPr>
              <a:t>条件转移语句</a:t>
            </a:r>
            <a:r>
              <a:rPr lang="en-US" altLang="zh-CN" sz="2800" dirty="0">
                <a:solidFill>
                  <a:schemeClr val="accent2"/>
                </a:solidFill>
                <a:latin typeface="Arial"/>
                <a:ea typeface="楷体_GB2312" pitchFamily="49" charset="-122"/>
              </a:rPr>
              <a:t>——</a:t>
            </a:r>
            <a:r>
              <a:rPr lang="zh-CN" altLang="en-US" sz="2800" dirty="0">
                <a:solidFill>
                  <a:schemeClr val="accent2"/>
                </a:solidFill>
                <a:ea typeface="楷体_GB2312" pitchFamily="49" charset="-122"/>
              </a:rPr>
              <a:t>某种可变性。</a:t>
            </a:r>
          </a:p>
          <a:p>
            <a:pPr>
              <a:lnSpc>
                <a:spcPct val="100000"/>
              </a:lnSpc>
            </a:pPr>
            <a:r>
              <a:rPr lang="zh-CN" altLang="en-US" sz="2800" dirty="0">
                <a:solidFill>
                  <a:schemeClr val="accent2"/>
                </a:solidFill>
                <a:ea typeface="楷体_GB2312" pitchFamily="49" charset="-122"/>
              </a:rPr>
              <a:t>将条件转移的商业逻辑封装到不同的具体子类中。</a:t>
            </a:r>
          </a:p>
          <a:p>
            <a:pPr>
              <a:lnSpc>
                <a:spcPct val="100000"/>
              </a:lnSpc>
            </a:pPr>
            <a:r>
              <a:rPr lang="zh-CN" altLang="en-US" sz="2800" dirty="0">
                <a:solidFill>
                  <a:schemeClr val="accent2"/>
                </a:solidFill>
                <a:ea typeface="楷体_GB2312" pitchFamily="49" charset="-122"/>
              </a:rPr>
              <a:t>用多态性代替条件转移语句。</a:t>
            </a:r>
            <a:endParaRPr lang="zh-CN" altLang="en-US" sz="2800" dirty="0"/>
          </a:p>
        </p:txBody>
      </p:sp>
    </p:spTree>
    <p:extLst>
      <p:ext uri="{BB962C8B-B14F-4D97-AF65-F5344CB8AC3E}">
        <p14:creationId xmlns:p14="http://schemas.microsoft.com/office/powerpoint/2010/main" val="52647854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6" name="Rectangle 2"/>
          <p:cNvSpPr>
            <a:spLocks noGrp="1" noChangeArrowheads="1"/>
          </p:cNvSpPr>
          <p:nvPr>
            <p:ph type="title"/>
          </p:nvPr>
        </p:nvSpPr>
        <p:spPr>
          <a:xfrm>
            <a:off x="629742" y="261442"/>
            <a:ext cx="10785056" cy="732007"/>
          </a:xfrm>
        </p:spPr>
        <p:txBody>
          <a:bodyPr/>
          <a:lstStyle/>
          <a:p>
            <a:r>
              <a:rPr lang="zh-CN" altLang="en-US" sz="2800"/>
              <a:t>设计原则</a:t>
            </a:r>
            <a:r>
              <a:rPr lang="zh-CN" altLang="en-US" sz="2800">
                <a:latin typeface="宋体" pitchFamily="2" charset="-122"/>
              </a:rPr>
              <a:t>：开</a:t>
            </a:r>
            <a:r>
              <a:rPr lang="en-US" altLang="zh-CN" sz="2800">
                <a:latin typeface="宋体" pitchFamily="2" charset="-122"/>
              </a:rPr>
              <a:t>—</a:t>
            </a:r>
            <a:r>
              <a:rPr lang="zh-CN" altLang="en-US" sz="2800">
                <a:latin typeface="宋体" pitchFamily="2" charset="-122"/>
              </a:rPr>
              <a:t>闭原则</a:t>
            </a:r>
          </a:p>
        </p:txBody>
      </p:sp>
      <p:sp>
        <p:nvSpPr>
          <p:cNvPr id="559107" name="Rectangle 3"/>
          <p:cNvSpPr>
            <a:spLocks noGrp="1" noChangeArrowheads="1"/>
          </p:cNvSpPr>
          <p:nvPr>
            <p:ph type="body" idx="1"/>
          </p:nvPr>
        </p:nvSpPr>
        <p:spPr>
          <a:xfrm>
            <a:off x="341710" y="1341562"/>
            <a:ext cx="11533018" cy="4968437"/>
          </a:xfrm>
        </p:spPr>
        <p:txBody>
          <a:bodyPr/>
          <a:lstStyle/>
          <a:p>
            <a:pPr marL="272331" indent="-272331">
              <a:lnSpc>
                <a:spcPct val="100000"/>
              </a:lnSpc>
              <a:buNone/>
            </a:pPr>
            <a:r>
              <a:rPr lang="zh-CN" altLang="en-US" sz="2400" b="1">
                <a:ea typeface="黑体" pitchFamily="49" charset="-122"/>
              </a:rPr>
              <a:t>问题：多态性的滥用</a:t>
            </a:r>
            <a:r>
              <a:rPr lang="en-US" altLang="zh-CN" sz="2400" b="1">
                <a:latin typeface="Arial"/>
                <a:ea typeface="黑体" pitchFamily="49" charset="-122"/>
              </a:rPr>
              <a:t>——”</a:t>
            </a:r>
            <a:r>
              <a:rPr lang="zh-CN" altLang="en-US" sz="2400" b="1">
                <a:ea typeface="黑体" pitchFamily="49" charset="-122"/>
              </a:rPr>
              <a:t>多态性污染</a:t>
            </a:r>
            <a:r>
              <a:rPr lang="zh-CN" altLang="en-US" sz="2400" b="1">
                <a:latin typeface="Arial"/>
                <a:ea typeface="黑体" pitchFamily="49" charset="-122"/>
              </a:rPr>
              <a:t>“</a:t>
            </a:r>
            <a:endParaRPr lang="zh-CN" altLang="en-US" sz="2400" b="1">
              <a:ea typeface="黑体" pitchFamily="49" charset="-122"/>
            </a:endParaRPr>
          </a:p>
          <a:p>
            <a:pPr marL="272331" indent="-272331">
              <a:lnSpc>
                <a:spcPct val="100000"/>
              </a:lnSpc>
            </a:pPr>
            <a:r>
              <a:rPr lang="zh-CN" altLang="en-US" sz="2400"/>
              <a:t>任何语言都提供条件转移功能。</a:t>
            </a:r>
          </a:p>
          <a:p>
            <a:pPr marL="272331" indent="-272331">
              <a:lnSpc>
                <a:spcPct val="100000"/>
              </a:lnSpc>
            </a:pPr>
            <a:r>
              <a:rPr lang="zh-CN" altLang="en-US" sz="2400"/>
              <a:t>使用多态性代替条件转移意味着创建大量的类。</a:t>
            </a:r>
          </a:p>
          <a:p>
            <a:pPr marL="525750" lvl="1" indent="18912">
              <a:lnSpc>
                <a:spcPct val="80000"/>
              </a:lnSpc>
              <a:buNone/>
            </a:pPr>
            <a:r>
              <a:rPr lang="zh-CN" altLang="en-US" sz="1800" b="1">
                <a:solidFill>
                  <a:schemeClr val="accent1"/>
                </a:solidFill>
              </a:rPr>
              <a:t>一个类如果有</a:t>
            </a:r>
            <a:r>
              <a:rPr lang="en-US" altLang="zh-CN" sz="1800" b="1">
                <a:solidFill>
                  <a:schemeClr val="accent1"/>
                </a:solidFill>
              </a:rPr>
              <a:t>M</a:t>
            </a:r>
            <a:r>
              <a:rPr lang="zh-CN" altLang="en-US" sz="1800" b="1">
                <a:solidFill>
                  <a:schemeClr val="accent1"/>
                </a:solidFill>
              </a:rPr>
              <a:t>个方法，每个方法都有一个</a:t>
            </a:r>
            <a:r>
              <a:rPr lang="en-US" altLang="zh-CN" sz="1800" b="1">
                <a:solidFill>
                  <a:schemeClr val="accent1"/>
                </a:solidFill>
              </a:rPr>
              <a:t>N</a:t>
            </a:r>
            <a:r>
              <a:rPr lang="zh-CN" altLang="en-US" sz="1800" b="1">
                <a:solidFill>
                  <a:schemeClr val="accent1"/>
                </a:solidFill>
              </a:rPr>
              <a:t>段的条件转移语句。如果都用多态性代替，会造成</a:t>
            </a:r>
            <a:r>
              <a:rPr lang="en-US" altLang="zh-CN" sz="1800" b="1">
                <a:solidFill>
                  <a:schemeClr val="accent1"/>
                </a:solidFill>
              </a:rPr>
              <a:t>M*N</a:t>
            </a:r>
            <a:r>
              <a:rPr lang="zh-CN" altLang="en-US" sz="1800" b="1">
                <a:solidFill>
                  <a:schemeClr val="accent1"/>
                </a:solidFill>
              </a:rPr>
              <a:t>个不同的类。</a:t>
            </a:r>
          </a:p>
          <a:p>
            <a:pPr marL="272331" indent="-272331">
              <a:lnSpc>
                <a:spcPct val="100000"/>
              </a:lnSpc>
            </a:pPr>
            <a:r>
              <a:rPr lang="zh-CN" altLang="en-US" sz="2400"/>
              <a:t>无原则改写条件转移语句为多态性是一种没有意义的浪费。</a:t>
            </a:r>
          </a:p>
          <a:p>
            <a:pPr marL="272331" indent="-272331">
              <a:lnSpc>
                <a:spcPct val="100000"/>
              </a:lnSpc>
              <a:buNone/>
            </a:pPr>
            <a:endParaRPr lang="zh-CN" altLang="en-US" sz="2400"/>
          </a:p>
          <a:p>
            <a:pPr marL="272331" indent="-272331">
              <a:lnSpc>
                <a:spcPct val="100000"/>
              </a:lnSpc>
              <a:buNone/>
            </a:pPr>
            <a:r>
              <a:rPr lang="zh-CN" altLang="en-US" sz="2400"/>
              <a:t>何时使用重构做法：</a:t>
            </a:r>
          </a:p>
          <a:p>
            <a:pPr marL="272331" indent="-272331">
              <a:lnSpc>
                <a:spcPct val="100000"/>
              </a:lnSpc>
              <a:buFont typeface="Wingdings" pitchFamily="2" charset="2"/>
              <a:buAutoNum type="arabicPeriod"/>
            </a:pPr>
            <a:r>
              <a:rPr lang="zh-CN" altLang="en-US" sz="2400"/>
              <a:t>条件转移语句确实封装了商务逻辑的可变性</a:t>
            </a:r>
          </a:p>
          <a:p>
            <a:pPr marL="272331" indent="-272331">
              <a:lnSpc>
                <a:spcPct val="100000"/>
              </a:lnSpc>
              <a:buFont typeface="Wingdings" pitchFamily="2" charset="2"/>
              <a:buAutoNum type="arabicPeriod"/>
            </a:pPr>
            <a:r>
              <a:rPr lang="zh-CN" altLang="en-US" sz="2400"/>
              <a:t>条件转移语句随着时间在变化</a:t>
            </a:r>
            <a:r>
              <a:rPr lang="en-US" altLang="zh-CN" sz="2400">
                <a:latin typeface="Arial"/>
              </a:rPr>
              <a:t>——</a:t>
            </a:r>
            <a:r>
              <a:rPr lang="zh-CN" altLang="en-US" sz="2400"/>
              <a:t>需要改变</a:t>
            </a:r>
          </a:p>
          <a:p>
            <a:pPr marL="272331" indent="-272331">
              <a:lnSpc>
                <a:spcPct val="100000"/>
              </a:lnSpc>
              <a:buFont typeface="Wingdings" pitchFamily="2" charset="2"/>
              <a:buAutoNum type="arabicPeriod"/>
            </a:pPr>
            <a:r>
              <a:rPr lang="zh-CN" altLang="en-US" sz="2400"/>
              <a:t>需要扩展</a:t>
            </a:r>
          </a:p>
          <a:p>
            <a:pPr marL="272331" indent="-272331">
              <a:lnSpc>
                <a:spcPct val="100000"/>
              </a:lnSpc>
              <a:buNone/>
            </a:pPr>
            <a:r>
              <a:rPr lang="en-US" altLang="zh-CN" sz="2400">
                <a:latin typeface="Arial"/>
              </a:rPr>
              <a:t>——</a:t>
            </a:r>
            <a:r>
              <a:rPr lang="zh-CN" altLang="en-US" sz="2400"/>
              <a:t>有意义的可变性 </a:t>
            </a:r>
          </a:p>
        </p:txBody>
      </p:sp>
    </p:spTree>
    <p:extLst>
      <p:ext uri="{BB962C8B-B14F-4D97-AF65-F5344CB8AC3E}">
        <p14:creationId xmlns:p14="http://schemas.microsoft.com/office/powerpoint/2010/main" val="41848832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p:cNvSpPr>
            <a:spLocks noGrp="1" noChangeArrowheads="1"/>
          </p:cNvSpPr>
          <p:nvPr>
            <p:ph type="title"/>
          </p:nvPr>
        </p:nvSpPr>
        <p:spPr>
          <a:xfrm>
            <a:off x="629742" y="333450"/>
            <a:ext cx="10785056" cy="732006"/>
          </a:xfrm>
        </p:spPr>
        <p:txBody>
          <a:bodyPr/>
          <a:lstStyle/>
          <a:p>
            <a:r>
              <a:rPr lang="zh-CN" altLang="en-US" sz="2800" dirty="0"/>
              <a:t>设计原则</a:t>
            </a:r>
            <a:r>
              <a:rPr lang="zh-CN" altLang="en-US" sz="2800" dirty="0">
                <a:latin typeface="宋体" pitchFamily="2" charset="-122"/>
              </a:rPr>
              <a:t>：</a:t>
            </a:r>
            <a:r>
              <a:rPr lang="zh-CN" altLang="en-US" sz="2800" dirty="0"/>
              <a:t>里氏代换原则</a:t>
            </a:r>
          </a:p>
        </p:txBody>
      </p:sp>
      <p:sp>
        <p:nvSpPr>
          <p:cNvPr id="560131" name="Rectangle 3"/>
          <p:cNvSpPr>
            <a:spLocks noGrp="1" noChangeArrowheads="1"/>
          </p:cNvSpPr>
          <p:nvPr>
            <p:ph type="body" idx="1"/>
          </p:nvPr>
        </p:nvSpPr>
        <p:spPr>
          <a:xfrm>
            <a:off x="629742" y="1269554"/>
            <a:ext cx="10373995" cy="5401926"/>
          </a:xfrm>
        </p:spPr>
        <p:txBody>
          <a:bodyPr/>
          <a:lstStyle/>
          <a:p>
            <a:pPr marL="0" indent="0">
              <a:lnSpc>
                <a:spcPct val="110000"/>
              </a:lnSpc>
              <a:buNone/>
            </a:pPr>
            <a:r>
              <a:rPr lang="zh-CN" altLang="en-US" sz="2400" dirty="0">
                <a:solidFill>
                  <a:schemeClr val="accent2"/>
                </a:solidFill>
                <a:latin typeface="黑体" pitchFamily="49" charset="-122"/>
                <a:ea typeface="黑体" pitchFamily="49" charset="-122"/>
              </a:rPr>
              <a:t>表述</a:t>
            </a:r>
            <a:r>
              <a:rPr lang="en-US" altLang="zh-CN" sz="2400" dirty="0">
                <a:solidFill>
                  <a:schemeClr val="accent2"/>
                </a:solidFill>
                <a:latin typeface="黑体" pitchFamily="49" charset="-122"/>
                <a:ea typeface="黑体" pitchFamily="49" charset="-122"/>
              </a:rPr>
              <a:t>1</a:t>
            </a:r>
            <a:r>
              <a:rPr lang="zh-CN" altLang="en-US" sz="2400" dirty="0">
                <a:solidFill>
                  <a:schemeClr val="accent2"/>
                </a:solidFill>
                <a:latin typeface="黑体" pitchFamily="49" charset="-122"/>
                <a:ea typeface="黑体" pitchFamily="49" charset="-122"/>
              </a:rPr>
              <a:t>：</a:t>
            </a:r>
            <a:r>
              <a:rPr lang="zh-CN" altLang="en-US" sz="2400" b="1" dirty="0">
                <a:solidFill>
                  <a:schemeClr val="accent2"/>
                </a:solidFill>
                <a:latin typeface="黑体" pitchFamily="49" charset="-122"/>
                <a:ea typeface="黑体" pitchFamily="49" charset="-122"/>
              </a:rPr>
              <a:t>如果对每一个类型为</a:t>
            </a:r>
            <a:r>
              <a:rPr lang="en-US" altLang="zh-CN" sz="2400" b="1" dirty="0">
                <a:solidFill>
                  <a:schemeClr val="accent2"/>
                </a:solidFill>
                <a:latin typeface="黑体" pitchFamily="49" charset="-122"/>
                <a:ea typeface="黑体" pitchFamily="49" charset="-122"/>
              </a:rPr>
              <a:t>T</a:t>
            </a:r>
            <a:r>
              <a:rPr lang="en-US" altLang="zh-CN" sz="2400" b="1" baseline="-25000" dirty="0">
                <a:solidFill>
                  <a:schemeClr val="accent2"/>
                </a:solidFill>
                <a:latin typeface="黑体" pitchFamily="49" charset="-122"/>
                <a:ea typeface="黑体" pitchFamily="49" charset="-122"/>
              </a:rPr>
              <a:t>1</a:t>
            </a:r>
            <a:r>
              <a:rPr lang="zh-CN" altLang="en-US" sz="2400" b="1" dirty="0">
                <a:solidFill>
                  <a:schemeClr val="accent2"/>
                </a:solidFill>
                <a:latin typeface="黑体" pitchFamily="49" charset="-122"/>
                <a:ea typeface="黑体" pitchFamily="49" charset="-122"/>
              </a:rPr>
              <a:t>的对象</a:t>
            </a:r>
            <a:r>
              <a:rPr lang="en-US" altLang="zh-CN" sz="2400" b="1" dirty="0">
                <a:solidFill>
                  <a:schemeClr val="accent2"/>
                </a:solidFill>
                <a:latin typeface="黑体" pitchFamily="49" charset="-122"/>
                <a:ea typeface="黑体" pitchFamily="49" charset="-122"/>
              </a:rPr>
              <a:t>O</a:t>
            </a:r>
            <a:r>
              <a:rPr lang="en-US" altLang="zh-CN" sz="2400" b="1" baseline="-25000" dirty="0">
                <a:solidFill>
                  <a:schemeClr val="accent2"/>
                </a:solidFill>
                <a:latin typeface="黑体" pitchFamily="49" charset="-122"/>
                <a:ea typeface="黑体" pitchFamily="49" charset="-122"/>
              </a:rPr>
              <a:t>1</a:t>
            </a:r>
            <a:r>
              <a:rPr lang="zh-CN" altLang="en-US" sz="2400" b="1" dirty="0">
                <a:solidFill>
                  <a:schemeClr val="accent2"/>
                </a:solidFill>
                <a:latin typeface="黑体" pitchFamily="49" charset="-122"/>
                <a:ea typeface="黑体" pitchFamily="49" charset="-122"/>
              </a:rPr>
              <a:t>，都有类型为</a:t>
            </a:r>
            <a:r>
              <a:rPr lang="en-US" altLang="zh-CN" sz="2400" b="1" dirty="0">
                <a:solidFill>
                  <a:schemeClr val="accent2"/>
                </a:solidFill>
                <a:latin typeface="黑体" pitchFamily="49" charset="-122"/>
                <a:ea typeface="黑体" pitchFamily="49" charset="-122"/>
              </a:rPr>
              <a:t>T</a:t>
            </a:r>
            <a:r>
              <a:rPr lang="en-US" altLang="zh-CN" sz="2400" b="1" baseline="-25000" dirty="0">
                <a:solidFill>
                  <a:schemeClr val="accent2"/>
                </a:solidFill>
                <a:latin typeface="黑体" pitchFamily="49" charset="-122"/>
                <a:ea typeface="黑体" pitchFamily="49" charset="-122"/>
              </a:rPr>
              <a:t>2</a:t>
            </a:r>
            <a:r>
              <a:rPr lang="zh-CN" altLang="en-US" sz="2400" b="1" dirty="0">
                <a:solidFill>
                  <a:schemeClr val="accent2"/>
                </a:solidFill>
                <a:latin typeface="黑体" pitchFamily="49" charset="-122"/>
                <a:ea typeface="黑体" pitchFamily="49" charset="-122"/>
              </a:rPr>
              <a:t>的对象</a:t>
            </a:r>
            <a:r>
              <a:rPr lang="en-US" altLang="zh-CN" sz="2400" b="1" dirty="0">
                <a:solidFill>
                  <a:schemeClr val="accent2"/>
                </a:solidFill>
                <a:latin typeface="黑体" pitchFamily="49" charset="-122"/>
                <a:ea typeface="黑体" pitchFamily="49" charset="-122"/>
              </a:rPr>
              <a:t>O</a:t>
            </a:r>
            <a:r>
              <a:rPr lang="en-US" altLang="zh-CN" sz="2400" b="1" baseline="-25000" dirty="0">
                <a:solidFill>
                  <a:schemeClr val="accent2"/>
                </a:solidFill>
                <a:latin typeface="黑体" pitchFamily="49" charset="-122"/>
                <a:ea typeface="黑体" pitchFamily="49" charset="-122"/>
              </a:rPr>
              <a:t>2</a:t>
            </a:r>
            <a:r>
              <a:rPr lang="zh-CN" altLang="en-US" sz="2400" b="1" dirty="0">
                <a:solidFill>
                  <a:schemeClr val="accent2"/>
                </a:solidFill>
                <a:latin typeface="黑体" pitchFamily="49" charset="-122"/>
                <a:ea typeface="黑体" pitchFamily="49" charset="-122"/>
              </a:rPr>
              <a:t>。使得以</a:t>
            </a:r>
            <a:r>
              <a:rPr lang="en-US" altLang="zh-CN" sz="2400" b="1" dirty="0">
                <a:solidFill>
                  <a:schemeClr val="accent2"/>
                </a:solidFill>
                <a:latin typeface="黑体" pitchFamily="49" charset="-122"/>
                <a:ea typeface="黑体" pitchFamily="49" charset="-122"/>
              </a:rPr>
              <a:t>T</a:t>
            </a:r>
            <a:r>
              <a:rPr lang="en-US" altLang="zh-CN" sz="2400" b="1" baseline="-25000" dirty="0">
                <a:solidFill>
                  <a:schemeClr val="accent2"/>
                </a:solidFill>
                <a:latin typeface="黑体" pitchFamily="49" charset="-122"/>
                <a:ea typeface="黑体" pitchFamily="49" charset="-122"/>
              </a:rPr>
              <a:t>1</a:t>
            </a:r>
            <a:r>
              <a:rPr lang="zh-CN" altLang="en-US" sz="2400" b="1" dirty="0">
                <a:solidFill>
                  <a:schemeClr val="accent2"/>
                </a:solidFill>
                <a:latin typeface="黑体" pitchFamily="49" charset="-122"/>
                <a:ea typeface="黑体" pitchFamily="49" charset="-122"/>
              </a:rPr>
              <a:t>定义的所有程序</a:t>
            </a:r>
            <a:r>
              <a:rPr lang="en-US" altLang="zh-CN" sz="2400" b="1" dirty="0">
                <a:solidFill>
                  <a:schemeClr val="accent2"/>
                </a:solidFill>
                <a:latin typeface="黑体" pitchFamily="49" charset="-122"/>
                <a:ea typeface="黑体" pitchFamily="49" charset="-122"/>
              </a:rPr>
              <a:t>P</a:t>
            </a:r>
            <a:r>
              <a:rPr lang="zh-CN" altLang="en-US" sz="2400" b="1" dirty="0">
                <a:solidFill>
                  <a:schemeClr val="accent2"/>
                </a:solidFill>
                <a:latin typeface="黑体" pitchFamily="49" charset="-122"/>
                <a:ea typeface="黑体" pitchFamily="49" charset="-122"/>
              </a:rPr>
              <a:t>在所有的对象</a:t>
            </a:r>
            <a:r>
              <a:rPr lang="en-US" altLang="zh-CN" sz="2400" b="1" dirty="0">
                <a:solidFill>
                  <a:schemeClr val="accent2"/>
                </a:solidFill>
                <a:latin typeface="黑体" pitchFamily="49" charset="-122"/>
                <a:ea typeface="黑体" pitchFamily="49" charset="-122"/>
              </a:rPr>
              <a:t>O</a:t>
            </a:r>
            <a:r>
              <a:rPr lang="en-US" altLang="zh-CN" sz="2400" b="1" baseline="-25000" dirty="0">
                <a:solidFill>
                  <a:schemeClr val="accent2"/>
                </a:solidFill>
                <a:latin typeface="黑体" pitchFamily="49" charset="-122"/>
                <a:ea typeface="黑体" pitchFamily="49" charset="-122"/>
              </a:rPr>
              <a:t>1</a:t>
            </a:r>
            <a:r>
              <a:rPr lang="zh-CN" altLang="en-US" sz="2400" b="1" dirty="0">
                <a:solidFill>
                  <a:schemeClr val="accent2"/>
                </a:solidFill>
                <a:latin typeface="黑体" pitchFamily="49" charset="-122"/>
                <a:ea typeface="黑体" pitchFamily="49" charset="-122"/>
              </a:rPr>
              <a:t>都代换成</a:t>
            </a:r>
            <a:r>
              <a:rPr lang="en-US" altLang="zh-CN" sz="2400" b="1" dirty="0">
                <a:solidFill>
                  <a:schemeClr val="accent2"/>
                </a:solidFill>
                <a:latin typeface="黑体" pitchFamily="49" charset="-122"/>
                <a:ea typeface="黑体" pitchFamily="49" charset="-122"/>
              </a:rPr>
              <a:t>O</a:t>
            </a:r>
            <a:r>
              <a:rPr lang="en-US" altLang="zh-CN" sz="2400" b="1" baseline="-25000" dirty="0">
                <a:solidFill>
                  <a:schemeClr val="accent2"/>
                </a:solidFill>
                <a:latin typeface="黑体" pitchFamily="49" charset="-122"/>
                <a:ea typeface="黑体" pitchFamily="49" charset="-122"/>
              </a:rPr>
              <a:t>2</a:t>
            </a:r>
            <a:r>
              <a:rPr lang="zh-CN" altLang="en-US" sz="2400" b="1" dirty="0">
                <a:solidFill>
                  <a:schemeClr val="accent2"/>
                </a:solidFill>
                <a:latin typeface="黑体" pitchFamily="49" charset="-122"/>
                <a:ea typeface="黑体" pitchFamily="49" charset="-122"/>
              </a:rPr>
              <a:t>时，程序</a:t>
            </a:r>
            <a:r>
              <a:rPr lang="en-US" altLang="zh-CN" sz="2400" b="1" dirty="0">
                <a:solidFill>
                  <a:schemeClr val="accent2"/>
                </a:solidFill>
                <a:latin typeface="黑体" pitchFamily="49" charset="-122"/>
                <a:ea typeface="黑体" pitchFamily="49" charset="-122"/>
              </a:rPr>
              <a:t>P</a:t>
            </a:r>
            <a:r>
              <a:rPr lang="zh-CN" altLang="en-US" sz="2400" b="1" dirty="0">
                <a:solidFill>
                  <a:schemeClr val="accent2"/>
                </a:solidFill>
                <a:latin typeface="黑体" pitchFamily="49" charset="-122"/>
                <a:ea typeface="黑体" pitchFamily="49" charset="-122"/>
              </a:rPr>
              <a:t>的行为没有变化，那么类型</a:t>
            </a:r>
            <a:r>
              <a:rPr lang="en-US" altLang="zh-CN" sz="2400" b="1" dirty="0">
                <a:solidFill>
                  <a:schemeClr val="accent2"/>
                </a:solidFill>
                <a:latin typeface="黑体" pitchFamily="49" charset="-122"/>
                <a:ea typeface="黑体" pitchFamily="49" charset="-122"/>
              </a:rPr>
              <a:t>T</a:t>
            </a:r>
            <a:r>
              <a:rPr lang="en-US" altLang="zh-CN" sz="2400" b="1" baseline="-25000" dirty="0">
                <a:solidFill>
                  <a:schemeClr val="accent2"/>
                </a:solidFill>
                <a:latin typeface="黑体" pitchFamily="49" charset="-122"/>
                <a:ea typeface="黑体" pitchFamily="49" charset="-122"/>
              </a:rPr>
              <a:t>2</a:t>
            </a:r>
            <a:r>
              <a:rPr lang="zh-CN" altLang="en-US" sz="2400" b="1" dirty="0">
                <a:solidFill>
                  <a:schemeClr val="accent2"/>
                </a:solidFill>
                <a:latin typeface="黑体" pitchFamily="49" charset="-122"/>
                <a:ea typeface="黑体" pitchFamily="49" charset="-122"/>
              </a:rPr>
              <a:t>是类型</a:t>
            </a:r>
            <a:r>
              <a:rPr lang="en-US" altLang="zh-CN" sz="2400" b="1" dirty="0">
                <a:solidFill>
                  <a:schemeClr val="accent2"/>
                </a:solidFill>
                <a:latin typeface="黑体" pitchFamily="49" charset="-122"/>
                <a:ea typeface="黑体" pitchFamily="49" charset="-122"/>
              </a:rPr>
              <a:t>T</a:t>
            </a:r>
            <a:r>
              <a:rPr lang="en-US" altLang="zh-CN" sz="2400" b="1" baseline="-25000" dirty="0">
                <a:solidFill>
                  <a:schemeClr val="accent2"/>
                </a:solidFill>
                <a:latin typeface="黑体" pitchFamily="49" charset="-122"/>
                <a:ea typeface="黑体" pitchFamily="49" charset="-122"/>
              </a:rPr>
              <a:t>1</a:t>
            </a:r>
            <a:r>
              <a:rPr lang="zh-CN" altLang="en-US" sz="2400" b="1" dirty="0">
                <a:solidFill>
                  <a:schemeClr val="accent2"/>
                </a:solidFill>
                <a:latin typeface="黑体" pitchFamily="49" charset="-122"/>
                <a:ea typeface="黑体" pitchFamily="49" charset="-122"/>
              </a:rPr>
              <a:t>的子类型。</a:t>
            </a:r>
          </a:p>
          <a:p>
            <a:pPr marL="0" indent="0">
              <a:lnSpc>
                <a:spcPct val="110000"/>
              </a:lnSpc>
              <a:buNone/>
            </a:pPr>
            <a:r>
              <a:rPr lang="zh-CN" altLang="en-US" sz="2400" dirty="0">
                <a:latin typeface="黑体" pitchFamily="49" charset="-122"/>
                <a:ea typeface="黑体" pitchFamily="49" charset="-122"/>
              </a:rPr>
              <a:t>表述</a:t>
            </a:r>
            <a:r>
              <a:rPr lang="en-US" altLang="zh-CN" sz="2400" dirty="0">
                <a:latin typeface="黑体" pitchFamily="49" charset="-122"/>
                <a:ea typeface="黑体" pitchFamily="49" charset="-122"/>
              </a:rPr>
              <a:t>2</a:t>
            </a:r>
            <a:r>
              <a:rPr lang="zh-CN" altLang="en-US" sz="2400" dirty="0">
                <a:latin typeface="黑体" pitchFamily="49" charset="-122"/>
                <a:ea typeface="黑体" pitchFamily="49" charset="-122"/>
              </a:rPr>
              <a:t>：一个软件实体如果适用一个基类对象，那么一定适用于其子类对象。</a:t>
            </a:r>
          </a:p>
          <a:p>
            <a:pPr marL="0" indent="0">
              <a:lnSpc>
                <a:spcPct val="110000"/>
              </a:lnSpc>
              <a:buNone/>
            </a:pPr>
            <a:r>
              <a:rPr lang="zh-CN" altLang="en-US" sz="2400" dirty="0">
                <a:latin typeface="黑体" pitchFamily="49" charset="-122"/>
                <a:ea typeface="黑体" pitchFamily="49" charset="-122"/>
              </a:rPr>
              <a:t>表述</a:t>
            </a:r>
            <a:r>
              <a:rPr lang="en-US" altLang="zh-CN" sz="2400" dirty="0">
                <a:latin typeface="黑体" pitchFamily="49" charset="-122"/>
                <a:ea typeface="黑体" pitchFamily="49" charset="-122"/>
              </a:rPr>
              <a:t>3</a:t>
            </a:r>
            <a:r>
              <a:rPr lang="zh-CN" altLang="en-US" sz="2400" dirty="0">
                <a:latin typeface="黑体" pitchFamily="49" charset="-122"/>
                <a:ea typeface="黑体" pitchFamily="49" charset="-122"/>
              </a:rPr>
              <a:t>：</a:t>
            </a:r>
            <a:r>
              <a:rPr lang="zh-CN" altLang="en-US" sz="2400" dirty="0">
                <a:ea typeface="黑体" pitchFamily="49" charset="-122"/>
              </a:rPr>
              <a:t>使用指向基类的指针或引用的函数，必须能够在不知道具体派生类对象类型的情况下使用它们</a:t>
            </a:r>
          </a:p>
          <a:p>
            <a:pPr marL="0" indent="0">
              <a:lnSpc>
                <a:spcPct val="110000"/>
              </a:lnSpc>
              <a:buNone/>
            </a:pPr>
            <a:r>
              <a:rPr lang="zh-CN" altLang="en-US" sz="2400" dirty="0"/>
              <a:t>（</a:t>
            </a:r>
            <a:r>
              <a:rPr lang="en-US" altLang="zh-CN" sz="2400" dirty="0"/>
              <a:t>FUNCTIONS THAT USE POINTERS OR REFERENCES TO BASE CLASSES MUST BE ABLE TO USE OBJECTS OF DERIVED CLASSES WITHOUT KNOWING IT.</a:t>
            </a:r>
            <a:r>
              <a:rPr lang="zh-CN" altLang="en-US" sz="2400" dirty="0"/>
              <a:t>）</a:t>
            </a:r>
          </a:p>
        </p:txBody>
      </p:sp>
    </p:spTree>
    <p:extLst>
      <p:ext uri="{BB962C8B-B14F-4D97-AF65-F5344CB8AC3E}">
        <p14:creationId xmlns:p14="http://schemas.microsoft.com/office/powerpoint/2010/main" val="116293422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5330" name="Rectangle 2"/>
          <p:cNvSpPr>
            <a:spLocks noGrp="1" noChangeArrowheads="1"/>
          </p:cNvSpPr>
          <p:nvPr>
            <p:ph type="title"/>
          </p:nvPr>
        </p:nvSpPr>
        <p:spPr/>
        <p:txBody>
          <a:bodyPr/>
          <a:lstStyle/>
          <a:p>
            <a:r>
              <a:rPr lang="zh-CN" altLang="en-US" sz="4000" dirty="0"/>
              <a:t>设计原则</a:t>
            </a:r>
            <a:r>
              <a:rPr lang="zh-CN" altLang="en-US" sz="4000" dirty="0">
                <a:latin typeface="宋体" pitchFamily="2" charset="-122"/>
              </a:rPr>
              <a:t>：</a:t>
            </a:r>
            <a:r>
              <a:rPr lang="zh-CN" altLang="en-US" sz="4000" dirty="0"/>
              <a:t>里氏代换原则</a:t>
            </a:r>
          </a:p>
        </p:txBody>
      </p:sp>
      <p:sp>
        <p:nvSpPr>
          <p:cNvPr id="995331" name="Rectangle 3"/>
          <p:cNvSpPr>
            <a:spLocks noGrp="1" noChangeArrowheads="1"/>
          </p:cNvSpPr>
          <p:nvPr>
            <p:ph type="body" idx="1"/>
          </p:nvPr>
        </p:nvSpPr>
        <p:spPr>
          <a:xfrm>
            <a:off x="557734" y="1629594"/>
            <a:ext cx="10373995" cy="4538126"/>
          </a:xfrm>
        </p:spPr>
        <p:txBody>
          <a:bodyPr/>
          <a:lstStyle/>
          <a:p>
            <a:pPr>
              <a:lnSpc>
                <a:spcPct val="100000"/>
              </a:lnSpc>
              <a:buFont typeface="Wingdings" pitchFamily="2" charset="2"/>
              <a:buNone/>
            </a:pPr>
            <a:r>
              <a:rPr lang="zh-CN" altLang="en-US" sz="2400"/>
              <a:t>麻省理工学院（</a:t>
            </a:r>
            <a:r>
              <a:rPr lang="en-US" altLang="zh-CN" sz="2400"/>
              <a:t>MIT</a:t>
            </a:r>
            <a:r>
              <a:rPr lang="zh-CN" altLang="en-US" sz="2400"/>
              <a:t>）计算机科学实验室的</a:t>
            </a:r>
            <a:r>
              <a:rPr lang="en-US" altLang="zh-CN" sz="2400"/>
              <a:t>Barbara Liskov《Data Abstraction and Hierarchy》</a:t>
            </a:r>
          </a:p>
          <a:p>
            <a:pPr>
              <a:lnSpc>
                <a:spcPct val="100000"/>
              </a:lnSpc>
              <a:buFont typeface="Wingdings" pitchFamily="2" charset="2"/>
              <a:buNone/>
            </a:pPr>
            <a:r>
              <a:rPr lang="en-US" altLang="zh-CN" sz="2400"/>
              <a:t/>
            </a:r>
            <a:br>
              <a:rPr lang="en-US" altLang="zh-CN" sz="2400"/>
            </a:br>
            <a:r>
              <a:rPr lang="zh-CN" altLang="en-US" sz="2400"/>
              <a:t>下面是原文：</a:t>
            </a:r>
            <a:br>
              <a:rPr lang="zh-CN" altLang="en-US" sz="2400"/>
            </a:br>
            <a:r>
              <a:rPr lang="zh-CN" altLang="en-US" sz="2400"/>
              <a:t>这里需要如下的替换性质：若对于每一个类型</a:t>
            </a:r>
            <a:r>
              <a:rPr lang="en-US" altLang="zh-CN" sz="2400"/>
              <a:t>S</a:t>
            </a:r>
            <a:r>
              <a:rPr lang="zh-CN" altLang="en-US" sz="2400"/>
              <a:t>的对象</a:t>
            </a:r>
            <a:r>
              <a:rPr lang="en-US" altLang="zh-CN" sz="2400"/>
              <a:t>o1</a:t>
            </a:r>
            <a:r>
              <a:rPr lang="zh-CN" altLang="en-US" sz="2400"/>
              <a:t>，都存在一个类型</a:t>
            </a:r>
            <a:r>
              <a:rPr lang="en-US" altLang="zh-CN" sz="2400"/>
              <a:t>T</a:t>
            </a:r>
            <a:r>
              <a:rPr lang="zh-CN" altLang="en-US" sz="2400"/>
              <a:t>的对象</a:t>
            </a:r>
            <a:r>
              <a:rPr lang="en-US" altLang="zh-CN" sz="2400"/>
              <a:t>o2</a:t>
            </a:r>
            <a:r>
              <a:rPr lang="zh-CN" altLang="en-US" sz="2400"/>
              <a:t>，使得在所有针对</a:t>
            </a:r>
            <a:r>
              <a:rPr lang="en-US" altLang="zh-CN" sz="2400"/>
              <a:t>T</a:t>
            </a:r>
            <a:r>
              <a:rPr lang="zh-CN" altLang="en-US" sz="2400"/>
              <a:t>编写的程序</a:t>
            </a:r>
            <a:r>
              <a:rPr lang="en-US" altLang="zh-CN" sz="2400"/>
              <a:t>P</a:t>
            </a:r>
            <a:r>
              <a:rPr lang="zh-CN" altLang="en-US" sz="2400"/>
              <a:t>中，用</a:t>
            </a:r>
            <a:r>
              <a:rPr lang="en-US" altLang="zh-CN" sz="2400"/>
              <a:t>o1</a:t>
            </a:r>
            <a:r>
              <a:rPr lang="zh-CN" altLang="en-US" sz="2400"/>
              <a:t>替换</a:t>
            </a:r>
            <a:r>
              <a:rPr lang="en-US" altLang="zh-CN" sz="2400"/>
              <a:t>o2</a:t>
            </a:r>
            <a:r>
              <a:rPr lang="zh-CN" altLang="en-US" sz="2400"/>
              <a:t>后，程序</a:t>
            </a:r>
            <a:r>
              <a:rPr lang="en-US" altLang="zh-CN" sz="2400"/>
              <a:t>P</a:t>
            </a:r>
            <a:r>
              <a:rPr lang="zh-CN" altLang="en-US" sz="2400"/>
              <a:t>的行为功能不变，则</a:t>
            </a:r>
            <a:r>
              <a:rPr lang="en-US" altLang="zh-CN" sz="2400"/>
              <a:t>S</a:t>
            </a:r>
            <a:r>
              <a:rPr lang="zh-CN" altLang="en-US" sz="2400"/>
              <a:t>是</a:t>
            </a:r>
            <a:r>
              <a:rPr lang="en-US" altLang="zh-CN" sz="2400"/>
              <a:t>T</a:t>
            </a:r>
            <a:r>
              <a:rPr lang="zh-CN" altLang="en-US" sz="2400"/>
              <a:t>的子类型。（</a:t>
            </a:r>
            <a:r>
              <a:rPr lang="en-US" altLang="zh-CN" sz="2400"/>
              <a:t>What is wanted here is something like the following substitution property: If for each object o1 of type S there is an object o2 of type T such that for all programs P defined in terms of T, the behavior of P is unchanged when o1 is substituted for o2 then S is a subtype of T. </a:t>
            </a:r>
            <a:r>
              <a:rPr lang="zh-CN" altLang="en-US" sz="2400"/>
              <a:t>） </a:t>
            </a:r>
          </a:p>
        </p:txBody>
      </p:sp>
    </p:spTree>
    <p:extLst>
      <p:ext uri="{BB962C8B-B14F-4D97-AF65-F5344CB8AC3E}">
        <p14:creationId xmlns:p14="http://schemas.microsoft.com/office/powerpoint/2010/main" val="370252172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里氏代换原则</a:t>
            </a:r>
          </a:p>
        </p:txBody>
      </p:sp>
      <p:sp>
        <p:nvSpPr>
          <p:cNvPr id="641027" name="Rectangle 3"/>
          <p:cNvSpPr>
            <a:spLocks noGrp="1" noChangeArrowheads="1"/>
          </p:cNvSpPr>
          <p:nvPr>
            <p:ph type="body" idx="1"/>
          </p:nvPr>
        </p:nvSpPr>
        <p:spPr/>
        <p:txBody>
          <a:bodyPr/>
          <a:lstStyle/>
          <a:p>
            <a:pPr>
              <a:lnSpc>
                <a:spcPct val="100000"/>
              </a:lnSpc>
              <a:buFont typeface="Wingdings" pitchFamily="2" charset="2"/>
              <a:buNone/>
            </a:pPr>
            <a:r>
              <a:rPr lang="en-US" altLang="zh-CN" sz="2800" dirty="0"/>
              <a:t>[</a:t>
            </a:r>
            <a:r>
              <a:rPr lang="zh-CN" altLang="en-US" sz="2800" dirty="0"/>
              <a:t>例</a:t>
            </a:r>
            <a:r>
              <a:rPr lang="en-US" altLang="zh-CN" sz="2800" dirty="0"/>
              <a:t>]</a:t>
            </a:r>
            <a:r>
              <a:rPr lang="zh-CN" altLang="en-US" sz="2800" dirty="0"/>
              <a:t>：假设有两个类： </a:t>
            </a:r>
            <a:r>
              <a:rPr lang="en-US" altLang="zh-CN" sz="2800" dirty="0"/>
              <a:t>Base </a:t>
            </a:r>
            <a:r>
              <a:rPr lang="zh-CN" altLang="en-US" sz="2800" dirty="0"/>
              <a:t>类，</a:t>
            </a:r>
            <a:r>
              <a:rPr lang="en-US" altLang="zh-CN" sz="2800" dirty="0"/>
              <a:t>Derived</a:t>
            </a:r>
            <a:r>
              <a:rPr lang="zh-CN" altLang="en-US" sz="2800" dirty="0"/>
              <a:t>类，且 </a:t>
            </a:r>
            <a:r>
              <a:rPr lang="en-US" altLang="zh-CN" sz="2800" dirty="0"/>
              <a:t>Derived </a:t>
            </a:r>
            <a:r>
              <a:rPr lang="zh-CN" altLang="en-US" sz="2800" dirty="0"/>
              <a:t>类是 </a:t>
            </a:r>
            <a:r>
              <a:rPr lang="en-US" altLang="zh-CN" sz="2800" dirty="0"/>
              <a:t>Base</a:t>
            </a:r>
            <a:r>
              <a:rPr lang="zh-CN" altLang="en-US" sz="2800" dirty="0"/>
              <a:t>类的子类。</a:t>
            </a:r>
          </a:p>
          <a:p>
            <a:pPr>
              <a:lnSpc>
                <a:spcPct val="100000"/>
              </a:lnSpc>
              <a:buFont typeface="Wingdings" pitchFamily="2" charset="2"/>
              <a:buNone/>
            </a:pPr>
            <a:endParaRPr lang="zh-CN" altLang="en-US" sz="2800" dirty="0"/>
          </a:p>
          <a:p>
            <a:pPr>
              <a:lnSpc>
                <a:spcPct val="100000"/>
              </a:lnSpc>
              <a:buFont typeface="Wingdings" pitchFamily="2" charset="2"/>
              <a:buNone/>
            </a:pPr>
            <a:r>
              <a:rPr lang="zh-CN" altLang="en-US" sz="2800" dirty="0"/>
              <a:t>一个方法如果可以接受一个基类对象 </a:t>
            </a:r>
            <a:r>
              <a:rPr lang="en-US" altLang="zh-CN" sz="2800" dirty="0"/>
              <a:t>b </a:t>
            </a:r>
            <a:r>
              <a:rPr lang="zh-CN" altLang="en-US" sz="2800" dirty="0"/>
              <a:t>的话： </a:t>
            </a:r>
            <a:r>
              <a:rPr lang="en-US" altLang="zh-CN" sz="2800" dirty="0"/>
              <a:t>method (b)</a:t>
            </a:r>
            <a:r>
              <a:rPr lang="zh-CN" altLang="en-US" sz="2800" dirty="0"/>
              <a:t>，那么它必然可以接受一个子类对象 </a:t>
            </a:r>
            <a:r>
              <a:rPr lang="en-US" altLang="zh-CN" sz="2800" dirty="0"/>
              <a:t>d </a:t>
            </a:r>
            <a:r>
              <a:rPr lang="zh-CN" altLang="en-US" sz="2800" dirty="0"/>
              <a:t>，也可以有</a:t>
            </a:r>
            <a:r>
              <a:rPr lang="en-US" altLang="zh-CN" sz="2800" dirty="0"/>
              <a:t>method (d)</a:t>
            </a:r>
            <a:r>
              <a:rPr lang="zh-CN" altLang="en-US" sz="2800" dirty="0"/>
              <a:t>。</a:t>
            </a:r>
          </a:p>
          <a:p>
            <a:pPr>
              <a:lnSpc>
                <a:spcPct val="100000"/>
              </a:lnSpc>
              <a:buFont typeface="Wingdings" pitchFamily="2" charset="2"/>
              <a:buNone/>
            </a:pPr>
            <a:endParaRPr lang="zh-CN" altLang="en-US" sz="2800" dirty="0"/>
          </a:p>
          <a:p>
            <a:pPr>
              <a:lnSpc>
                <a:spcPct val="100000"/>
              </a:lnSpc>
              <a:buFont typeface="Wingdings" pitchFamily="2" charset="2"/>
              <a:buNone/>
            </a:pPr>
            <a:r>
              <a:rPr lang="zh-CN" altLang="en-US" sz="2800" dirty="0">
                <a:solidFill>
                  <a:srgbClr val="48F50B"/>
                </a:solidFill>
              </a:rPr>
              <a:t>反过来的代换不成立，即如果一个软件实体使用的是一个子类的话，那么它不一定适用于基类。</a:t>
            </a:r>
          </a:p>
        </p:txBody>
      </p:sp>
    </p:spTree>
    <p:extLst>
      <p:ext uri="{BB962C8B-B14F-4D97-AF65-F5344CB8AC3E}">
        <p14:creationId xmlns:p14="http://schemas.microsoft.com/office/powerpoint/2010/main" val="323660547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034"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里氏代换原则</a:t>
            </a:r>
          </a:p>
        </p:txBody>
      </p:sp>
      <p:sp>
        <p:nvSpPr>
          <p:cNvPr id="556035" name="Rectangle 3"/>
          <p:cNvSpPr>
            <a:spLocks noGrp="1" noChangeArrowheads="1"/>
          </p:cNvSpPr>
          <p:nvPr>
            <p:ph type="body" idx="1"/>
          </p:nvPr>
        </p:nvSpPr>
        <p:spPr>
          <a:xfrm>
            <a:off x="485726" y="1413570"/>
            <a:ext cx="11147382" cy="4328527"/>
          </a:xfrm>
          <a:noFill/>
          <a:extLst>
            <a:ext uri="{909E8E84-426E-40DD-AFC4-6F175D3DCCD1}">
              <a14:hiddenFill xmlns:a14="http://schemas.microsoft.com/office/drawing/2010/main">
                <a:solidFill>
                  <a:srgbClr val="FFFF66"/>
                </a:solidFill>
              </a14:hiddenFill>
            </a:ext>
          </a:extLst>
        </p:spPr>
        <p:txBody>
          <a:bodyPr/>
          <a:lstStyle/>
          <a:p>
            <a:pPr marL="0" indent="0">
              <a:lnSpc>
                <a:spcPct val="100000"/>
              </a:lnSpc>
              <a:buNone/>
            </a:pPr>
            <a:r>
              <a:rPr lang="zh-CN" altLang="en-US" sz="2900">
                <a:solidFill>
                  <a:schemeClr val="accent2"/>
                </a:solidFill>
                <a:latin typeface="楷体_GB2312" pitchFamily="49" charset="-122"/>
                <a:ea typeface="楷体_GB2312" pitchFamily="49" charset="-122"/>
              </a:rPr>
              <a:t>里氏代换原则是继承复用的基石</a:t>
            </a:r>
          </a:p>
          <a:p>
            <a:pPr marL="0" indent="0">
              <a:lnSpc>
                <a:spcPct val="100000"/>
              </a:lnSpc>
              <a:buNone/>
            </a:pPr>
            <a:r>
              <a:rPr lang="zh-CN" altLang="en-US" sz="2900">
                <a:solidFill>
                  <a:schemeClr val="accent2"/>
                </a:solidFill>
                <a:ea typeface="楷体_GB2312" pitchFamily="49" charset="-122"/>
              </a:rPr>
              <a:t>是对</a:t>
            </a:r>
            <a:r>
              <a:rPr lang="zh-CN" altLang="en-US" sz="2900">
                <a:solidFill>
                  <a:schemeClr val="accent2"/>
                </a:solidFill>
                <a:latin typeface="Arial"/>
                <a:ea typeface="楷体_GB2312" pitchFamily="49" charset="-122"/>
              </a:rPr>
              <a:t>“</a:t>
            </a:r>
            <a:r>
              <a:rPr lang="zh-CN" altLang="en-US" sz="2900">
                <a:solidFill>
                  <a:schemeClr val="accent2"/>
                </a:solidFill>
                <a:ea typeface="楷体_GB2312" pitchFamily="49" charset="-122"/>
              </a:rPr>
              <a:t>开</a:t>
            </a:r>
            <a:r>
              <a:rPr lang="en-US" altLang="zh-CN" sz="2900">
                <a:solidFill>
                  <a:schemeClr val="accent2"/>
                </a:solidFill>
                <a:latin typeface="宋体" pitchFamily="2" charset="-122"/>
              </a:rPr>
              <a:t>—</a:t>
            </a:r>
            <a:r>
              <a:rPr lang="zh-CN" altLang="en-US" sz="2900">
                <a:solidFill>
                  <a:schemeClr val="accent2"/>
                </a:solidFill>
                <a:ea typeface="楷体_GB2312" pitchFamily="49" charset="-122"/>
              </a:rPr>
              <a:t>闭</a:t>
            </a:r>
            <a:r>
              <a:rPr lang="zh-CN" altLang="en-US" sz="2900">
                <a:solidFill>
                  <a:schemeClr val="accent2"/>
                </a:solidFill>
                <a:latin typeface="Arial"/>
                <a:ea typeface="楷体_GB2312" pitchFamily="49" charset="-122"/>
              </a:rPr>
              <a:t>”</a:t>
            </a:r>
            <a:r>
              <a:rPr lang="zh-CN" altLang="en-US" sz="2900">
                <a:solidFill>
                  <a:schemeClr val="accent2"/>
                </a:solidFill>
                <a:ea typeface="楷体_GB2312" pitchFamily="49" charset="-122"/>
              </a:rPr>
              <a:t>原则的补充</a:t>
            </a:r>
          </a:p>
          <a:p>
            <a:pPr marL="0" indent="0">
              <a:lnSpc>
                <a:spcPct val="100000"/>
              </a:lnSpc>
              <a:buNone/>
            </a:pPr>
            <a:r>
              <a:rPr lang="zh-CN" altLang="en-US" sz="2900">
                <a:solidFill>
                  <a:schemeClr val="accent2"/>
                </a:solidFill>
                <a:ea typeface="楷体_GB2312" pitchFamily="49" charset="-122"/>
              </a:rPr>
              <a:t>是对实现抽象化的具体步骤的规范</a:t>
            </a:r>
          </a:p>
          <a:p>
            <a:pPr marL="0" indent="0">
              <a:lnSpc>
                <a:spcPct val="100000"/>
              </a:lnSpc>
              <a:buNone/>
            </a:pPr>
            <a:r>
              <a:rPr lang="zh-CN" altLang="en-US" sz="2900">
                <a:solidFill>
                  <a:schemeClr val="accent2"/>
                </a:solidFill>
                <a:ea typeface="楷体_GB2312" pitchFamily="49" charset="-122"/>
              </a:rPr>
              <a:t>里氏代换原则是开</a:t>
            </a:r>
            <a:r>
              <a:rPr lang="en-US" altLang="zh-CN" sz="2900">
                <a:solidFill>
                  <a:schemeClr val="accent2"/>
                </a:solidFill>
                <a:latin typeface="Arial"/>
                <a:ea typeface="楷体_GB2312" pitchFamily="49" charset="-122"/>
              </a:rPr>
              <a:t>—</a:t>
            </a:r>
            <a:r>
              <a:rPr lang="zh-CN" altLang="en-US" sz="2900">
                <a:solidFill>
                  <a:schemeClr val="accent2"/>
                </a:solidFill>
                <a:ea typeface="楷体_GB2312" pitchFamily="49" charset="-122"/>
              </a:rPr>
              <a:t>闭原则的必要条件。</a:t>
            </a:r>
          </a:p>
          <a:p>
            <a:pPr marL="0" indent="0">
              <a:lnSpc>
                <a:spcPct val="100000"/>
              </a:lnSpc>
              <a:buNone/>
            </a:pPr>
            <a:endParaRPr lang="zh-CN" altLang="en-US" sz="2900">
              <a:solidFill>
                <a:schemeClr val="accent2"/>
              </a:solidFill>
              <a:ea typeface="楷体_GB2312" pitchFamily="49" charset="-122"/>
            </a:endParaRPr>
          </a:p>
          <a:p>
            <a:pPr marL="0" indent="0">
              <a:lnSpc>
                <a:spcPct val="100000"/>
              </a:lnSpc>
              <a:buNone/>
            </a:pPr>
            <a:r>
              <a:rPr lang="zh-CN" altLang="en-US" sz="2900">
                <a:ea typeface="黑体" pitchFamily="49" charset="-122"/>
              </a:rPr>
              <a:t>一般而言，违反里氏代换原则的，也违背</a:t>
            </a:r>
            <a:r>
              <a:rPr lang="zh-CN" altLang="en-US" sz="2900">
                <a:latin typeface="Arial"/>
                <a:ea typeface="黑体" pitchFamily="49" charset="-122"/>
              </a:rPr>
              <a:t>“</a:t>
            </a:r>
            <a:r>
              <a:rPr lang="zh-CN" altLang="en-US" sz="2900">
                <a:ea typeface="黑体" pitchFamily="49" charset="-122"/>
              </a:rPr>
              <a:t>开</a:t>
            </a:r>
            <a:r>
              <a:rPr lang="en-US" altLang="zh-CN" sz="2900">
                <a:latin typeface="宋体" pitchFamily="2" charset="-122"/>
                <a:ea typeface="黑体" pitchFamily="49" charset="-122"/>
              </a:rPr>
              <a:t>—</a:t>
            </a:r>
            <a:r>
              <a:rPr lang="zh-CN" altLang="en-US" sz="2900">
                <a:ea typeface="黑体" pitchFamily="49" charset="-122"/>
              </a:rPr>
              <a:t>闭</a:t>
            </a:r>
            <a:r>
              <a:rPr lang="zh-CN" altLang="en-US" sz="2900">
                <a:latin typeface="Arial"/>
                <a:ea typeface="黑体" pitchFamily="49" charset="-122"/>
              </a:rPr>
              <a:t>”</a:t>
            </a:r>
            <a:r>
              <a:rPr lang="zh-CN" altLang="en-US" sz="2900">
                <a:ea typeface="黑体" pitchFamily="49" charset="-122"/>
              </a:rPr>
              <a:t>原则，反过来不一定成立。</a:t>
            </a:r>
          </a:p>
          <a:p>
            <a:pPr marL="0" indent="0">
              <a:lnSpc>
                <a:spcPct val="100000"/>
              </a:lnSpc>
              <a:buNone/>
            </a:pPr>
            <a:r>
              <a:rPr lang="zh-CN" altLang="en-US" sz="2400" b="1">
                <a:solidFill>
                  <a:schemeClr val="accent1"/>
                </a:solidFill>
              </a:rPr>
              <a:t>只有当衍生类可以替换掉基类，软件单位的功能不会受到影响时，基类才能真正被复用。而衍生类也才能够在基类的基础上增加新的行为。</a:t>
            </a:r>
          </a:p>
        </p:txBody>
      </p:sp>
    </p:spTree>
    <p:extLst>
      <p:ext uri="{BB962C8B-B14F-4D97-AF65-F5344CB8AC3E}">
        <p14:creationId xmlns:p14="http://schemas.microsoft.com/office/powerpoint/2010/main" val="248671612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里氏代换原则</a:t>
            </a:r>
          </a:p>
        </p:txBody>
      </p:sp>
      <p:pic>
        <p:nvPicPr>
          <p:cNvPr id="5611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603" y="1281139"/>
            <a:ext cx="8456416" cy="4849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61159" name="Text Box 7"/>
          <p:cNvSpPr txBox="1">
            <a:spLocks noChangeArrowheads="1"/>
          </p:cNvSpPr>
          <p:nvPr/>
        </p:nvSpPr>
        <p:spPr bwMode="auto">
          <a:xfrm>
            <a:off x="8874524" y="1551866"/>
            <a:ext cx="2930399" cy="4572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spAutoFit/>
          </a:bodyPr>
          <a:lstStyle/>
          <a:p>
            <a:pPr>
              <a:spcBef>
                <a:spcPct val="50000"/>
              </a:spcBef>
            </a:pPr>
            <a:r>
              <a:rPr lang="zh-CN" altLang="en-US" sz="2900" dirty="0"/>
              <a:t>美猴王在阴曹地府将猴类有姓名者统统消掉。是因为勾魂的小鬼并不区分石猴类与猕猴类，换言之，猴类适用的，猕猴和石猴类全都适用，这就是里氏代换原则。</a:t>
            </a:r>
          </a:p>
        </p:txBody>
      </p:sp>
    </p:spTree>
    <p:extLst>
      <p:ext uri="{BB962C8B-B14F-4D97-AF65-F5344CB8AC3E}">
        <p14:creationId xmlns:p14="http://schemas.microsoft.com/office/powerpoint/2010/main" val="7438009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178"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里氏代换原则</a:t>
            </a:r>
          </a:p>
        </p:txBody>
      </p:sp>
      <p:sp>
        <p:nvSpPr>
          <p:cNvPr id="562179" name="Rectangle 3"/>
          <p:cNvSpPr>
            <a:spLocks noGrp="1" noChangeArrowheads="1"/>
          </p:cNvSpPr>
          <p:nvPr>
            <p:ph type="body" idx="1"/>
          </p:nvPr>
        </p:nvSpPr>
        <p:spPr>
          <a:xfrm>
            <a:off x="629742" y="1557586"/>
            <a:ext cx="11244851" cy="4115753"/>
          </a:xfrm>
        </p:spPr>
        <p:txBody>
          <a:bodyPr/>
          <a:lstStyle/>
          <a:p>
            <a:pPr marL="0" indent="0">
              <a:buNone/>
            </a:pPr>
            <a:r>
              <a:rPr lang="zh-CN" altLang="en-US" sz="3300" dirty="0">
                <a:latin typeface="楷体_GB2312" pitchFamily="49" charset="-122"/>
                <a:ea typeface="楷体_GB2312" pitchFamily="49" charset="-122"/>
              </a:rPr>
              <a:t>里氏代换对编程要求</a:t>
            </a:r>
          </a:p>
          <a:p>
            <a:pPr marL="0" indent="0">
              <a:buNone/>
            </a:pPr>
            <a:endParaRPr lang="zh-CN" altLang="en-US" sz="3300" dirty="0">
              <a:latin typeface="楷体_GB2312" pitchFamily="49" charset="-122"/>
              <a:ea typeface="楷体_GB2312" pitchFamily="49" charset="-122"/>
            </a:endParaRPr>
          </a:p>
          <a:p>
            <a:pPr marL="0" indent="0">
              <a:buNone/>
            </a:pPr>
            <a:r>
              <a:rPr lang="en-US" altLang="zh-CN" sz="3300" dirty="0">
                <a:latin typeface="Arial"/>
                <a:ea typeface="楷体_GB2312" pitchFamily="49" charset="-122"/>
              </a:rPr>
              <a:t>——</a:t>
            </a:r>
            <a:r>
              <a:rPr lang="zh-CN" altLang="en-US" sz="3300" dirty="0">
                <a:latin typeface="楷体_GB2312" pitchFamily="49" charset="-122"/>
                <a:ea typeface="楷体_GB2312" pitchFamily="49" charset="-122"/>
              </a:rPr>
              <a:t>子类必须具备基类的全部接口。</a:t>
            </a:r>
          </a:p>
          <a:p>
            <a:pPr marL="0" indent="0">
              <a:buNone/>
            </a:pPr>
            <a:r>
              <a:rPr lang="en-US" altLang="zh-CN" sz="3300" dirty="0">
                <a:latin typeface="Arial"/>
                <a:ea typeface="楷体_GB2312" pitchFamily="49" charset="-122"/>
              </a:rPr>
              <a:t>——</a:t>
            </a:r>
            <a:r>
              <a:rPr lang="zh-CN" altLang="en-US" sz="3300" dirty="0">
                <a:latin typeface="楷体_GB2312" pitchFamily="49" charset="-122"/>
                <a:ea typeface="楷体_GB2312" pitchFamily="49" charset="-122"/>
              </a:rPr>
              <a:t>子类必须包括比基类型更宽的接口。</a:t>
            </a:r>
          </a:p>
          <a:p>
            <a:pPr marL="0" indent="0">
              <a:buNone/>
            </a:pPr>
            <a:endParaRPr lang="zh-CN" altLang="en-US" sz="3300" dirty="0">
              <a:solidFill>
                <a:srgbClr val="48F50B"/>
              </a:solidFill>
              <a:latin typeface="楷体_GB2312" pitchFamily="49" charset="-122"/>
              <a:ea typeface="楷体_GB2312" pitchFamily="49" charset="-122"/>
            </a:endParaRPr>
          </a:p>
          <a:p>
            <a:pPr marL="0" indent="0">
              <a:buNone/>
            </a:pPr>
            <a:r>
              <a:rPr lang="zh-CN" altLang="en-US" sz="3300" dirty="0">
                <a:solidFill>
                  <a:srgbClr val="48F50B"/>
                </a:solidFill>
                <a:latin typeface="楷体_GB2312" pitchFamily="49" charset="-122"/>
                <a:ea typeface="楷体_GB2312" pitchFamily="49" charset="-122"/>
              </a:rPr>
              <a:t>如果程序破坏这一条件。编译器应该给出错误。</a:t>
            </a:r>
          </a:p>
        </p:txBody>
      </p:sp>
    </p:spTree>
    <p:extLst>
      <p:ext uri="{BB962C8B-B14F-4D97-AF65-F5344CB8AC3E}">
        <p14:creationId xmlns:p14="http://schemas.microsoft.com/office/powerpoint/2010/main" val="119568562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2"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里氏代换原则</a:t>
            </a:r>
          </a:p>
        </p:txBody>
      </p:sp>
      <p:sp>
        <p:nvSpPr>
          <p:cNvPr id="563203" name="Rectangle 3"/>
          <p:cNvSpPr>
            <a:spLocks noGrp="1" noChangeArrowheads="1"/>
          </p:cNvSpPr>
          <p:nvPr>
            <p:ph type="body" idx="1"/>
          </p:nvPr>
        </p:nvSpPr>
        <p:spPr>
          <a:xfrm>
            <a:off x="557734" y="1830075"/>
            <a:ext cx="7687266" cy="3891863"/>
          </a:xfrm>
        </p:spPr>
        <p:txBody>
          <a:bodyPr/>
          <a:lstStyle/>
          <a:p>
            <a:pPr>
              <a:lnSpc>
                <a:spcPct val="100000"/>
              </a:lnSpc>
            </a:pPr>
            <a:r>
              <a:rPr lang="zh-CN" altLang="en-US" sz="2900" dirty="0"/>
              <a:t>基类 </a:t>
            </a:r>
            <a:r>
              <a:rPr lang="en-US" altLang="zh-CN" sz="2900" dirty="0"/>
              <a:t>Base</a:t>
            </a:r>
            <a:r>
              <a:rPr lang="zh-CN" altLang="en-US" sz="2900" dirty="0"/>
              <a:t>声明</a:t>
            </a:r>
            <a:r>
              <a:rPr lang="en-US" altLang="zh-CN" sz="2900" dirty="0"/>
              <a:t>Public </a:t>
            </a:r>
            <a:r>
              <a:rPr lang="zh-CN" altLang="en-US" sz="2900" dirty="0"/>
              <a:t>方法 </a:t>
            </a:r>
            <a:r>
              <a:rPr lang="en-US" altLang="zh-CN" sz="2900" dirty="0"/>
              <a:t>method() </a:t>
            </a:r>
            <a:r>
              <a:rPr lang="zh-CN" altLang="en-US" sz="2900" dirty="0"/>
              <a:t>，</a:t>
            </a:r>
          </a:p>
          <a:p>
            <a:pPr>
              <a:lnSpc>
                <a:spcPct val="100000"/>
              </a:lnSpc>
            </a:pPr>
            <a:r>
              <a:rPr lang="zh-CN" altLang="en-US" sz="2900" dirty="0"/>
              <a:t>子类型 </a:t>
            </a:r>
            <a:r>
              <a:rPr lang="en-US" altLang="zh-CN" sz="2900" dirty="0"/>
              <a:t>sub </a:t>
            </a:r>
            <a:r>
              <a:rPr lang="zh-CN" altLang="en-US" sz="2900" dirty="0"/>
              <a:t>不能将这个方法的访问权限从 </a:t>
            </a:r>
            <a:r>
              <a:rPr lang="en-US" altLang="zh-CN" sz="2900" dirty="0"/>
              <a:t>public</a:t>
            </a:r>
            <a:r>
              <a:rPr lang="zh-CN" altLang="en-US" sz="2900" dirty="0"/>
              <a:t>改换成为</a:t>
            </a:r>
            <a:r>
              <a:rPr lang="en-US" altLang="zh-CN" sz="2900" dirty="0" err="1"/>
              <a:t>package_private</a:t>
            </a:r>
            <a:r>
              <a:rPr lang="zh-CN" altLang="en-US" sz="2900" dirty="0"/>
              <a:t>。</a:t>
            </a:r>
          </a:p>
          <a:p>
            <a:pPr>
              <a:lnSpc>
                <a:spcPct val="100000"/>
              </a:lnSpc>
            </a:pPr>
            <a:r>
              <a:rPr lang="zh-CN" altLang="en-US" sz="2900" dirty="0"/>
              <a:t>子类型不能使用低访问权限的方法置换超类型的方法。</a:t>
            </a:r>
          </a:p>
        </p:txBody>
      </p:sp>
      <p:pic>
        <p:nvPicPr>
          <p:cNvPr id="5632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03659" y="1413570"/>
            <a:ext cx="2885903" cy="4798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33262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2"/>
          <p:cNvSpPr>
            <a:spLocks noGrp="1" noChangeArrowheads="1"/>
          </p:cNvSpPr>
          <p:nvPr>
            <p:ph type="title"/>
          </p:nvPr>
        </p:nvSpPr>
        <p:spPr/>
        <p:txBody>
          <a:bodyPr/>
          <a:lstStyle/>
          <a:p>
            <a:r>
              <a:rPr lang="zh-CN" altLang="en-US"/>
              <a:t>什么是模式</a:t>
            </a:r>
          </a:p>
        </p:txBody>
      </p:sp>
      <p:sp>
        <p:nvSpPr>
          <p:cNvPr id="493571" name="Rectangle 3"/>
          <p:cNvSpPr>
            <a:spLocks noGrp="1" noChangeArrowheads="1"/>
          </p:cNvSpPr>
          <p:nvPr>
            <p:ph type="body" idx="1"/>
          </p:nvPr>
        </p:nvSpPr>
        <p:spPr>
          <a:xfrm>
            <a:off x="911115" y="1981659"/>
            <a:ext cx="10373995" cy="2527885"/>
          </a:xfrm>
        </p:spPr>
        <p:txBody>
          <a:bodyPr/>
          <a:lstStyle/>
          <a:p>
            <a:pPr>
              <a:lnSpc>
                <a:spcPct val="100000"/>
              </a:lnSpc>
            </a:pPr>
            <a:r>
              <a:rPr lang="zh-CN" altLang="en-US" sz="3300">
                <a:ea typeface="楷体_GB2312" pitchFamily="49" charset="-122"/>
              </a:rPr>
              <a:t>人们在自己的环境中不断发现问题和寻找问题的解决方案的时候．发现有一些问题及其解决方案不断变换面孔重复出现，但在这些不同的面孔后面有着共同的本质，这些共同的本质就是模式。</a:t>
            </a:r>
          </a:p>
        </p:txBody>
      </p:sp>
    </p:spTree>
    <p:extLst>
      <p:ext uri="{BB962C8B-B14F-4D97-AF65-F5344CB8AC3E}">
        <p14:creationId xmlns:p14="http://schemas.microsoft.com/office/powerpoint/2010/main" val="309434418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依赖倒转原则</a:t>
            </a:r>
          </a:p>
        </p:txBody>
      </p:sp>
      <p:sp>
        <p:nvSpPr>
          <p:cNvPr id="566275" name="Rectangle 3"/>
          <p:cNvSpPr>
            <a:spLocks noGrp="1" noChangeArrowheads="1"/>
          </p:cNvSpPr>
          <p:nvPr>
            <p:ph type="body" idx="1"/>
          </p:nvPr>
        </p:nvSpPr>
        <p:spPr>
          <a:xfrm>
            <a:off x="485726" y="1485578"/>
            <a:ext cx="11342319" cy="4538126"/>
          </a:xfrm>
        </p:spPr>
        <p:txBody>
          <a:bodyPr/>
          <a:lstStyle/>
          <a:p>
            <a:pPr marL="0" indent="0">
              <a:lnSpc>
                <a:spcPct val="100000"/>
              </a:lnSpc>
              <a:spcBef>
                <a:spcPct val="0"/>
              </a:spcBef>
              <a:buClrTx/>
              <a:buNone/>
            </a:pPr>
            <a:r>
              <a:rPr lang="en-US" altLang="zh-CN" sz="2400" dirty="0">
                <a:latin typeface="楷体_GB2312" pitchFamily="49" charset="-122"/>
                <a:ea typeface="楷体_GB2312" pitchFamily="49" charset="-122"/>
              </a:rPr>
              <a:t>Dependency Inversion principle </a:t>
            </a:r>
            <a:r>
              <a:rPr lang="zh-CN" altLang="en-US" sz="2400" dirty="0">
                <a:latin typeface="楷体_GB2312" pitchFamily="49" charset="-122"/>
                <a:ea typeface="楷体_GB2312" pitchFamily="49" charset="-122"/>
              </a:rPr>
              <a:t>， </a:t>
            </a:r>
            <a:r>
              <a:rPr lang="en-US" altLang="zh-CN" sz="2400" dirty="0">
                <a:latin typeface="楷体_GB2312" pitchFamily="49" charset="-122"/>
                <a:ea typeface="楷体_GB2312" pitchFamily="49" charset="-122"/>
              </a:rPr>
              <a:t>DIP</a:t>
            </a:r>
          </a:p>
          <a:p>
            <a:pPr marL="0" indent="0">
              <a:lnSpc>
                <a:spcPct val="100000"/>
              </a:lnSpc>
              <a:spcBef>
                <a:spcPct val="0"/>
              </a:spcBef>
              <a:buClrTx/>
              <a:buNone/>
            </a:pPr>
            <a:r>
              <a:rPr lang="zh-CN" altLang="en-US" sz="2400" dirty="0">
                <a:latin typeface="楷体_GB2312" pitchFamily="49" charset="-122"/>
                <a:ea typeface="楷体_GB2312" pitchFamily="49" charset="-122"/>
              </a:rPr>
              <a:t>是由美国伊利诺斯州</a:t>
            </a:r>
            <a:r>
              <a:rPr lang="en-US" altLang="zh-CN" sz="2400" dirty="0">
                <a:latin typeface="楷体_GB2312" pitchFamily="49" charset="-122"/>
                <a:ea typeface="楷体_GB2312" pitchFamily="49" charset="-122"/>
              </a:rPr>
              <a:t>Object Mentor</a:t>
            </a:r>
            <a:r>
              <a:rPr lang="zh-CN" altLang="en-US" sz="2400" dirty="0">
                <a:latin typeface="楷体_GB2312" pitchFamily="49" charset="-122"/>
                <a:ea typeface="楷体_GB2312" pitchFamily="49" charset="-122"/>
              </a:rPr>
              <a:t>公司 总裁</a:t>
            </a:r>
            <a:r>
              <a:rPr lang="en-US" altLang="zh-CN" sz="2400" dirty="0">
                <a:latin typeface="楷体_GB2312" pitchFamily="49" charset="-122"/>
                <a:ea typeface="楷体_GB2312" pitchFamily="49" charset="-122"/>
              </a:rPr>
              <a:t>Robert C. Martin</a:t>
            </a:r>
            <a:r>
              <a:rPr lang="zh-CN" altLang="en-US" sz="2400" dirty="0">
                <a:latin typeface="楷体_GB2312" pitchFamily="49" charset="-122"/>
                <a:ea typeface="楷体_GB2312" pitchFamily="49" charset="-122"/>
              </a:rPr>
              <a:t>提出的。 </a:t>
            </a:r>
          </a:p>
          <a:p>
            <a:pPr marL="0" indent="0">
              <a:lnSpc>
                <a:spcPct val="100000"/>
              </a:lnSpc>
              <a:buNone/>
            </a:pPr>
            <a:r>
              <a:rPr lang="zh-CN" altLang="en-US" sz="2400" b="1" dirty="0">
                <a:solidFill>
                  <a:srgbClr val="EAFC3E"/>
                </a:solidFill>
                <a:latin typeface="楷体_GB2312" pitchFamily="49" charset="-122"/>
                <a:ea typeface="楷体_GB2312" pitchFamily="49" charset="-122"/>
              </a:rPr>
              <a:t>要依赖于抽象，不要依赖于实现</a:t>
            </a:r>
          </a:p>
          <a:p>
            <a:pPr marL="0" indent="0">
              <a:lnSpc>
                <a:spcPct val="100000"/>
              </a:lnSpc>
              <a:buNone/>
            </a:pPr>
            <a:r>
              <a:rPr lang="zh-CN" altLang="en-US" sz="2400" dirty="0">
                <a:latin typeface="楷体_GB2312" pitchFamily="49" charset="-122"/>
                <a:ea typeface="楷体_GB2312" pitchFamily="49" charset="-122"/>
              </a:rPr>
              <a:t>表述一：应该让框架调用你的代码，而不要由你主动调用框架本身。</a:t>
            </a:r>
          </a:p>
          <a:p>
            <a:pPr marL="0" indent="0">
              <a:lnSpc>
                <a:spcPct val="100000"/>
              </a:lnSpc>
              <a:buNone/>
            </a:pPr>
            <a:r>
              <a:rPr lang="zh-CN" altLang="en-US" sz="2400" dirty="0">
                <a:latin typeface="楷体_GB2312" pitchFamily="49" charset="-122"/>
                <a:ea typeface="楷体_GB2312" pitchFamily="49" charset="-122"/>
              </a:rPr>
              <a:t>表述二：抽象不应依赖于细节，细节应当依赖于抽象。</a:t>
            </a:r>
          </a:p>
          <a:p>
            <a:pPr marL="0" indent="0">
              <a:lnSpc>
                <a:spcPct val="100000"/>
              </a:lnSpc>
              <a:buNone/>
            </a:pPr>
            <a:r>
              <a:rPr lang="zh-CN" altLang="en-US" sz="2400" dirty="0">
                <a:latin typeface="楷体_GB2312" pitchFamily="49" charset="-122"/>
                <a:ea typeface="楷体_GB2312" pitchFamily="49" charset="-122"/>
              </a:rPr>
              <a:t>表述三：要针对接口编程，不要针对实现编程。</a:t>
            </a:r>
          </a:p>
          <a:p>
            <a:pPr marL="0" indent="0">
              <a:lnSpc>
                <a:spcPct val="100000"/>
              </a:lnSpc>
              <a:spcBef>
                <a:spcPct val="0"/>
              </a:spcBef>
              <a:buClrTx/>
              <a:buNone/>
            </a:pPr>
            <a:endParaRPr lang="zh-CN" altLang="en-US" sz="2400" dirty="0">
              <a:latin typeface="楷体_GB2312" pitchFamily="49" charset="-122"/>
              <a:ea typeface="楷体_GB2312" pitchFamily="49" charset="-122"/>
            </a:endParaRPr>
          </a:p>
          <a:p>
            <a:pPr marL="0" indent="0">
              <a:lnSpc>
                <a:spcPct val="100000"/>
              </a:lnSpc>
              <a:spcBef>
                <a:spcPct val="0"/>
              </a:spcBef>
              <a:buClrTx/>
              <a:buNone/>
            </a:pPr>
            <a:r>
              <a:rPr lang="zh-CN" altLang="en-US" sz="2400" dirty="0">
                <a:latin typeface="楷体_GB2312" pitchFamily="49" charset="-122"/>
                <a:ea typeface="楷体_GB2312" pitchFamily="49" charset="-122"/>
              </a:rPr>
              <a:t>昵称</a:t>
            </a:r>
            <a:r>
              <a:rPr lang="en-US" altLang="zh-CN" sz="2400" dirty="0">
                <a:latin typeface="楷体_GB2312" pitchFamily="49" charset="-122"/>
                <a:ea typeface="楷体_GB2312" pitchFamily="49" charset="-122"/>
              </a:rPr>
              <a:t>:</a:t>
            </a:r>
            <a:r>
              <a:rPr lang="zh-CN" altLang="en-US" sz="2400" dirty="0">
                <a:latin typeface="楷体_GB2312" pitchFamily="49" charset="-122"/>
                <a:ea typeface="楷体_GB2312" pitchFamily="49" charset="-122"/>
              </a:rPr>
              <a:t>好莱坞原则</a:t>
            </a:r>
            <a:r>
              <a:rPr lang="en-US" altLang="zh-CN" sz="2400" dirty="0">
                <a:latin typeface="楷体_GB2312" pitchFamily="49" charset="-122"/>
                <a:ea typeface="楷体_GB2312" pitchFamily="49" charset="-122"/>
              </a:rPr>
              <a:t>Hollywood Principle</a:t>
            </a:r>
            <a:r>
              <a:rPr lang="zh-CN" altLang="en-US" sz="2400" dirty="0">
                <a:latin typeface="楷体_GB2312" pitchFamily="49" charset="-122"/>
                <a:ea typeface="楷体_GB2312" pitchFamily="49" charset="-122"/>
              </a:rPr>
              <a:t>：</a:t>
            </a:r>
          </a:p>
          <a:p>
            <a:pPr marL="0" indent="0">
              <a:lnSpc>
                <a:spcPct val="100000"/>
              </a:lnSpc>
              <a:spcBef>
                <a:spcPct val="0"/>
              </a:spcBef>
              <a:buClrTx/>
              <a:buNone/>
            </a:pPr>
            <a:r>
              <a:rPr lang="zh-CN" altLang="en-US" sz="2400" dirty="0">
                <a:latin typeface="楷体_GB2312" pitchFamily="49" charset="-122"/>
                <a:ea typeface="楷体_GB2312" pitchFamily="49" charset="-122"/>
              </a:rPr>
              <a:t>它和好莱坞大导演们的做派很相像。导演们常对寻求角色的人说 ：</a:t>
            </a:r>
          </a:p>
          <a:p>
            <a:pPr marL="0" indent="0">
              <a:lnSpc>
                <a:spcPct val="100000"/>
              </a:lnSpc>
              <a:spcBef>
                <a:spcPct val="0"/>
              </a:spcBef>
              <a:buClrTx/>
              <a:buNone/>
            </a:pPr>
            <a:r>
              <a:rPr lang="en-US" altLang="zh-CN" sz="2400" dirty="0">
                <a:latin typeface="楷体_GB2312" pitchFamily="49" charset="-122"/>
                <a:ea typeface="楷体_GB2312" pitchFamily="49" charset="-122"/>
              </a:rPr>
              <a:t>Don</a:t>
            </a:r>
            <a:r>
              <a:rPr lang="en-US" altLang="zh-CN" sz="2400" dirty="0">
                <a:latin typeface="Arial"/>
                <a:ea typeface="楷体_GB2312" pitchFamily="49" charset="-122"/>
              </a:rPr>
              <a:t>’</a:t>
            </a:r>
            <a:r>
              <a:rPr lang="en-US" altLang="zh-CN" sz="2400" dirty="0">
                <a:latin typeface="楷体_GB2312" pitchFamily="49" charset="-122"/>
                <a:ea typeface="楷体_GB2312" pitchFamily="49" charset="-122"/>
              </a:rPr>
              <a:t>t call us, we</a:t>
            </a:r>
            <a:r>
              <a:rPr lang="en-US" altLang="zh-CN" sz="2400" dirty="0">
                <a:latin typeface="Arial"/>
                <a:ea typeface="楷体_GB2312" pitchFamily="49" charset="-122"/>
              </a:rPr>
              <a:t>’</a:t>
            </a:r>
            <a:r>
              <a:rPr lang="en-US" altLang="zh-CN" sz="2400" dirty="0">
                <a:latin typeface="楷体_GB2312" pitchFamily="49" charset="-122"/>
                <a:ea typeface="楷体_GB2312" pitchFamily="49" charset="-122"/>
              </a:rPr>
              <a:t>ll call you </a:t>
            </a:r>
          </a:p>
          <a:p>
            <a:pPr marL="0" indent="0">
              <a:lnSpc>
                <a:spcPct val="100000"/>
              </a:lnSpc>
              <a:spcBef>
                <a:spcPct val="0"/>
              </a:spcBef>
              <a:buClrTx/>
              <a:buNone/>
            </a:pPr>
            <a:r>
              <a:rPr lang="en-US" altLang="zh-CN" sz="2400" dirty="0">
                <a:latin typeface="Arial"/>
                <a:ea typeface="楷体_GB2312" pitchFamily="49" charset="-122"/>
              </a:rPr>
              <a:t>“</a:t>
            </a:r>
            <a:r>
              <a:rPr lang="zh-CN" altLang="en-US" sz="2400" dirty="0">
                <a:latin typeface="楷体_GB2312" pitchFamily="49" charset="-122"/>
                <a:ea typeface="楷体_GB2312" pitchFamily="49" charset="-122"/>
              </a:rPr>
              <a:t>别给我们打电话，我们打给你</a:t>
            </a:r>
            <a:r>
              <a:rPr lang="zh-CN" altLang="en-US" sz="2400" dirty="0">
                <a:latin typeface="Arial"/>
                <a:ea typeface="楷体_GB2312" pitchFamily="49" charset="-122"/>
              </a:rPr>
              <a:t>”</a:t>
            </a:r>
            <a:r>
              <a:rPr lang="zh-CN" altLang="en-US" sz="2400" dirty="0">
                <a:solidFill>
                  <a:schemeClr val="accent2"/>
                </a:solidFill>
                <a:latin typeface="楷体_GB2312" pitchFamily="49" charset="-122"/>
                <a:ea typeface="楷体_GB2312" pitchFamily="49" charset="-122"/>
              </a:rPr>
              <a:t> </a:t>
            </a:r>
          </a:p>
          <a:p>
            <a:pPr marL="0" indent="0">
              <a:lnSpc>
                <a:spcPct val="100000"/>
              </a:lnSpc>
              <a:spcBef>
                <a:spcPct val="0"/>
              </a:spcBef>
              <a:buClrTx/>
              <a:buNone/>
            </a:pPr>
            <a:r>
              <a:rPr lang="zh-CN" altLang="en-US" sz="2400" dirty="0">
                <a:solidFill>
                  <a:schemeClr val="accent2"/>
                </a:solidFill>
                <a:latin typeface="楷体_GB2312" pitchFamily="49" charset="-122"/>
                <a:ea typeface="楷体_GB2312" pitchFamily="49" charset="-122"/>
              </a:rPr>
              <a:t>（不要调用我，让我来调用你）</a:t>
            </a:r>
          </a:p>
        </p:txBody>
      </p:sp>
    </p:spTree>
    <p:extLst>
      <p:ext uri="{BB962C8B-B14F-4D97-AF65-F5344CB8AC3E}">
        <p14:creationId xmlns:p14="http://schemas.microsoft.com/office/powerpoint/2010/main" val="121006856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a:xfrm>
            <a:off x="629742" y="261442"/>
            <a:ext cx="10785056" cy="720892"/>
          </a:xfrm>
        </p:spPr>
        <p:txBody>
          <a:bodyPr/>
          <a:lstStyle/>
          <a:p>
            <a:r>
              <a:rPr lang="zh-CN" altLang="en-US" sz="2800" dirty="0"/>
              <a:t>设计原则</a:t>
            </a:r>
            <a:r>
              <a:rPr lang="zh-CN" altLang="en-US" sz="2800" dirty="0">
                <a:latin typeface="宋体" pitchFamily="2" charset="-122"/>
              </a:rPr>
              <a:t>：</a:t>
            </a:r>
            <a:r>
              <a:rPr lang="zh-CN" altLang="en-US" sz="2800" dirty="0"/>
              <a:t>依赖倒转原则</a:t>
            </a:r>
          </a:p>
        </p:txBody>
      </p:sp>
      <p:sp>
        <p:nvSpPr>
          <p:cNvPr id="564227" name="Rectangle 3"/>
          <p:cNvSpPr>
            <a:spLocks noGrp="1" noChangeArrowheads="1"/>
          </p:cNvSpPr>
          <p:nvPr>
            <p:ph type="body" idx="1"/>
          </p:nvPr>
        </p:nvSpPr>
        <p:spPr>
          <a:xfrm>
            <a:off x="581014" y="1174005"/>
            <a:ext cx="10765987" cy="5473379"/>
          </a:xfrm>
        </p:spPr>
        <p:txBody>
          <a:bodyPr/>
          <a:lstStyle/>
          <a:p>
            <a:pPr marL="0" indent="0">
              <a:lnSpc>
                <a:spcPct val="100000"/>
              </a:lnSpc>
              <a:buNone/>
            </a:pPr>
            <a:r>
              <a:rPr lang="zh-CN" altLang="en-US" sz="2000" dirty="0"/>
              <a:t>传统的过程性设计办法：高层次的模块依赖于低层次的模块，抽象层次依赖于具体层次。</a:t>
            </a:r>
          </a:p>
          <a:p>
            <a:pPr lvl="1">
              <a:lnSpc>
                <a:spcPct val="80000"/>
              </a:lnSpc>
              <a:buFont typeface="Wingdings" pitchFamily="2" charset="2"/>
              <a:buChar char="Ø"/>
            </a:pPr>
            <a:r>
              <a:rPr lang="zh-CN" altLang="en-US" sz="2000" dirty="0">
                <a:solidFill>
                  <a:schemeClr val="accent2"/>
                </a:solidFill>
                <a:ea typeface="楷体_GB2312" pitchFamily="49" charset="-122"/>
              </a:rPr>
              <a:t>抽象层次</a:t>
            </a:r>
          </a:p>
          <a:p>
            <a:pPr lvl="1">
              <a:lnSpc>
                <a:spcPct val="80000"/>
              </a:lnSpc>
              <a:buFont typeface="Wingdings" pitchFamily="2" charset="2"/>
              <a:buNone/>
            </a:pPr>
            <a:r>
              <a:rPr lang="en-US" altLang="zh-CN" sz="2000" dirty="0">
                <a:solidFill>
                  <a:schemeClr val="accent2"/>
                </a:solidFill>
                <a:latin typeface="Arial"/>
                <a:ea typeface="楷体_GB2312" pitchFamily="49" charset="-122"/>
              </a:rPr>
              <a:t>——</a:t>
            </a:r>
            <a:r>
              <a:rPr lang="zh-CN" altLang="en-US" sz="2000" dirty="0">
                <a:solidFill>
                  <a:schemeClr val="accent2"/>
                </a:solidFill>
                <a:ea typeface="楷体_GB2312" pitchFamily="49" charset="-122"/>
              </a:rPr>
              <a:t>应用系统的商务逻辑</a:t>
            </a:r>
          </a:p>
          <a:p>
            <a:pPr lvl="1">
              <a:lnSpc>
                <a:spcPct val="80000"/>
              </a:lnSpc>
              <a:buFont typeface="Wingdings" pitchFamily="2" charset="2"/>
              <a:buNone/>
            </a:pPr>
            <a:r>
              <a:rPr lang="en-US" altLang="zh-CN" sz="2000" dirty="0">
                <a:solidFill>
                  <a:schemeClr val="accent2"/>
                </a:solidFill>
                <a:latin typeface="Arial"/>
                <a:ea typeface="楷体_GB2312" pitchFamily="49" charset="-122"/>
              </a:rPr>
              <a:t>——</a:t>
            </a:r>
            <a:r>
              <a:rPr lang="zh-CN" altLang="en-US" sz="2000" dirty="0">
                <a:solidFill>
                  <a:schemeClr val="accent2"/>
                </a:solidFill>
                <a:ea typeface="楷体_GB2312" pitchFamily="49" charset="-122"/>
              </a:rPr>
              <a:t>宏观的、对整个系统来说重要的战略性决定</a:t>
            </a:r>
          </a:p>
          <a:p>
            <a:pPr lvl="1">
              <a:lnSpc>
                <a:spcPct val="80000"/>
              </a:lnSpc>
              <a:buFont typeface="Wingdings" pitchFamily="2" charset="2"/>
              <a:buNone/>
            </a:pPr>
            <a:r>
              <a:rPr lang="en-US" altLang="zh-CN" sz="2000" dirty="0">
                <a:solidFill>
                  <a:schemeClr val="accent2"/>
                </a:solidFill>
                <a:latin typeface="Arial"/>
                <a:ea typeface="楷体_GB2312" pitchFamily="49" charset="-122"/>
              </a:rPr>
              <a:t>——</a:t>
            </a:r>
            <a:r>
              <a:rPr lang="zh-CN" altLang="en-US" sz="2000" dirty="0">
                <a:solidFill>
                  <a:schemeClr val="accent2"/>
                </a:solidFill>
                <a:ea typeface="楷体_GB2312" pitchFamily="49" charset="-122"/>
              </a:rPr>
              <a:t>是必然性的体现</a:t>
            </a:r>
          </a:p>
          <a:p>
            <a:pPr lvl="1">
              <a:lnSpc>
                <a:spcPct val="80000"/>
              </a:lnSpc>
              <a:buFont typeface="Wingdings" pitchFamily="2" charset="2"/>
              <a:buChar char="Ø"/>
            </a:pPr>
            <a:r>
              <a:rPr lang="zh-CN" altLang="en-US" sz="2000" dirty="0">
                <a:solidFill>
                  <a:schemeClr val="accent2"/>
                </a:solidFill>
                <a:ea typeface="楷体_GB2312" pitchFamily="49" charset="-122"/>
              </a:rPr>
              <a:t>具体层次</a:t>
            </a:r>
          </a:p>
          <a:p>
            <a:pPr lvl="1">
              <a:lnSpc>
                <a:spcPct val="80000"/>
              </a:lnSpc>
              <a:buFont typeface="Wingdings" pitchFamily="2" charset="2"/>
              <a:buNone/>
            </a:pPr>
            <a:r>
              <a:rPr lang="en-US" altLang="zh-CN" sz="2000" dirty="0">
                <a:solidFill>
                  <a:schemeClr val="accent2"/>
                </a:solidFill>
                <a:latin typeface="Arial"/>
                <a:ea typeface="楷体_GB2312" pitchFamily="49" charset="-122"/>
              </a:rPr>
              <a:t>——</a:t>
            </a:r>
            <a:r>
              <a:rPr lang="zh-CN" altLang="en-US" sz="2000" dirty="0">
                <a:solidFill>
                  <a:schemeClr val="accent2"/>
                </a:solidFill>
                <a:ea typeface="楷体_GB2312" pitchFamily="49" charset="-122"/>
              </a:rPr>
              <a:t>次要的与实现有关的算法和逻辑</a:t>
            </a:r>
          </a:p>
          <a:p>
            <a:pPr lvl="1">
              <a:lnSpc>
                <a:spcPct val="80000"/>
              </a:lnSpc>
              <a:buFont typeface="Wingdings" pitchFamily="2" charset="2"/>
              <a:buNone/>
            </a:pPr>
            <a:r>
              <a:rPr lang="en-US" altLang="zh-CN" sz="2000" dirty="0">
                <a:solidFill>
                  <a:schemeClr val="accent2"/>
                </a:solidFill>
                <a:latin typeface="Arial"/>
                <a:ea typeface="楷体_GB2312" pitchFamily="49" charset="-122"/>
              </a:rPr>
              <a:t>——</a:t>
            </a:r>
            <a:r>
              <a:rPr lang="zh-CN" altLang="en-US" sz="2000" dirty="0">
                <a:solidFill>
                  <a:schemeClr val="accent2"/>
                </a:solidFill>
                <a:ea typeface="楷体_GB2312" pitchFamily="49" charset="-122"/>
              </a:rPr>
              <a:t>战术性的决定</a:t>
            </a:r>
          </a:p>
          <a:p>
            <a:pPr lvl="1">
              <a:lnSpc>
                <a:spcPct val="80000"/>
              </a:lnSpc>
              <a:buFont typeface="Wingdings" pitchFamily="2" charset="2"/>
              <a:buNone/>
            </a:pPr>
            <a:r>
              <a:rPr lang="en-US" altLang="zh-CN" sz="2000" dirty="0">
                <a:solidFill>
                  <a:schemeClr val="accent2"/>
                </a:solidFill>
                <a:latin typeface="Arial"/>
                <a:ea typeface="楷体_GB2312" pitchFamily="49" charset="-122"/>
              </a:rPr>
              <a:t>——</a:t>
            </a:r>
            <a:r>
              <a:rPr lang="zh-CN" altLang="en-US" sz="2000" dirty="0">
                <a:solidFill>
                  <a:schemeClr val="accent2"/>
                </a:solidFill>
                <a:ea typeface="楷体_GB2312" pitchFamily="49" charset="-122"/>
              </a:rPr>
              <a:t>带有偶然性的选择，代码经常会有变动。</a:t>
            </a:r>
          </a:p>
          <a:p>
            <a:pPr marL="0" indent="0">
              <a:lnSpc>
                <a:spcPct val="100000"/>
              </a:lnSpc>
              <a:buNone/>
            </a:pPr>
            <a:endParaRPr lang="zh-CN" altLang="en-US" sz="2000" dirty="0"/>
          </a:p>
          <a:p>
            <a:pPr marL="0" indent="0">
              <a:lnSpc>
                <a:spcPct val="100000"/>
              </a:lnSpc>
              <a:buNone/>
            </a:pPr>
            <a:r>
              <a:rPr lang="zh-CN" altLang="en-US" sz="2000" dirty="0"/>
              <a:t>荒谬性：</a:t>
            </a:r>
          </a:p>
          <a:p>
            <a:pPr marL="0" indent="0">
              <a:lnSpc>
                <a:spcPct val="100000"/>
              </a:lnSpc>
            </a:pPr>
            <a:r>
              <a:rPr lang="zh-CN" altLang="en-US" sz="2000" dirty="0"/>
              <a:t>具体层次的细节的算法变化影响抽象层次的宏观逻辑</a:t>
            </a:r>
          </a:p>
          <a:p>
            <a:pPr marL="0" indent="0">
              <a:lnSpc>
                <a:spcPct val="100000"/>
              </a:lnSpc>
            </a:pPr>
            <a:r>
              <a:rPr lang="zh-CN" altLang="en-US" sz="2000" dirty="0"/>
              <a:t>微观决定宏观，战术决定战略，偶然决定必然。</a:t>
            </a:r>
          </a:p>
        </p:txBody>
      </p:sp>
      <p:sp>
        <p:nvSpPr>
          <p:cNvPr id="564228" name="Rectangle 4"/>
          <p:cNvSpPr>
            <a:spLocks noChangeArrowheads="1"/>
          </p:cNvSpPr>
          <p:nvPr/>
        </p:nvSpPr>
        <p:spPr bwMode="auto">
          <a:xfrm>
            <a:off x="9467118" y="2565995"/>
            <a:ext cx="2112516" cy="79234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lang="zh-CN" altLang="en-US">
                <a:solidFill>
                  <a:schemeClr val="bg2"/>
                </a:solidFill>
              </a:rPr>
              <a:t>上层抽象模块</a:t>
            </a:r>
          </a:p>
        </p:txBody>
      </p:sp>
      <p:sp>
        <p:nvSpPr>
          <p:cNvPr id="564229" name="Rectangle 5"/>
          <p:cNvSpPr>
            <a:spLocks noChangeArrowheads="1"/>
          </p:cNvSpPr>
          <p:nvPr/>
        </p:nvSpPr>
        <p:spPr bwMode="auto">
          <a:xfrm>
            <a:off x="9467118" y="4150687"/>
            <a:ext cx="2112516" cy="79234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lang="zh-CN" altLang="en-US">
                <a:solidFill>
                  <a:schemeClr val="bg2"/>
                </a:solidFill>
              </a:rPr>
              <a:t>下层具体模块</a:t>
            </a:r>
          </a:p>
        </p:txBody>
      </p:sp>
      <p:sp>
        <p:nvSpPr>
          <p:cNvPr id="564230" name="Line 6"/>
          <p:cNvSpPr>
            <a:spLocks noChangeShapeType="1"/>
          </p:cNvSpPr>
          <p:nvPr/>
        </p:nvSpPr>
        <p:spPr bwMode="auto">
          <a:xfrm>
            <a:off x="10524436" y="3358341"/>
            <a:ext cx="0" cy="719304"/>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564231" name="Text Box 7"/>
          <p:cNvSpPr txBox="1">
            <a:spLocks noChangeArrowheads="1"/>
          </p:cNvSpPr>
          <p:nvPr/>
        </p:nvSpPr>
        <p:spPr bwMode="auto">
          <a:xfrm>
            <a:off x="10812602" y="3717198"/>
            <a:ext cx="1057316" cy="386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spAutoFit/>
          </a:bodyPr>
          <a:lstStyle/>
          <a:p>
            <a:pPr>
              <a:spcBef>
                <a:spcPct val="50000"/>
              </a:spcBef>
            </a:pPr>
            <a:r>
              <a:rPr lang="zh-CN" altLang="en-US"/>
              <a:t>调用</a:t>
            </a:r>
          </a:p>
        </p:txBody>
      </p:sp>
    </p:spTree>
    <p:extLst>
      <p:ext uri="{BB962C8B-B14F-4D97-AF65-F5344CB8AC3E}">
        <p14:creationId xmlns:p14="http://schemas.microsoft.com/office/powerpoint/2010/main" val="175153020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依赖倒转原则</a:t>
            </a:r>
          </a:p>
        </p:txBody>
      </p:sp>
      <p:sp>
        <p:nvSpPr>
          <p:cNvPr id="565251" name="Rectangle 3"/>
          <p:cNvSpPr>
            <a:spLocks noGrp="1" noChangeArrowheads="1"/>
          </p:cNvSpPr>
          <p:nvPr>
            <p:ph type="body" idx="1"/>
          </p:nvPr>
        </p:nvSpPr>
        <p:spPr/>
        <p:txBody>
          <a:bodyPr/>
          <a:lstStyle/>
          <a:p>
            <a:pPr>
              <a:lnSpc>
                <a:spcPct val="100000"/>
              </a:lnSpc>
            </a:pPr>
            <a:r>
              <a:rPr lang="zh-CN" altLang="en-US" sz="2900" dirty="0">
                <a:ea typeface="楷体_GB2312" pitchFamily="49" charset="-122"/>
              </a:rPr>
              <a:t>复用和维护的依赖倒转</a:t>
            </a:r>
          </a:p>
          <a:p>
            <a:pPr>
              <a:lnSpc>
                <a:spcPct val="100000"/>
              </a:lnSpc>
              <a:buFont typeface="Wingdings" pitchFamily="2" charset="2"/>
              <a:buNone/>
            </a:pPr>
            <a:endParaRPr lang="zh-CN" altLang="en-US" sz="2900" dirty="0">
              <a:ea typeface="楷体_GB2312" pitchFamily="49" charset="-122"/>
            </a:endParaRPr>
          </a:p>
          <a:p>
            <a:pPr>
              <a:lnSpc>
                <a:spcPct val="100000"/>
              </a:lnSpc>
              <a:buFont typeface="Wingdings" pitchFamily="2" charset="2"/>
              <a:buNone/>
            </a:pPr>
            <a:r>
              <a:rPr lang="zh-CN" altLang="en-US" sz="2900" dirty="0"/>
              <a:t>传统的过程性的设计：</a:t>
            </a:r>
          </a:p>
          <a:p>
            <a:pPr>
              <a:lnSpc>
                <a:spcPct val="100000"/>
              </a:lnSpc>
              <a:buFont typeface="Wingdings" pitchFamily="2" charset="2"/>
              <a:buNone/>
            </a:pPr>
            <a:r>
              <a:rPr lang="zh-CN" altLang="en-US" sz="2900" dirty="0"/>
              <a:t>复用</a:t>
            </a:r>
            <a:r>
              <a:rPr lang="en-US" altLang="zh-CN" sz="2900" dirty="0">
                <a:latin typeface="Arial"/>
              </a:rPr>
              <a:t>——</a:t>
            </a:r>
            <a:r>
              <a:rPr lang="zh-CN" altLang="en-US" sz="2900" dirty="0"/>
              <a:t>侧重于具体模块的复用；</a:t>
            </a:r>
          </a:p>
          <a:p>
            <a:pPr>
              <a:lnSpc>
                <a:spcPct val="100000"/>
              </a:lnSpc>
              <a:buFont typeface="Wingdings" pitchFamily="2" charset="2"/>
              <a:buNone/>
            </a:pPr>
            <a:r>
              <a:rPr lang="zh-CN" altLang="en-US" sz="2900" dirty="0"/>
              <a:t>可维护性</a:t>
            </a:r>
            <a:r>
              <a:rPr lang="en-US" altLang="zh-CN" sz="2900" dirty="0">
                <a:latin typeface="Arial"/>
              </a:rPr>
              <a:t>——</a:t>
            </a:r>
            <a:r>
              <a:rPr lang="zh-CN" altLang="en-US" sz="2900" dirty="0"/>
              <a:t>强调具体层次上的可维护性。</a:t>
            </a:r>
          </a:p>
          <a:p>
            <a:pPr>
              <a:lnSpc>
                <a:spcPct val="100000"/>
              </a:lnSpc>
              <a:buFont typeface="Wingdings" pitchFamily="2" charset="2"/>
              <a:buNone/>
            </a:pPr>
            <a:endParaRPr lang="zh-CN" altLang="en-US" sz="2900" dirty="0"/>
          </a:p>
          <a:p>
            <a:pPr>
              <a:lnSpc>
                <a:spcPct val="100000"/>
              </a:lnSpc>
              <a:buFont typeface="Wingdings" pitchFamily="2" charset="2"/>
              <a:buNone/>
            </a:pPr>
            <a:r>
              <a:rPr lang="zh-CN" altLang="en-US" sz="2900" dirty="0"/>
              <a:t>依赖倒转原则</a:t>
            </a:r>
          </a:p>
          <a:p>
            <a:pPr>
              <a:lnSpc>
                <a:spcPct val="100000"/>
              </a:lnSpc>
              <a:buFont typeface="Wingdings" pitchFamily="2" charset="2"/>
              <a:buNone/>
            </a:pPr>
            <a:r>
              <a:rPr lang="zh-CN" altLang="en-US" sz="3300" dirty="0">
                <a:solidFill>
                  <a:schemeClr val="accent2"/>
                </a:solidFill>
                <a:ea typeface="楷体_GB2312" pitchFamily="49" charset="-122"/>
              </a:rPr>
              <a:t>       </a:t>
            </a:r>
          </a:p>
          <a:p>
            <a:pPr>
              <a:lnSpc>
                <a:spcPct val="100000"/>
              </a:lnSpc>
              <a:buFont typeface="Wingdings" pitchFamily="2" charset="2"/>
              <a:buNone/>
            </a:pPr>
            <a:r>
              <a:rPr lang="zh-CN" altLang="en-US" sz="3300" dirty="0">
                <a:solidFill>
                  <a:schemeClr val="accent2"/>
                </a:solidFill>
                <a:ea typeface="楷体_GB2312" pitchFamily="49" charset="-122"/>
              </a:rPr>
              <a:t>              </a:t>
            </a:r>
            <a:r>
              <a:rPr lang="zh-CN" altLang="en-US" sz="3300" b="1" dirty="0">
                <a:solidFill>
                  <a:srgbClr val="48F50B"/>
                </a:solidFill>
                <a:ea typeface="楷体_GB2312" pitchFamily="49" charset="-122"/>
              </a:rPr>
              <a:t>将复用和维护的重点放在抽象层次。</a:t>
            </a:r>
          </a:p>
        </p:txBody>
      </p:sp>
    </p:spTree>
    <p:extLst>
      <p:ext uri="{BB962C8B-B14F-4D97-AF65-F5344CB8AC3E}">
        <p14:creationId xmlns:p14="http://schemas.microsoft.com/office/powerpoint/2010/main" val="658709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xfrm>
            <a:off x="629742" y="1485578"/>
            <a:ext cx="10666399" cy="3744192"/>
          </a:xfrm>
        </p:spPr>
        <p:txBody>
          <a:bodyPr/>
          <a:lstStyle/>
          <a:p>
            <a:pPr marL="0" indent="0">
              <a:lnSpc>
                <a:spcPct val="100000"/>
              </a:lnSpc>
              <a:buNone/>
            </a:pPr>
            <a:r>
              <a:rPr lang="zh-CN" altLang="en-US" sz="2900" dirty="0"/>
              <a:t>做法：</a:t>
            </a:r>
          </a:p>
          <a:p>
            <a:pPr marL="0" indent="0">
              <a:lnSpc>
                <a:spcPct val="100000"/>
              </a:lnSpc>
              <a:buNone/>
            </a:pPr>
            <a:endParaRPr lang="zh-CN" altLang="en-US" sz="2900" dirty="0">
              <a:ea typeface="楷体_GB2312" pitchFamily="49" charset="-122"/>
            </a:endParaRPr>
          </a:p>
          <a:p>
            <a:pPr marL="0" indent="0" algn="just">
              <a:lnSpc>
                <a:spcPct val="100000"/>
              </a:lnSpc>
              <a:buClr>
                <a:schemeClr val="folHlink"/>
              </a:buClr>
            </a:pPr>
            <a:r>
              <a:rPr lang="zh-CN" altLang="en-US" sz="2900" dirty="0">
                <a:latin typeface="楷体_GB2312" pitchFamily="49" charset="-122"/>
                <a:ea typeface="楷体_GB2312" pitchFamily="49" charset="-122"/>
              </a:rPr>
              <a:t>由抽象类继承形成具有相同接口的对象族。得到的所有类都共享其接口。</a:t>
            </a:r>
          </a:p>
          <a:p>
            <a:pPr marL="0" indent="0" algn="just">
              <a:lnSpc>
                <a:spcPct val="100000"/>
              </a:lnSpc>
              <a:buClr>
                <a:schemeClr val="folHlink"/>
              </a:buClr>
            </a:pPr>
            <a:r>
              <a:rPr lang="zh-CN" altLang="en-US" sz="2900" dirty="0">
                <a:ea typeface="楷体_GB2312" pitchFamily="49" charset="-122"/>
              </a:rPr>
              <a:t>具体类应当只实现接口和抽象类中声明过的方法，</a:t>
            </a:r>
            <a:r>
              <a:rPr lang="zh-CN" altLang="en-US" sz="2900" dirty="0">
                <a:latin typeface="楷体_GB2312" pitchFamily="49" charset="-122"/>
                <a:ea typeface="楷体_GB2312" pitchFamily="49" charset="-122"/>
              </a:rPr>
              <a:t>子类仅仅增加或超越操作，而不删减父类的操作。    </a:t>
            </a:r>
          </a:p>
          <a:p>
            <a:pPr marL="0" indent="0" algn="just">
              <a:lnSpc>
                <a:spcPct val="100000"/>
              </a:lnSpc>
              <a:buClr>
                <a:schemeClr val="folHlink"/>
              </a:buClr>
            </a:pPr>
            <a:r>
              <a:rPr lang="zh-CN" altLang="en-US" sz="2900" dirty="0">
                <a:latin typeface="楷体_GB2312" pitchFamily="49" charset="-122"/>
                <a:ea typeface="楷体_GB2312" pitchFamily="49" charset="-122"/>
              </a:rPr>
              <a:t>对象只看作由抽象类定义的接口决定，不看作特定具体类的实例。</a:t>
            </a:r>
          </a:p>
        </p:txBody>
      </p:sp>
      <p:sp>
        <p:nvSpPr>
          <p:cNvPr id="46083" name="Rectangle 3"/>
          <p:cNvSpPr>
            <a:spLocks noGrp="1" noChangeArrowheads="1"/>
          </p:cNvSpPr>
          <p:nvPr>
            <p:ph type="title"/>
          </p:nvPr>
        </p:nvSpPr>
        <p:spPr>
          <a:xfrm>
            <a:off x="629742" y="189434"/>
            <a:ext cx="10785056" cy="874916"/>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pPr>
            <a:r>
              <a:rPr lang="zh-CN" altLang="en-US" dirty="0"/>
              <a:t>设计原则</a:t>
            </a:r>
            <a:r>
              <a:rPr lang="zh-CN" altLang="en-US" dirty="0">
                <a:latin typeface="宋体" pitchFamily="2" charset="-122"/>
              </a:rPr>
              <a:t>：</a:t>
            </a:r>
            <a:r>
              <a:rPr lang="zh-CN" altLang="en-US" dirty="0"/>
              <a:t>依赖倒转原则</a:t>
            </a:r>
          </a:p>
        </p:txBody>
      </p:sp>
    </p:spTree>
    <p:extLst>
      <p:ext uri="{BB962C8B-B14F-4D97-AF65-F5344CB8AC3E}">
        <p14:creationId xmlns:p14="http://schemas.microsoft.com/office/powerpoint/2010/main" val="23513017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629742" y="261442"/>
            <a:ext cx="10785056" cy="732007"/>
          </a:xfrm>
        </p:spPr>
        <p:txBody>
          <a:bodyPr/>
          <a:lstStyle/>
          <a:p>
            <a:r>
              <a:rPr lang="zh-CN" altLang="en-US" sz="2800" dirty="0"/>
              <a:t>设计原则</a:t>
            </a:r>
            <a:r>
              <a:rPr lang="zh-CN" altLang="en-US" sz="2800" dirty="0">
                <a:latin typeface="宋体" pitchFamily="2" charset="-122"/>
              </a:rPr>
              <a:t>：</a:t>
            </a:r>
            <a:r>
              <a:rPr lang="zh-CN" altLang="en-US" sz="2800" dirty="0"/>
              <a:t>依赖倒转原则</a:t>
            </a:r>
          </a:p>
        </p:txBody>
      </p:sp>
      <p:sp>
        <p:nvSpPr>
          <p:cNvPr id="568323" name="Rectangle 3"/>
          <p:cNvSpPr>
            <a:spLocks noGrp="1" noChangeArrowheads="1"/>
          </p:cNvSpPr>
          <p:nvPr>
            <p:ph type="body" idx="1"/>
          </p:nvPr>
        </p:nvSpPr>
        <p:spPr>
          <a:xfrm>
            <a:off x="773758" y="1629594"/>
            <a:ext cx="10765987" cy="3672737"/>
          </a:xfrm>
        </p:spPr>
        <p:txBody>
          <a:bodyPr/>
          <a:lstStyle/>
          <a:p>
            <a:pPr>
              <a:lnSpc>
                <a:spcPct val="100000"/>
              </a:lnSpc>
              <a:buFont typeface="Wingdings" pitchFamily="2" charset="2"/>
              <a:buNone/>
            </a:pPr>
            <a:r>
              <a:rPr lang="zh-CN" altLang="en-US" sz="2900" dirty="0">
                <a:latin typeface="宋体" pitchFamily="2" charset="-122"/>
                <a:ea typeface="黑体" pitchFamily="49" charset="-122"/>
              </a:rPr>
              <a:t>做法：</a:t>
            </a:r>
          </a:p>
          <a:p>
            <a:pPr>
              <a:lnSpc>
                <a:spcPct val="100000"/>
              </a:lnSpc>
              <a:buFont typeface="Wingdings" pitchFamily="2" charset="2"/>
              <a:buNone/>
            </a:pPr>
            <a:endParaRPr lang="zh-CN" altLang="en-US" sz="2900" dirty="0">
              <a:latin typeface="宋体" pitchFamily="2" charset="-122"/>
              <a:ea typeface="黑体" pitchFamily="49" charset="-122"/>
            </a:endParaRPr>
          </a:p>
          <a:p>
            <a:pPr>
              <a:lnSpc>
                <a:spcPct val="100000"/>
              </a:lnSpc>
              <a:buFont typeface="Wingdings" pitchFamily="2" charset="2"/>
              <a:buNone/>
            </a:pPr>
            <a:r>
              <a:rPr lang="zh-CN" altLang="en-US" sz="2900" dirty="0">
                <a:solidFill>
                  <a:schemeClr val="accent1"/>
                </a:solidFill>
                <a:latin typeface="宋体" pitchFamily="2" charset="-122"/>
                <a:ea typeface="黑体" pitchFamily="49" charset="-122"/>
              </a:rPr>
              <a:t>以下情况</a:t>
            </a:r>
            <a:r>
              <a:rPr lang="zh-CN" altLang="en-US" sz="2900" dirty="0">
                <a:solidFill>
                  <a:schemeClr val="accent1"/>
                </a:solidFill>
                <a:latin typeface="华文楷体" pitchFamily="2" charset="-122"/>
                <a:ea typeface="黑体" pitchFamily="49" charset="-122"/>
              </a:rPr>
              <a:t>应当使用接口和抽象类，而不使用具体类。</a:t>
            </a:r>
          </a:p>
          <a:p>
            <a:pPr>
              <a:lnSpc>
                <a:spcPct val="100000"/>
              </a:lnSpc>
              <a:buFont typeface="Wingdings" pitchFamily="2" charset="2"/>
              <a:buNone/>
            </a:pPr>
            <a:r>
              <a:rPr lang="zh-CN" altLang="en-US" sz="2900" dirty="0">
                <a:solidFill>
                  <a:schemeClr val="accent2"/>
                </a:solidFill>
                <a:latin typeface="宋体" pitchFamily="2" charset="-122"/>
              </a:rPr>
              <a:t>声明变量类型</a:t>
            </a:r>
          </a:p>
          <a:p>
            <a:pPr>
              <a:lnSpc>
                <a:spcPct val="100000"/>
              </a:lnSpc>
              <a:buFont typeface="Wingdings" pitchFamily="2" charset="2"/>
              <a:buNone/>
            </a:pPr>
            <a:r>
              <a:rPr lang="zh-CN" altLang="en-US" sz="2900" dirty="0">
                <a:solidFill>
                  <a:schemeClr val="accent2"/>
                </a:solidFill>
                <a:latin typeface="宋体" pitchFamily="2" charset="-122"/>
              </a:rPr>
              <a:t>声明参量的类型</a:t>
            </a:r>
          </a:p>
          <a:p>
            <a:pPr>
              <a:lnSpc>
                <a:spcPct val="100000"/>
              </a:lnSpc>
              <a:buFont typeface="Wingdings" pitchFamily="2" charset="2"/>
              <a:buNone/>
            </a:pPr>
            <a:r>
              <a:rPr lang="zh-CN" altLang="en-US" sz="2900" dirty="0">
                <a:solidFill>
                  <a:schemeClr val="accent2"/>
                </a:solidFill>
                <a:latin typeface="宋体" pitchFamily="2" charset="-122"/>
              </a:rPr>
              <a:t>声明方法的返还类型</a:t>
            </a:r>
          </a:p>
          <a:p>
            <a:pPr>
              <a:lnSpc>
                <a:spcPct val="100000"/>
              </a:lnSpc>
              <a:buFont typeface="Wingdings" pitchFamily="2" charset="2"/>
              <a:buNone/>
            </a:pPr>
            <a:r>
              <a:rPr lang="zh-CN" altLang="en-US" sz="2900" dirty="0">
                <a:solidFill>
                  <a:schemeClr val="accent2"/>
                </a:solidFill>
                <a:latin typeface="宋体" pitchFamily="2" charset="-122"/>
              </a:rPr>
              <a:t>数据类型的转换</a:t>
            </a:r>
          </a:p>
        </p:txBody>
      </p:sp>
    </p:spTree>
    <p:extLst>
      <p:ext uri="{BB962C8B-B14F-4D97-AF65-F5344CB8AC3E}">
        <p14:creationId xmlns:p14="http://schemas.microsoft.com/office/powerpoint/2010/main" val="236128584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370" name="Rectangle 2"/>
          <p:cNvSpPr>
            <a:spLocks noGrp="1" noChangeArrowheads="1"/>
          </p:cNvSpPr>
          <p:nvPr>
            <p:ph type="title"/>
          </p:nvPr>
        </p:nvSpPr>
        <p:spPr>
          <a:xfrm>
            <a:off x="629742" y="189434"/>
            <a:ext cx="10785056" cy="864095"/>
          </a:xfrm>
        </p:spPr>
        <p:txBody>
          <a:bodyPr/>
          <a:lstStyle/>
          <a:p>
            <a:pPr>
              <a:spcBef>
                <a:spcPct val="20000"/>
              </a:spcBef>
            </a:pPr>
            <a:r>
              <a:rPr lang="zh-CN" altLang="en-US" dirty="0"/>
              <a:t>设计原则</a:t>
            </a:r>
            <a:r>
              <a:rPr lang="zh-CN" altLang="en-US" dirty="0">
                <a:latin typeface="宋体" pitchFamily="2" charset="-122"/>
              </a:rPr>
              <a:t>：</a:t>
            </a:r>
            <a:r>
              <a:rPr lang="zh-CN" altLang="en-US" dirty="0"/>
              <a:t>依赖倒转原则</a:t>
            </a:r>
          </a:p>
        </p:txBody>
      </p:sp>
      <p:sp>
        <p:nvSpPr>
          <p:cNvPr id="954371" name="Rectangle 3"/>
          <p:cNvSpPr>
            <a:spLocks noGrp="1" noChangeArrowheads="1"/>
          </p:cNvSpPr>
          <p:nvPr>
            <p:ph type="body" sz="half" idx="1"/>
          </p:nvPr>
        </p:nvSpPr>
        <p:spPr>
          <a:xfrm>
            <a:off x="557734" y="1516414"/>
            <a:ext cx="5085292" cy="4115753"/>
          </a:xfrm>
        </p:spPr>
        <p:txBody>
          <a:bodyPr/>
          <a:lstStyle/>
          <a:p>
            <a:pPr>
              <a:lnSpc>
                <a:spcPct val="110000"/>
              </a:lnSpc>
              <a:buFont typeface="Wingdings" pitchFamily="2" charset="2"/>
              <a:buNone/>
            </a:pPr>
            <a:r>
              <a:rPr lang="en-US" altLang="zh-CN" sz="2100" dirty="0"/>
              <a:t>《 </a:t>
            </a:r>
            <a:r>
              <a:rPr lang="zh-CN" altLang="en-US" sz="2100" dirty="0"/>
              <a:t>墨子 </a:t>
            </a:r>
            <a:r>
              <a:rPr lang="en-US" altLang="zh-CN" sz="2100" dirty="0">
                <a:latin typeface="Arial"/>
              </a:rPr>
              <a:t>·</a:t>
            </a:r>
            <a:r>
              <a:rPr lang="en-US" altLang="zh-CN" sz="2100" dirty="0"/>
              <a:t> </a:t>
            </a:r>
            <a:r>
              <a:rPr lang="zh-CN" altLang="en-US" sz="2100" dirty="0"/>
              <a:t>小取 </a:t>
            </a:r>
            <a:r>
              <a:rPr lang="en-US" altLang="zh-CN" sz="2100" dirty="0"/>
              <a:t>》 </a:t>
            </a:r>
            <a:r>
              <a:rPr lang="zh-CN" altLang="en-US" sz="2100" dirty="0"/>
              <a:t>：</a:t>
            </a:r>
            <a:r>
              <a:rPr lang="zh-CN" altLang="en-US" sz="2100" dirty="0">
                <a:latin typeface="Arial"/>
              </a:rPr>
              <a:t>“</a:t>
            </a:r>
            <a:r>
              <a:rPr lang="zh-CN" altLang="en-US" sz="2100" dirty="0"/>
              <a:t>爱人，待周爱人而后为爱人</a:t>
            </a:r>
            <a:r>
              <a:rPr lang="zh-CN" altLang="en-US" sz="2100" dirty="0">
                <a:latin typeface="Arial"/>
              </a:rPr>
              <a:t>”</a:t>
            </a:r>
            <a:endParaRPr lang="zh-CN" altLang="en-US" sz="2100" dirty="0"/>
          </a:p>
          <a:p>
            <a:pPr>
              <a:lnSpc>
                <a:spcPct val="110000"/>
              </a:lnSpc>
              <a:buFont typeface="Wingdings" pitchFamily="2" charset="2"/>
              <a:buNone/>
            </a:pPr>
            <a:r>
              <a:rPr lang="zh-CN" altLang="en-US" sz="2100" dirty="0">
                <a:latin typeface="Arial"/>
              </a:rPr>
              <a:t>“</a:t>
            </a:r>
            <a:r>
              <a:rPr lang="zh-CN" altLang="en-US" sz="2100" dirty="0"/>
              <a:t>爱人</a:t>
            </a:r>
            <a:r>
              <a:rPr lang="zh-CN" altLang="en-US" sz="2100" dirty="0">
                <a:latin typeface="Arial"/>
              </a:rPr>
              <a:t>”</a:t>
            </a:r>
            <a:r>
              <a:rPr lang="zh-CN" altLang="en-US" sz="2100" dirty="0"/>
              <a:t>是一个行为，该行为对所有的人成立。</a:t>
            </a:r>
          </a:p>
          <a:p>
            <a:pPr>
              <a:lnSpc>
                <a:spcPct val="110000"/>
              </a:lnSpc>
              <a:buFont typeface="Wingdings" pitchFamily="2" charset="2"/>
              <a:buNone/>
            </a:pPr>
            <a:r>
              <a:rPr lang="zh-CN" altLang="en-US" sz="2100" dirty="0"/>
              <a:t>因此，</a:t>
            </a:r>
            <a:r>
              <a:rPr lang="zh-CN" altLang="en-US" sz="2100" dirty="0">
                <a:latin typeface="Arial"/>
              </a:rPr>
              <a:t>“</a:t>
            </a:r>
            <a:r>
              <a:rPr lang="zh-CN" altLang="en-US" sz="2100" dirty="0"/>
              <a:t>爱人</a:t>
            </a:r>
            <a:r>
              <a:rPr lang="zh-CN" altLang="en-US" sz="2100" dirty="0">
                <a:latin typeface="Arial"/>
              </a:rPr>
              <a:t>”</a:t>
            </a:r>
            <a:r>
              <a:rPr lang="zh-CN" altLang="en-US" sz="2100" dirty="0"/>
              <a:t>之</a:t>
            </a:r>
            <a:r>
              <a:rPr lang="zh-CN" altLang="en-US" sz="2100" dirty="0">
                <a:latin typeface="Arial"/>
              </a:rPr>
              <a:t>“</a:t>
            </a:r>
            <a:r>
              <a:rPr lang="zh-CN" altLang="en-US" sz="2100" dirty="0"/>
              <a:t>人</a:t>
            </a:r>
            <a:r>
              <a:rPr lang="zh-CN" altLang="en-US" sz="2100" dirty="0">
                <a:latin typeface="Arial"/>
              </a:rPr>
              <a:t>”</a:t>
            </a:r>
            <a:r>
              <a:rPr lang="zh-CN" altLang="en-US" sz="2100" dirty="0"/>
              <a:t>是抽象之人，所有具体之人皆是抽象</a:t>
            </a:r>
            <a:r>
              <a:rPr lang="zh-CN" altLang="en-US" sz="2100" dirty="0">
                <a:latin typeface="Arial"/>
              </a:rPr>
              <a:t>“</a:t>
            </a:r>
            <a:r>
              <a:rPr lang="zh-CN" altLang="en-US" sz="2100" dirty="0"/>
              <a:t>人</a:t>
            </a:r>
            <a:r>
              <a:rPr lang="zh-CN" altLang="en-US" sz="2100" dirty="0">
                <a:latin typeface="Arial"/>
              </a:rPr>
              <a:t>”</a:t>
            </a:r>
            <a:r>
              <a:rPr lang="zh-CN" altLang="en-US" sz="2100" dirty="0"/>
              <a:t>的子类型。</a:t>
            </a:r>
          </a:p>
          <a:p>
            <a:pPr>
              <a:lnSpc>
                <a:spcPct val="110000"/>
              </a:lnSpc>
              <a:buFont typeface="Wingdings" pitchFamily="2" charset="2"/>
              <a:buNone/>
            </a:pPr>
            <a:r>
              <a:rPr lang="zh-CN" altLang="en-US" sz="2100" dirty="0"/>
              <a:t>所以爱人的行为对所有的子类型成立。</a:t>
            </a:r>
          </a:p>
        </p:txBody>
      </p:sp>
      <p:graphicFrame>
        <p:nvGraphicFramePr>
          <p:cNvPr id="954422" name="Group 54"/>
          <p:cNvGraphicFramePr>
            <a:graphicFrameLocks noGrp="1"/>
          </p:cNvGraphicFramePr>
          <p:nvPr>
            <p:ph sz="quarter" idx="2"/>
            <p:extLst>
              <p:ext uri="{D42A27DB-BD31-4B8C-83A1-F6EECF244321}">
                <p14:modId xmlns:p14="http://schemas.microsoft.com/office/powerpoint/2010/main" val="3540595653"/>
              </p:ext>
            </p:extLst>
          </p:nvPr>
        </p:nvGraphicFramePr>
        <p:xfrm>
          <a:off x="6266513" y="1411616"/>
          <a:ext cx="1536181" cy="1657734"/>
        </p:xfrm>
        <a:graphic>
          <a:graphicData uri="http://schemas.openxmlformats.org/drawingml/2006/table">
            <a:tbl>
              <a:tblPr/>
              <a:tblGrid>
                <a:gridCol w="1536181"/>
              </a:tblGrid>
              <a:tr h="660553">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en-US" altLang="zh-CN" sz="1800" b="0" i="0" u="none" strike="noStrike" cap="none" normalizeH="0" baseline="0" dirty="0" smtClean="0">
                          <a:ln>
                            <a:noFill/>
                          </a:ln>
                          <a:solidFill>
                            <a:schemeClr val="bg2"/>
                          </a:solidFill>
                          <a:effectLst/>
                          <a:latin typeface="Times New Roman" pitchFamily="18" charset="0"/>
                          <a:ea typeface="宋体" pitchFamily="2" charset="-122"/>
                        </a:rPr>
                        <a:t>Interface</a:t>
                      </a:r>
                    </a:p>
                    <a:p>
                      <a:pPr marL="0" marR="0" lvl="0" indent="0" algn="ctr"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zh-CN" altLang="en-US" sz="1800" b="0" i="0" u="none" strike="noStrike" cap="none" normalizeH="0" baseline="0" dirty="0" smtClean="0">
                          <a:ln>
                            <a:noFill/>
                          </a:ln>
                          <a:solidFill>
                            <a:schemeClr val="bg2"/>
                          </a:solidFill>
                          <a:effectLst/>
                          <a:latin typeface="Times New Roman" pitchFamily="18" charset="0"/>
                          <a:ea typeface="宋体" pitchFamily="2" charset="-122"/>
                        </a:rPr>
                        <a:t>人</a:t>
                      </a: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50811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dirty="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489063">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33"/>
                    </a:solidFill>
                  </a:tcPr>
                </a:tc>
              </a:tr>
            </a:tbl>
          </a:graphicData>
        </a:graphic>
      </p:graphicFrame>
      <p:graphicFrame>
        <p:nvGraphicFramePr>
          <p:cNvPr id="954466" name="Group 98"/>
          <p:cNvGraphicFramePr>
            <a:graphicFrameLocks noGrp="1"/>
          </p:cNvGraphicFramePr>
          <p:nvPr>
            <p:ph sz="quarter" idx="3"/>
            <p:extLst>
              <p:ext uri="{D42A27DB-BD31-4B8C-83A1-F6EECF244321}">
                <p14:modId xmlns:p14="http://schemas.microsoft.com/office/powerpoint/2010/main" val="3477964608"/>
              </p:ext>
            </p:extLst>
          </p:nvPr>
        </p:nvGraphicFramePr>
        <p:xfrm>
          <a:off x="9438463" y="1411616"/>
          <a:ext cx="1442952" cy="1757516"/>
        </p:xfrm>
        <a:graphic>
          <a:graphicData uri="http://schemas.openxmlformats.org/drawingml/2006/table">
            <a:tbl>
              <a:tblPr/>
              <a:tblGrid>
                <a:gridCol w="1442952"/>
              </a:tblGrid>
              <a:tr h="64022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en-US" altLang="zh-CN" sz="1800" b="0" i="0" u="none" strike="noStrike" cap="none" normalizeH="0" baseline="0" smtClean="0">
                          <a:ln>
                            <a:noFill/>
                          </a:ln>
                          <a:solidFill>
                            <a:schemeClr val="bg2"/>
                          </a:solidFill>
                          <a:effectLst/>
                          <a:latin typeface="Times New Roman" pitchFamily="18" charset="0"/>
                          <a:ea typeface="宋体" pitchFamily="2" charset="-122"/>
                        </a:rPr>
                        <a:t>Interface</a:t>
                      </a:r>
                    </a:p>
                    <a:p>
                      <a:pPr marL="0" marR="0" lvl="0" indent="0" algn="ctr"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zh-CN" altLang="en-US" sz="1800" b="0" i="0" u="none" strike="noStrike" cap="none" normalizeH="0" baseline="0" smtClean="0">
                          <a:ln>
                            <a:noFill/>
                          </a:ln>
                          <a:solidFill>
                            <a:schemeClr val="bg2"/>
                          </a:solidFill>
                          <a:effectLst/>
                          <a:latin typeface="Times New Roman" pitchFamily="18" charset="0"/>
                          <a:ea typeface="宋体" pitchFamily="2" charset="-122"/>
                        </a:rPr>
                        <a:t>人</a:t>
                      </a: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531936">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585352">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zh-CN" altLang="en-US" sz="1800" b="0" i="0" u="none" strike="noStrike" cap="none" normalizeH="0" baseline="0" smtClean="0">
                          <a:ln>
                            <a:noFill/>
                          </a:ln>
                          <a:solidFill>
                            <a:schemeClr val="bg2"/>
                          </a:solidFill>
                          <a:effectLst/>
                          <a:latin typeface="Times New Roman" pitchFamily="18" charset="0"/>
                          <a:ea typeface="宋体" pitchFamily="2" charset="-122"/>
                        </a:rPr>
                        <a:t>爱人（</a:t>
                      </a:r>
                      <a:r>
                        <a:rPr kumimoji="0" lang="en-US" altLang="zh-CN" sz="1800" b="0" i="0" u="none" strike="noStrike" cap="none" normalizeH="0" baseline="0" smtClean="0">
                          <a:ln>
                            <a:noFill/>
                          </a:ln>
                          <a:solidFill>
                            <a:schemeClr val="bg2"/>
                          </a:solidFill>
                          <a:effectLst/>
                          <a:latin typeface="Times New Roman" pitchFamily="18" charset="0"/>
                          <a:ea typeface="宋体" pitchFamily="2" charset="-122"/>
                        </a:rPr>
                        <a:t>x</a:t>
                      </a:r>
                      <a:r>
                        <a:rPr kumimoji="0" lang="zh-CN" altLang="en-US" sz="1800" b="0" i="0" u="none" strike="noStrike" cap="none" normalizeH="0" baseline="0" smtClean="0">
                          <a:ln>
                            <a:noFill/>
                          </a:ln>
                          <a:solidFill>
                            <a:schemeClr val="bg2"/>
                          </a:solidFill>
                          <a:effectLst/>
                          <a:latin typeface="Times New Roman" pitchFamily="18" charset="0"/>
                          <a:ea typeface="宋体" pitchFamily="2" charset="-122"/>
                        </a:rPr>
                        <a:t>：</a:t>
                      </a:r>
                      <a:r>
                        <a:rPr kumimoji="0" lang="en-US" altLang="zh-CN" sz="1800" b="0" i="0" u="none" strike="noStrike" cap="none" normalizeH="0" baseline="0" smtClean="0">
                          <a:ln>
                            <a:noFill/>
                          </a:ln>
                          <a:solidFill>
                            <a:schemeClr val="bg2"/>
                          </a:solidFill>
                          <a:effectLst/>
                          <a:latin typeface="Times New Roman" pitchFamily="18" charset="0"/>
                          <a:ea typeface="宋体" pitchFamily="2" charset="-122"/>
                        </a:rPr>
                        <a:t>ren)</a:t>
                      </a: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33"/>
                    </a:solidFill>
                  </a:tcPr>
                </a:tc>
              </a:tr>
            </a:tbl>
          </a:graphicData>
        </a:graphic>
      </p:graphicFrame>
      <p:graphicFrame>
        <p:nvGraphicFramePr>
          <p:cNvPr id="954467" name="Group 99"/>
          <p:cNvGraphicFramePr>
            <a:graphicFrameLocks noGrp="1"/>
          </p:cNvGraphicFramePr>
          <p:nvPr>
            <p:extLst>
              <p:ext uri="{D42A27DB-BD31-4B8C-83A1-F6EECF244321}">
                <p14:modId xmlns:p14="http://schemas.microsoft.com/office/powerpoint/2010/main" val="3445931515"/>
              </p:ext>
            </p:extLst>
          </p:nvPr>
        </p:nvGraphicFramePr>
        <p:xfrm>
          <a:off x="6459330" y="4509545"/>
          <a:ext cx="1345484" cy="1373569"/>
        </p:xfrm>
        <a:graphic>
          <a:graphicData uri="http://schemas.openxmlformats.org/drawingml/2006/table">
            <a:tbl>
              <a:tblPr/>
              <a:tblGrid>
                <a:gridCol w="1345484"/>
              </a:tblGrid>
              <a:tr h="422373">
                <a:tc>
                  <a:txBody>
                    <a:bodyPr/>
                    <a:lstStyle/>
                    <a:p>
                      <a:pPr marL="0" marR="0" lvl="0" indent="0" algn="ctr"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zh-CN" altLang="en-US" sz="1800" b="0" i="0" u="none" strike="noStrike" cap="none" normalizeH="0" baseline="0" smtClean="0">
                          <a:ln>
                            <a:noFill/>
                          </a:ln>
                          <a:solidFill>
                            <a:schemeClr val="bg2"/>
                          </a:solidFill>
                          <a:effectLst/>
                          <a:latin typeface="Times New Roman" pitchFamily="18" charset="0"/>
                          <a:ea typeface="宋体" pitchFamily="2" charset="-122"/>
                        </a:rPr>
                        <a:t>越人</a:t>
                      </a: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47559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47559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33"/>
                    </a:solidFill>
                  </a:tcPr>
                </a:tc>
              </a:tr>
            </a:tbl>
          </a:graphicData>
        </a:graphic>
      </p:graphicFrame>
      <p:graphicFrame>
        <p:nvGraphicFramePr>
          <p:cNvPr id="954468" name="Group 100"/>
          <p:cNvGraphicFramePr>
            <a:graphicFrameLocks noGrp="1"/>
          </p:cNvGraphicFramePr>
          <p:nvPr>
            <p:extLst>
              <p:ext uri="{D42A27DB-BD31-4B8C-83A1-F6EECF244321}">
                <p14:modId xmlns:p14="http://schemas.microsoft.com/office/powerpoint/2010/main" val="4111173123"/>
              </p:ext>
            </p:extLst>
          </p:nvPr>
        </p:nvGraphicFramePr>
        <p:xfrm>
          <a:off x="8478614" y="4509545"/>
          <a:ext cx="1345483" cy="1373569"/>
        </p:xfrm>
        <a:graphic>
          <a:graphicData uri="http://schemas.openxmlformats.org/drawingml/2006/table">
            <a:tbl>
              <a:tblPr/>
              <a:tblGrid>
                <a:gridCol w="1345483"/>
              </a:tblGrid>
              <a:tr h="422373">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zh-CN" altLang="en-US" sz="1800" b="0" i="0" u="none" strike="noStrike" cap="none" normalizeH="0" baseline="0" smtClean="0">
                          <a:ln>
                            <a:noFill/>
                          </a:ln>
                          <a:solidFill>
                            <a:schemeClr val="bg2"/>
                          </a:solidFill>
                          <a:effectLst/>
                          <a:latin typeface="Times New Roman" pitchFamily="18" charset="0"/>
                          <a:ea typeface="宋体" pitchFamily="2" charset="-122"/>
                        </a:rPr>
                        <a:t>鲁人</a:t>
                      </a: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47559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47559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33"/>
                    </a:solidFill>
                  </a:tcPr>
                </a:tc>
              </a:tr>
            </a:tbl>
          </a:graphicData>
        </a:graphic>
      </p:graphicFrame>
      <p:graphicFrame>
        <p:nvGraphicFramePr>
          <p:cNvPr id="954469" name="Group 101"/>
          <p:cNvGraphicFramePr>
            <a:graphicFrameLocks noGrp="1"/>
          </p:cNvGraphicFramePr>
          <p:nvPr>
            <p:extLst>
              <p:ext uri="{D42A27DB-BD31-4B8C-83A1-F6EECF244321}">
                <p14:modId xmlns:p14="http://schemas.microsoft.com/office/powerpoint/2010/main" val="3362776078"/>
              </p:ext>
            </p:extLst>
          </p:nvPr>
        </p:nvGraphicFramePr>
        <p:xfrm>
          <a:off x="10400431" y="4509545"/>
          <a:ext cx="1345484" cy="1373569"/>
        </p:xfrm>
        <a:graphic>
          <a:graphicData uri="http://schemas.openxmlformats.org/drawingml/2006/table">
            <a:tbl>
              <a:tblPr/>
              <a:tblGrid>
                <a:gridCol w="1345484"/>
              </a:tblGrid>
              <a:tr h="422373">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r>
                        <a:rPr kumimoji="0" lang="zh-CN" altLang="en-US" sz="1800" b="0" i="0" u="none" strike="noStrike" cap="none" normalizeH="0" baseline="0" smtClean="0">
                          <a:ln>
                            <a:noFill/>
                          </a:ln>
                          <a:solidFill>
                            <a:schemeClr val="bg2"/>
                          </a:solidFill>
                          <a:effectLst/>
                          <a:latin typeface="Times New Roman" pitchFamily="18" charset="0"/>
                          <a:ea typeface="宋体" pitchFamily="2" charset="-122"/>
                        </a:rPr>
                        <a:t>楚人</a:t>
                      </a: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47559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33"/>
                    </a:solidFill>
                  </a:tcPr>
                </a:tc>
              </a:tr>
              <a:tr h="475598">
                <a:tc>
                  <a:txBody>
                    <a:bodyPr/>
                    <a:lstStyle/>
                    <a:p>
                      <a:pPr marL="0" marR="0" lvl="0" indent="0" algn="l" defTabSz="914400" rtl="0" eaLnBrk="1" fontAlgn="base" latinLnBrk="0" hangingPunct="1">
                        <a:lnSpc>
                          <a:spcPct val="90000"/>
                        </a:lnSpc>
                        <a:spcBef>
                          <a:spcPct val="20000"/>
                        </a:spcBef>
                        <a:spcAft>
                          <a:spcPct val="0"/>
                        </a:spcAft>
                        <a:buClr>
                          <a:schemeClr val="tx2"/>
                        </a:buClr>
                        <a:buSzPct val="75000"/>
                        <a:buFont typeface="Wingdings" pitchFamily="2" charset="2"/>
                        <a:buNone/>
                        <a:tabLst/>
                      </a:pPr>
                      <a:endParaRPr kumimoji="0" lang="zh-CN" altLang="zh-CN" sz="2800" b="0" i="0" u="none" strike="noStrike" cap="none" normalizeH="0" baseline="0" smtClean="0">
                        <a:ln>
                          <a:noFill/>
                        </a:ln>
                        <a:solidFill>
                          <a:schemeClr val="bg2"/>
                        </a:solidFill>
                        <a:effectLst/>
                        <a:latin typeface="Times New Roman" pitchFamily="18" charset="0"/>
                        <a:ea typeface="宋体" pitchFamily="2" charset="-122"/>
                      </a:endParaRPr>
                    </a:p>
                  </a:txBody>
                  <a:tcPr marL="122047" marR="122047" marT="45731" marB="4573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33"/>
                    </a:solidFill>
                  </a:tcPr>
                </a:tc>
              </a:tr>
            </a:tbl>
          </a:graphicData>
        </a:graphic>
      </p:graphicFrame>
      <p:sp>
        <p:nvSpPr>
          <p:cNvPr id="954458" name="Line 90"/>
          <p:cNvSpPr>
            <a:spLocks noChangeShapeType="1"/>
          </p:cNvSpPr>
          <p:nvPr/>
        </p:nvSpPr>
        <p:spPr bwMode="auto">
          <a:xfrm>
            <a:off x="7133130" y="4004603"/>
            <a:ext cx="403645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54459" name="Line 91"/>
          <p:cNvSpPr>
            <a:spLocks noChangeShapeType="1"/>
          </p:cNvSpPr>
          <p:nvPr/>
        </p:nvSpPr>
        <p:spPr bwMode="auto">
          <a:xfrm>
            <a:off x="7133130" y="4004603"/>
            <a:ext cx="0" cy="50494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54460" name="Line 92"/>
          <p:cNvSpPr>
            <a:spLocks noChangeShapeType="1"/>
          </p:cNvSpPr>
          <p:nvPr/>
        </p:nvSpPr>
        <p:spPr bwMode="auto">
          <a:xfrm>
            <a:off x="9150296" y="4004603"/>
            <a:ext cx="0" cy="50494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54461" name="Line 93"/>
          <p:cNvSpPr>
            <a:spLocks noChangeShapeType="1"/>
          </p:cNvSpPr>
          <p:nvPr/>
        </p:nvSpPr>
        <p:spPr bwMode="auto">
          <a:xfrm>
            <a:off x="11169581" y="4004603"/>
            <a:ext cx="0" cy="50494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54462" name="Line 94"/>
          <p:cNvSpPr>
            <a:spLocks noChangeShapeType="1"/>
          </p:cNvSpPr>
          <p:nvPr/>
        </p:nvSpPr>
        <p:spPr bwMode="auto">
          <a:xfrm>
            <a:off x="7611995" y="3069350"/>
            <a:ext cx="0" cy="9352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54463" name="AutoShape 95"/>
          <p:cNvSpPr>
            <a:spLocks noChangeArrowheads="1"/>
          </p:cNvSpPr>
          <p:nvPr/>
        </p:nvSpPr>
        <p:spPr bwMode="auto">
          <a:xfrm>
            <a:off x="7421297" y="3429796"/>
            <a:ext cx="383516" cy="360446"/>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
        <p:nvSpPr>
          <p:cNvPr id="954464" name="Line 96"/>
          <p:cNvSpPr>
            <a:spLocks noChangeShapeType="1"/>
          </p:cNvSpPr>
          <p:nvPr/>
        </p:nvSpPr>
        <p:spPr bwMode="auto">
          <a:xfrm flipH="1">
            <a:off x="7804813" y="2203961"/>
            <a:ext cx="1633649"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endParaRPr lang="zh-CN" altLang="en-US"/>
          </a:p>
        </p:txBody>
      </p:sp>
      <p:sp>
        <p:nvSpPr>
          <p:cNvPr id="954470" name="Text Box 102"/>
          <p:cNvSpPr txBox="1">
            <a:spLocks noChangeArrowheads="1"/>
          </p:cNvSpPr>
          <p:nvPr/>
        </p:nvSpPr>
        <p:spPr bwMode="auto">
          <a:xfrm>
            <a:off x="8190448" y="1772062"/>
            <a:ext cx="1057316" cy="386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spAutoFit/>
          </a:bodyPr>
          <a:lstStyle/>
          <a:p>
            <a:pPr>
              <a:spcBef>
                <a:spcPct val="50000"/>
              </a:spcBef>
            </a:pPr>
            <a:r>
              <a:rPr lang="zh-CN" altLang="en-US"/>
              <a:t>爱人</a:t>
            </a:r>
          </a:p>
        </p:txBody>
      </p:sp>
    </p:spTree>
    <p:extLst>
      <p:ext uri="{BB962C8B-B14F-4D97-AF65-F5344CB8AC3E}">
        <p14:creationId xmlns:p14="http://schemas.microsoft.com/office/powerpoint/2010/main" val="199090853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22"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依赖倒转原则</a:t>
            </a:r>
          </a:p>
        </p:txBody>
      </p:sp>
      <p:sp>
        <p:nvSpPr>
          <p:cNvPr id="952323" name="Rectangle 3"/>
          <p:cNvSpPr>
            <a:spLocks noGrp="1" noChangeArrowheads="1"/>
          </p:cNvSpPr>
          <p:nvPr>
            <p:ph type="body" idx="1"/>
          </p:nvPr>
        </p:nvSpPr>
        <p:spPr/>
        <p:txBody>
          <a:bodyPr/>
          <a:lstStyle/>
          <a:p>
            <a:pPr marL="0" indent="0">
              <a:buNone/>
            </a:pPr>
            <a:r>
              <a:rPr lang="zh-CN" altLang="en-US" sz="2400" dirty="0"/>
              <a:t>与</a:t>
            </a:r>
            <a:r>
              <a:rPr lang="zh-CN" altLang="en-US" sz="2400" dirty="0">
                <a:latin typeface="Arial"/>
              </a:rPr>
              <a:t>“</a:t>
            </a:r>
            <a:r>
              <a:rPr lang="zh-CN" altLang="en-US" sz="2400" dirty="0"/>
              <a:t>开</a:t>
            </a:r>
            <a:r>
              <a:rPr lang="en-US" altLang="zh-CN" sz="2400" dirty="0">
                <a:latin typeface="Arial"/>
              </a:rPr>
              <a:t>—</a:t>
            </a:r>
            <a:r>
              <a:rPr lang="zh-CN" altLang="en-US" sz="2400" dirty="0"/>
              <a:t>闭</a:t>
            </a:r>
            <a:r>
              <a:rPr lang="zh-CN" altLang="en-US" sz="2400" dirty="0">
                <a:latin typeface="Arial"/>
              </a:rPr>
              <a:t>”</a:t>
            </a:r>
            <a:r>
              <a:rPr lang="zh-CN" altLang="en-US" sz="2400" dirty="0"/>
              <a:t>原则的关系</a:t>
            </a:r>
          </a:p>
          <a:p>
            <a:pPr marL="0" indent="0">
              <a:buNone/>
            </a:pPr>
            <a:endParaRPr lang="zh-CN" altLang="en-US" sz="2400" dirty="0"/>
          </a:p>
          <a:p>
            <a:pPr marL="0" indent="0">
              <a:buNone/>
            </a:pPr>
            <a:r>
              <a:rPr lang="zh-CN" altLang="en-US" sz="2400" dirty="0">
                <a:solidFill>
                  <a:schemeClr val="accent1"/>
                </a:solidFill>
                <a:latin typeface="Arial"/>
              </a:rPr>
              <a:t>“</a:t>
            </a:r>
            <a:r>
              <a:rPr lang="zh-CN" altLang="en-US" sz="2400" dirty="0">
                <a:solidFill>
                  <a:schemeClr val="accent1"/>
                </a:solidFill>
              </a:rPr>
              <a:t>开一闭</a:t>
            </a:r>
            <a:r>
              <a:rPr lang="zh-CN" altLang="en-US" sz="2400" dirty="0">
                <a:solidFill>
                  <a:schemeClr val="accent1"/>
                </a:solidFill>
                <a:latin typeface="Arial"/>
              </a:rPr>
              <a:t>”</a:t>
            </a:r>
            <a:r>
              <a:rPr lang="zh-CN" altLang="en-US" sz="2400" dirty="0">
                <a:solidFill>
                  <a:schemeClr val="accent1"/>
                </a:solidFill>
              </a:rPr>
              <a:t>原则是目标，</a:t>
            </a:r>
          </a:p>
          <a:p>
            <a:pPr marL="0" indent="0">
              <a:buNone/>
            </a:pPr>
            <a:r>
              <a:rPr lang="zh-CN" altLang="en-US" sz="2400" dirty="0">
                <a:solidFill>
                  <a:schemeClr val="accent1"/>
                </a:solidFill>
              </a:rPr>
              <a:t>依赖倒转原则是达到这一目标的手段。</a:t>
            </a:r>
          </a:p>
          <a:p>
            <a:pPr marL="0" indent="0">
              <a:buNone/>
            </a:pPr>
            <a:endParaRPr lang="zh-CN" altLang="en-US" sz="2400" dirty="0">
              <a:solidFill>
                <a:schemeClr val="accent1"/>
              </a:solidFill>
            </a:endParaRPr>
          </a:p>
          <a:p>
            <a:pPr marL="0" indent="0">
              <a:buNone/>
            </a:pPr>
            <a:r>
              <a:rPr lang="zh-CN" altLang="en-US" sz="2400" dirty="0"/>
              <a:t>换言之，要想实现</a:t>
            </a:r>
            <a:r>
              <a:rPr lang="zh-CN" altLang="en-US" sz="2400" dirty="0">
                <a:latin typeface="Arial"/>
              </a:rPr>
              <a:t>“</a:t>
            </a:r>
            <a:r>
              <a:rPr lang="zh-CN" altLang="en-US" sz="2400" dirty="0"/>
              <a:t>开</a:t>
            </a:r>
            <a:r>
              <a:rPr lang="en-US" altLang="zh-CN" sz="2400" dirty="0">
                <a:latin typeface="Arial"/>
              </a:rPr>
              <a:t>—</a:t>
            </a:r>
            <a:r>
              <a:rPr lang="zh-CN" altLang="en-US" sz="2400" dirty="0"/>
              <a:t>闭</a:t>
            </a:r>
            <a:r>
              <a:rPr lang="zh-CN" altLang="en-US" sz="2400" dirty="0">
                <a:latin typeface="Arial"/>
              </a:rPr>
              <a:t>”</a:t>
            </a:r>
            <a:r>
              <a:rPr lang="zh-CN" altLang="en-US" sz="2400" dirty="0"/>
              <a:t>原则，就应当坚持依赖倒转原则。违反依赖倒转原则，就不可能达到</a:t>
            </a:r>
            <a:r>
              <a:rPr lang="zh-CN" altLang="en-US" sz="2400" dirty="0">
                <a:latin typeface="Arial"/>
              </a:rPr>
              <a:t>“</a:t>
            </a:r>
            <a:r>
              <a:rPr lang="zh-CN" altLang="en-US" sz="2400" dirty="0"/>
              <a:t>开</a:t>
            </a:r>
            <a:r>
              <a:rPr lang="en-US" altLang="zh-CN" sz="2400" dirty="0">
                <a:latin typeface="Arial"/>
              </a:rPr>
              <a:t>—</a:t>
            </a:r>
            <a:r>
              <a:rPr lang="zh-CN" altLang="en-US" sz="2400" dirty="0"/>
              <a:t>闭</a:t>
            </a:r>
            <a:r>
              <a:rPr lang="zh-CN" altLang="en-US" sz="2400" dirty="0">
                <a:latin typeface="Arial"/>
              </a:rPr>
              <a:t>”</a:t>
            </a:r>
            <a:r>
              <a:rPr lang="zh-CN" altLang="en-US" sz="2400" dirty="0"/>
              <a:t>原则的要求．</a:t>
            </a:r>
          </a:p>
        </p:txBody>
      </p:sp>
    </p:spTree>
    <p:extLst>
      <p:ext uri="{BB962C8B-B14F-4D97-AF65-F5344CB8AC3E}">
        <p14:creationId xmlns:p14="http://schemas.microsoft.com/office/powerpoint/2010/main" val="23159280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title"/>
          </p:nvPr>
        </p:nvSpPr>
        <p:spPr/>
        <p:txBody>
          <a:bodyPr/>
          <a:lstStyle/>
          <a:p>
            <a:pPr>
              <a:spcBef>
                <a:spcPct val="20000"/>
              </a:spcBef>
            </a:pPr>
            <a:r>
              <a:rPr lang="zh-CN" altLang="en-US"/>
              <a:t>设计原则</a:t>
            </a:r>
            <a:r>
              <a:rPr lang="zh-CN" altLang="en-US">
                <a:latin typeface="宋体" pitchFamily="2" charset="-122"/>
              </a:rPr>
              <a:t>：</a:t>
            </a:r>
            <a:r>
              <a:rPr lang="zh-CN" altLang="en-US"/>
              <a:t>依赖倒转原则</a:t>
            </a:r>
          </a:p>
        </p:txBody>
      </p:sp>
      <p:sp>
        <p:nvSpPr>
          <p:cNvPr id="642051" name="Rectangle 3"/>
          <p:cNvSpPr>
            <a:spLocks noGrp="1" noChangeArrowheads="1"/>
          </p:cNvSpPr>
          <p:nvPr>
            <p:ph type="body" idx="1"/>
          </p:nvPr>
        </p:nvSpPr>
        <p:spPr>
          <a:xfrm>
            <a:off x="701750" y="1341562"/>
            <a:ext cx="11052034" cy="4115753"/>
          </a:xfrm>
        </p:spPr>
        <p:txBody>
          <a:bodyPr/>
          <a:lstStyle/>
          <a:p>
            <a:pPr marL="0" indent="0" algn="just">
              <a:lnSpc>
                <a:spcPct val="100000"/>
              </a:lnSpc>
              <a:buNone/>
            </a:pPr>
            <a:r>
              <a:rPr lang="zh-CN" altLang="en-US" sz="2900" dirty="0">
                <a:latin typeface="楷体_GB2312" pitchFamily="49" charset="-122"/>
                <a:ea typeface="楷体_GB2312" pitchFamily="49" charset="-122"/>
              </a:rPr>
              <a:t>优点：</a:t>
            </a:r>
          </a:p>
          <a:p>
            <a:pPr marL="0" indent="0" algn="just">
              <a:lnSpc>
                <a:spcPct val="100000"/>
              </a:lnSpc>
              <a:buNone/>
            </a:pPr>
            <a:r>
              <a:rPr lang="zh-CN" altLang="en-US" sz="2900" dirty="0">
                <a:latin typeface="楷体_GB2312" pitchFamily="49" charset="-122"/>
                <a:ea typeface="楷体_GB2312" pitchFamily="49" charset="-122"/>
              </a:rPr>
              <a:t>不必知道对象的类型，只要对象遵守接口。</a:t>
            </a:r>
          </a:p>
          <a:p>
            <a:pPr marL="0" indent="0" algn="just">
              <a:lnSpc>
                <a:spcPct val="100000"/>
              </a:lnSpc>
              <a:buNone/>
            </a:pPr>
            <a:r>
              <a:rPr lang="zh-CN" altLang="en-US" sz="2900" dirty="0">
                <a:latin typeface="楷体_GB2312" pitchFamily="49" charset="-122"/>
                <a:ea typeface="楷体_GB2312" pitchFamily="49" charset="-122"/>
              </a:rPr>
              <a:t>不必知道对象的类，只需知道定义接口的抽象类。</a:t>
            </a:r>
          </a:p>
          <a:p>
            <a:pPr marL="0" indent="0" algn="just">
              <a:lnSpc>
                <a:spcPct val="100000"/>
              </a:lnSpc>
              <a:buNone/>
            </a:pPr>
            <a:r>
              <a:rPr lang="en-US" altLang="zh-CN" sz="2900" dirty="0">
                <a:latin typeface="Courier New"/>
                <a:ea typeface="楷体_GB2312" pitchFamily="49" charset="-122"/>
              </a:rPr>
              <a:t>——</a:t>
            </a:r>
            <a:r>
              <a:rPr lang="zh-CN" altLang="en-US" sz="2900" dirty="0">
                <a:latin typeface="楷体_GB2312" pitchFamily="49" charset="-122"/>
                <a:ea typeface="楷体_GB2312" pitchFamily="49" charset="-122"/>
              </a:rPr>
              <a:t>降低了子系统间的实现依赖。</a:t>
            </a:r>
          </a:p>
          <a:p>
            <a:pPr marL="0" indent="0" algn="just">
              <a:lnSpc>
                <a:spcPct val="100000"/>
              </a:lnSpc>
              <a:buNone/>
            </a:pPr>
            <a:endParaRPr lang="zh-CN" altLang="en-US" sz="2900" dirty="0">
              <a:solidFill>
                <a:srgbClr val="48F50B"/>
              </a:solidFill>
            </a:endParaRPr>
          </a:p>
          <a:p>
            <a:pPr marL="0" indent="0" algn="just">
              <a:lnSpc>
                <a:spcPct val="100000"/>
              </a:lnSpc>
              <a:buNone/>
            </a:pPr>
            <a:r>
              <a:rPr lang="zh-CN" altLang="en-US" sz="2900" dirty="0">
                <a:solidFill>
                  <a:srgbClr val="48F50B"/>
                </a:solidFill>
              </a:rPr>
              <a:t>依赖倒转关系强调了系统内的实体之间关系的灵话性。</a:t>
            </a:r>
          </a:p>
          <a:p>
            <a:pPr marL="0" indent="0" algn="just">
              <a:lnSpc>
                <a:spcPct val="100000"/>
              </a:lnSpc>
              <a:buNone/>
            </a:pPr>
            <a:r>
              <a:rPr lang="zh-CN" altLang="en-US" sz="2900" b="1" dirty="0">
                <a:solidFill>
                  <a:schemeClr val="accent2"/>
                </a:solidFill>
                <a:ea typeface="楷体_GB2312" pitchFamily="49" charset="-122"/>
              </a:rPr>
              <a:t>从具体耦合变为抽象耦合</a:t>
            </a:r>
            <a:endParaRPr lang="zh-CN" altLang="en-US" sz="2900" dirty="0">
              <a:solidFill>
                <a:srgbClr val="48F50B"/>
              </a:solidFill>
            </a:endParaRPr>
          </a:p>
        </p:txBody>
      </p:sp>
    </p:spTree>
    <p:extLst>
      <p:ext uri="{BB962C8B-B14F-4D97-AF65-F5344CB8AC3E}">
        <p14:creationId xmlns:p14="http://schemas.microsoft.com/office/powerpoint/2010/main" val="51704639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Grp="1" noChangeArrowheads="1"/>
          </p:cNvSpPr>
          <p:nvPr>
            <p:ph type="title"/>
          </p:nvPr>
        </p:nvSpPr>
        <p:spPr/>
        <p:txBody>
          <a:bodyPr/>
          <a:lstStyle/>
          <a:p>
            <a:r>
              <a:rPr lang="zh-CN" altLang="en-US"/>
              <a:t>设计原则</a:t>
            </a:r>
            <a:r>
              <a:rPr lang="zh-CN" altLang="en-US">
                <a:latin typeface="宋体" pitchFamily="2" charset="-122"/>
              </a:rPr>
              <a:t>：</a:t>
            </a:r>
            <a:r>
              <a:rPr lang="zh-CN" altLang="en-US"/>
              <a:t>依赖倒转原则</a:t>
            </a:r>
          </a:p>
        </p:txBody>
      </p:sp>
      <p:sp>
        <p:nvSpPr>
          <p:cNvPr id="567299" name="Rectangle 3"/>
          <p:cNvSpPr>
            <a:spLocks noGrp="1" noChangeArrowheads="1"/>
          </p:cNvSpPr>
          <p:nvPr>
            <p:ph type="body" idx="1"/>
          </p:nvPr>
        </p:nvSpPr>
        <p:spPr>
          <a:xfrm>
            <a:off x="2141910" y="1485578"/>
            <a:ext cx="9412027" cy="4115753"/>
          </a:xfrm>
        </p:spPr>
        <p:txBody>
          <a:bodyPr/>
          <a:lstStyle/>
          <a:p>
            <a:pPr>
              <a:lnSpc>
                <a:spcPct val="100000"/>
              </a:lnSpc>
              <a:buFont typeface="Wingdings" pitchFamily="2" charset="2"/>
              <a:buNone/>
            </a:pPr>
            <a:r>
              <a:rPr lang="zh-CN" altLang="en-US" sz="2900" dirty="0"/>
              <a:t>耦合关系种类</a:t>
            </a:r>
          </a:p>
          <a:p>
            <a:pPr>
              <a:lnSpc>
                <a:spcPct val="100000"/>
              </a:lnSpc>
              <a:buFont typeface="Wingdings" pitchFamily="2" charset="2"/>
              <a:buNone/>
            </a:pPr>
            <a:r>
              <a:rPr lang="zh-CN" altLang="en-US" sz="2900" dirty="0"/>
              <a:t>三种耦合关系：</a:t>
            </a:r>
          </a:p>
          <a:p>
            <a:pPr>
              <a:lnSpc>
                <a:spcPct val="100000"/>
              </a:lnSpc>
            </a:pPr>
            <a:r>
              <a:rPr lang="zh-CN" altLang="en-US" sz="2900" dirty="0"/>
              <a:t>零耦合：两个类没有耦合关系。</a:t>
            </a:r>
          </a:p>
          <a:p>
            <a:pPr>
              <a:lnSpc>
                <a:spcPct val="100000"/>
              </a:lnSpc>
            </a:pPr>
            <a:r>
              <a:rPr lang="zh-CN" altLang="en-US" sz="2900" dirty="0"/>
              <a:t>抽象耦合：耦合发生在一个具体类和一个抽象类之间，两个必须发生关系的类之间存有最大的灵活性。</a:t>
            </a:r>
          </a:p>
          <a:p>
            <a:pPr>
              <a:lnSpc>
                <a:spcPct val="100000"/>
              </a:lnSpc>
            </a:pPr>
            <a:r>
              <a:rPr lang="zh-CN" altLang="en-US" sz="2900" dirty="0"/>
              <a:t>具体耦合；耦合发生在两个具体的（可实例化的）类之间，一个类对另一个具体类的直接引用。</a:t>
            </a:r>
          </a:p>
        </p:txBody>
      </p:sp>
      <p:sp>
        <p:nvSpPr>
          <p:cNvPr id="567300" name="AutoShape 4"/>
          <p:cNvSpPr>
            <a:spLocks noChangeArrowheads="1"/>
          </p:cNvSpPr>
          <p:nvPr/>
        </p:nvSpPr>
        <p:spPr bwMode="auto">
          <a:xfrm>
            <a:off x="720417" y="2997895"/>
            <a:ext cx="769151" cy="2018180"/>
          </a:xfrm>
          <a:prstGeom prst="triangle">
            <a:avLst>
              <a:gd name="adj" fmla="val 50000"/>
            </a:avLst>
          </a:prstGeom>
          <a:solidFill>
            <a:srgbClr val="ED4DD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pPr algn="ctr"/>
            <a:r>
              <a:rPr lang="zh-CN" altLang="en-US" b="1"/>
              <a:t>耦合强度</a:t>
            </a:r>
          </a:p>
        </p:txBody>
      </p:sp>
    </p:spTree>
    <p:extLst>
      <p:ext uri="{BB962C8B-B14F-4D97-AF65-F5344CB8AC3E}">
        <p14:creationId xmlns:p14="http://schemas.microsoft.com/office/powerpoint/2010/main" val="243134425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3346" name="Rectangle 2"/>
          <p:cNvSpPr>
            <a:spLocks noGrp="1" noChangeArrowheads="1"/>
          </p:cNvSpPr>
          <p:nvPr>
            <p:ph type="title"/>
          </p:nvPr>
        </p:nvSpPr>
        <p:spPr/>
        <p:txBody>
          <a:bodyPr/>
          <a:lstStyle/>
          <a:p>
            <a:pPr>
              <a:spcBef>
                <a:spcPct val="20000"/>
              </a:spcBef>
            </a:pPr>
            <a:r>
              <a:rPr lang="zh-CN" altLang="en-US"/>
              <a:t>设计原则</a:t>
            </a:r>
            <a:r>
              <a:rPr lang="zh-CN" altLang="en-US">
                <a:latin typeface="宋体" pitchFamily="2" charset="-122"/>
              </a:rPr>
              <a:t>：</a:t>
            </a:r>
            <a:r>
              <a:rPr lang="zh-CN" altLang="en-US"/>
              <a:t>依赖倒转原则</a:t>
            </a:r>
          </a:p>
        </p:txBody>
      </p:sp>
      <p:sp>
        <p:nvSpPr>
          <p:cNvPr id="953347" name="Rectangle 3"/>
          <p:cNvSpPr>
            <a:spLocks noGrp="1" noChangeArrowheads="1"/>
          </p:cNvSpPr>
          <p:nvPr>
            <p:ph type="body" idx="1"/>
          </p:nvPr>
        </p:nvSpPr>
        <p:spPr>
          <a:xfrm>
            <a:off x="773758" y="1629594"/>
            <a:ext cx="10373995" cy="3604459"/>
          </a:xfrm>
        </p:spPr>
        <p:txBody>
          <a:bodyPr/>
          <a:lstStyle/>
          <a:p>
            <a:pPr>
              <a:buFont typeface="Wingdings" pitchFamily="2" charset="2"/>
              <a:buNone/>
            </a:pPr>
            <a:r>
              <a:rPr lang="zh-CN" altLang="en-US" sz="2800" dirty="0">
                <a:latin typeface="宋体" pitchFamily="2" charset="-122"/>
              </a:rPr>
              <a:t>不容易实现：</a:t>
            </a:r>
          </a:p>
          <a:p>
            <a:r>
              <a:rPr lang="zh-CN" altLang="en-US" sz="2800" dirty="0">
                <a:latin typeface="宋体" pitchFamily="2" charset="-122"/>
              </a:rPr>
              <a:t>创建对象要避免对具体类的直接引用，有时需要创建抽象类。</a:t>
            </a:r>
          </a:p>
          <a:p>
            <a:r>
              <a:rPr lang="zh-CN" altLang="en-US" sz="2800" dirty="0">
                <a:latin typeface="宋体" pitchFamily="2" charset="-122"/>
              </a:rPr>
              <a:t>会导致大量的类。维护难度大。</a:t>
            </a:r>
          </a:p>
          <a:p>
            <a:r>
              <a:rPr lang="zh-CN" altLang="en-US" sz="2800" dirty="0">
                <a:latin typeface="宋体" pitchFamily="2" charset="-122"/>
              </a:rPr>
              <a:t>倒转原则假定所有的具体类都是会变化的，不排除有一些具体类相当稳定。</a:t>
            </a:r>
          </a:p>
        </p:txBody>
      </p:sp>
    </p:spTree>
    <p:extLst>
      <p:ext uri="{BB962C8B-B14F-4D97-AF65-F5344CB8AC3E}">
        <p14:creationId xmlns:p14="http://schemas.microsoft.com/office/powerpoint/2010/main" val="3256598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8" name="Rectangle 4"/>
          <p:cNvSpPr>
            <a:spLocks noGrp="1" noChangeArrowheads="1"/>
          </p:cNvSpPr>
          <p:nvPr>
            <p:ph type="title"/>
          </p:nvPr>
        </p:nvSpPr>
        <p:spPr>
          <a:xfrm>
            <a:off x="629742" y="117426"/>
            <a:ext cx="10785056" cy="947957"/>
          </a:xfrm>
          <a:noFill/>
          <a:ln/>
        </p:spPr>
        <p:txBody>
          <a:bodyPr/>
          <a:lstStyle/>
          <a:p>
            <a:r>
              <a:rPr lang="zh-CN" altLang="en-US" dirty="0"/>
              <a:t>什么是模式</a:t>
            </a:r>
          </a:p>
        </p:txBody>
      </p:sp>
      <p:grpSp>
        <p:nvGrpSpPr>
          <p:cNvPr id="2" name="组合 1"/>
          <p:cNvGrpSpPr/>
          <p:nvPr/>
        </p:nvGrpSpPr>
        <p:grpSpPr>
          <a:xfrm>
            <a:off x="845766" y="1580487"/>
            <a:ext cx="9727739" cy="4321032"/>
            <a:chOff x="720417" y="908260"/>
            <a:chExt cx="10573168" cy="5546422"/>
          </a:xfrm>
        </p:grpSpPr>
        <p:sp>
          <p:nvSpPr>
            <p:cNvPr id="482309" name="Oval 5"/>
            <p:cNvSpPr>
              <a:spLocks noChangeArrowheads="1"/>
            </p:cNvSpPr>
            <p:nvPr/>
          </p:nvSpPr>
          <p:spPr bwMode="auto">
            <a:xfrm>
              <a:off x="5333200" y="908260"/>
              <a:ext cx="1633649" cy="107975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108932" tIns="54466" rIns="108932" bIns="54466" anchor="ctr"/>
            <a:lstStyle/>
            <a:p>
              <a:pPr algn="ctr"/>
              <a:r>
                <a:rPr lang="zh-CN" altLang="en-US" dirty="0">
                  <a:solidFill>
                    <a:schemeClr val="bg2"/>
                  </a:solidFill>
                </a:rPr>
                <a:t>特定的问题</a:t>
              </a:r>
            </a:p>
          </p:txBody>
        </p:sp>
        <p:sp>
          <p:nvSpPr>
            <p:cNvPr id="482310" name="Oval 6"/>
            <p:cNvSpPr>
              <a:spLocks noChangeArrowheads="1"/>
            </p:cNvSpPr>
            <p:nvPr/>
          </p:nvSpPr>
          <p:spPr bwMode="auto">
            <a:xfrm>
              <a:off x="7928817" y="2277002"/>
              <a:ext cx="3364768" cy="107975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108932" tIns="54466" rIns="108932" bIns="54466" anchor="ctr"/>
            <a:lstStyle/>
            <a:p>
              <a:pPr algn="ctr"/>
              <a:r>
                <a:rPr lang="zh-CN" altLang="en-US">
                  <a:solidFill>
                    <a:schemeClr val="bg2"/>
                  </a:solidFill>
                </a:rPr>
                <a:t>解决方案</a:t>
              </a:r>
            </a:p>
          </p:txBody>
        </p:sp>
        <p:sp>
          <p:nvSpPr>
            <p:cNvPr id="482311" name="Oval 7"/>
            <p:cNvSpPr>
              <a:spLocks noChangeArrowheads="1"/>
            </p:cNvSpPr>
            <p:nvPr/>
          </p:nvSpPr>
          <p:spPr bwMode="auto">
            <a:xfrm>
              <a:off x="8024168" y="4150686"/>
              <a:ext cx="3267300" cy="107975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108932" tIns="54466" rIns="108932" bIns="54466" anchor="ctr"/>
            <a:lstStyle/>
            <a:p>
              <a:pPr algn="ctr"/>
              <a:r>
                <a:rPr lang="zh-CN" altLang="en-US">
                  <a:solidFill>
                    <a:schemeClr val="bg2"/>
                  </a:solidFill>
                </a:rPr>
                <a:t>抽象提炼出公共要素</a:t>
              </a:r>
            </a:p>
          </p:txBody>
        </p:sp>
        <p:sp>
          <p:nvSpPr>
            <p:cNvPr id="482312" name="Oval 8"/>
            <p:cNvSpPr>
              <a:spLocks noChangeArrowheads="1"/>
            </p:cNvSpPr>
            <p:nvPr/>
          </p:nvSpPr>
          <p:spPr bwMode="auto">
            <a:xfrm>
              <a:off x="5718835" y="5374932"/>
              <a:ext cx="1633649" cy="107975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108932" tIns="54466" rIns="108932" bIns="54466" anchor="ctr"/>
            <a:lstStyle/>
            <a:p>
              <a:pPr algn="ctr"/>
              <a:r>
                <a:rPr lang="zh-CN" altLang="en-US">
                  <a:solidFill>
                    <a:schemeClr val="bg2"/>
                  </a:solidFill>
                </a:rPr>
                <a:t>模式</a:t>
              </a:r>
            </a:p>
          </p:txBody>
        </p:sp>
        <p:sp>
          <p:nvSpPr>
            <p:cNvPr id="482313" name="Oval 9"/>
            <p:cNvSpPr>
              <a:spLocks noChangeArrowheads="1"/>
            </p:cNvSpPr>
            <p:nvPr/>
          </p:nvSpPr>
          <p:spPr bwMode="auto">
            <a:xfrm>
              <a:off x="815767" y="4077644"/>
              <a:ext cx="3267300" cy="107975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108932" tIns="54466" rIns="108932" bIns="54466" anchor="ctr"/>
            <a:lstStyle/>
            <a:p>
              <a:pPr algn="ctr"/>
              <a:endParaRPr lang="zh-CN" altLang="zh-CN"/>
            </a:p>
          </p:txBody>
        </p:sp>
        <p:sp>
          <p:nvSpPr>
            <p:cNvPr id="482314" name="Oval 10"/>
            <p:cNvSpPr>
              <a:spLocks noChangeArrowheads="1"/>
            </p:cNvSpPr>
            <p:nvPr/>
          </p:nvSpPr>
          <p:spPr bwMode="auto">
            <a:xfrm>
              <a:off x="815767" y="3358340"/>
              <a:ext cx="3267300" cy="107975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108932" tIns="54466" rIns="108932" bIns="54466" anchor="ctr"/>
            <a:lstStyle/>
            <a:p>
              <a:pPr algn="ctr"/>
              <a:endParaRPr lang="zh-CN" altLang="zh-CN"/>
            </a:p>
          </p:txBody>
        </p:sp>
        <p:sp>
          <p:nvSpPr>
            <p:cNvPr id="482315" name="Oval 11"/>
            <p:cNvSpPr>
              <a:spLocks noChangeArrowheads="1"/>
            </p:cNvSpPr>
            <p:nvPr/>
          </p:nvSpPr>
          <p:spPr bwMode="auto">
            <a:xfrm>
              <a:off x="720417" y="2565994"/>
              <a:ext cx="3267300" cy="1079750"/>
            </a:xfrm>
            <a:prstGeom prst="ellipse">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wrap="none" lIns="108932" tIns="54466" rIns="108932" bIns="54466" anchor="ctr"/>
            <a:lstStyle/>
            <a:p>
              <a:pPr algn="ctr"/>
              <a:r>
                <a:rPr lang="zh-CN" altLang="en-US" dirty="0">
                  <a:solidFill>
                    <a:schemeClr val="bg2"/>
                  </a:solidFill>
                </a:rPr>
                <a:t>相似问题的解决方案</a:t>
              </a:r>
            </a:p>
          </p:txBody>
        </p:sp>
        <p:sp>
          <p:nvSpPr>
            <p:cNvPr id="482319" name="AutoShape 15"/>
            <p:cNvSpPr>
              <a:spLocks noChangeArrowheads="1"/>
            </p:cNvSpPr>
            <p:nvPr/>
          </p:nvSpPr>
          <p:spPr bwMode="auto">
            <a:xfrm rot="18415984">
              <a:off x="7532223" y="1328052"/>
              <a:ext cx="403318" cy="1148428"/>
            </a:xfrm>
            <a:prstGeom prst="downArrow">
              <a:avLst>
                <a:gd name="adj1" fmla="val 49630"/>
                <a:gd name="adj2" fmla="val 42756"/>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eaVert" wrap="none" lIns="108932" tIns="54466" rIns="108932" bIns="54466" anchor="ctr"/>
            <a:lstStyle/>
            <a:p>
              <a:endParaRPr lang="zh-CN" altLang="en-US"/>
            </a:p>
          </p:txBody>
        </p:sp>
        <p:sp>
          <p:nvSpPr>
            <p:cNvPr id="482320" name="AutoShape 16"/>
            <p:cNvSpPr>
              <a:spLocks noChangeArrowheads="1"/>
            </p:cNvSpPr>
            <p:nvPr/>
          </p:nvSpPr>
          <p:spPr bwMode="auto">
            <a:xfrm>
              <a:off x="9467119" y="3429795"/>
              <a:ext cx="538193" cy="631971"/>
            </a:xfrm>
            <a:prstGeom prst="downArrow">
              <a:avLst>
                <a:gd name="adj1" fmla="val 49630"/>
                <a:gd name="adj2" fmla="val 31397"/>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eaVert" wrap="none" lIns="108932" tIns="54466" rIns="108932" bIns="54466" anchor="ctr"/>
            <a:lstStyle/>
            <a:p>
              <a:endParaRPr lang="zh-CN" altLang="en-US"/>
            </a:p>
          </p:txBody>
        </p:sp>
        <p:sp>
          <p:nvSpPr>
            <p:cNvPr id="482321" name="AutoShape 17"/>
            <p:cNvSpPr>
              <a:spLocks noChangeArrowheads="1"/>
            </p:cNvSpPr>
            <p:nvPr/>
          </p:nvSpPr>
          <p:spPr bwMode="auto">
            <a:xfrm rot="4133378">
              <a:off x="7996256" y="5086534"/>
              <a:ext cx="403318" cy="1148428"/>
            </a:xfrm>
            <a:prstGeom prst="downArrow">
              <a:avLst>
                <a:gd name="adj1" fmla="val 49630"/>
                <a:gd name="adj2" fmla="val 42756"/>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eaVert" wrap="none" lIns="108932" tIns="54466" rIns="108932" bIns="54466" anchor="ctr"/>
            <a:lstStyle/>
            <a:p>
              <a:endParaRPr lang="zh-CN" altLang="en-US"/>
            </a:p>
          </p:txBody>
        </p:sp>
        <p:sp>
          <p:nvSpPr>
            <p:cNvPr id="482322" name="AutoShape 18"/>
            <p:cNvSpPr>
              <a:spLocks noChangeArrowheads="1"/>
            </p:cNvSpPr>
            <p:nvPr/>
          </p:nvSpPr>
          <p:spPr bwMode="auto">
            <a:xfrm rot="7495089">
              <a:off x="4411125" y="4661811"/>
              <a:ext cx="403318" cy="1724761"/>
            </a:xfrm>
            <a:prstGeom prst="downArrow">
              <a:avLst>
                <a:gd name="adj1" fmla="val 49630"/>
                <a:gd name="adj2" fmla="val 64213"/>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eaVert" wrap="none" lIns="108932" tIns="54466" rIns="108932" bIns="54466" anchor="ctr"/>
            <a:lstStyle/>
            <a:p>
              <a:endParaRPr lang="zh-CN" altLang="en-US"/>
            </a:p>
          </p:txBody>
        </p:sp>
      </p:grpSp>
    </p:spTree>
    <p:extLst>
      <p:ext uri="{BB962C8B-B14F-4D97-AF65-F5344CB8AC3E}">
        <p14:creationId xmlns:p14="http://schemas.microsoft.com/office/powerpoint/2010/main" val="61701060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a:xfrm>
            <a:off x="629742" y="261442"/>
            <a:ext cx="10785056" cy="803461"/>
          </a:xfrm>
        </p:spPr>
        <p:txBody>
          <a:bodyPr/>
          <a:lstStyle/>
          <a:p>
            <a:pPr>
              <a:spcBef>
                <a:spcPct val="20000"/>
              </a:spcBef>
            </a:pPr>
            <a:r>
              <a:rPr lang="zh-CN" altLang="en-US" dirty="0">
                <a:latin typeface="宋体" pitchFamily="2" charset="-122"/>
              </a:rPr>
              <a:t>接口隔离原则（ </a:t>
            </a:r>
            <a:r>
              <a:rPr lang="en-US" altLang="zh-CN" dirty="0">
                <a:latin typeface="宋体" pitchFamily="2" charset="-122"/>
              </a:rPr>
              <a:t>ISP )</a:t>
            </a:r>
          </a:p>
        </p:txBody>
      </p:sp>
      <p:sp>
        <p:nvSpPr>
          <p:cNvPr id="569347" name="Rectangle 3"/>
          <p:cNvSpPr>
            <a:spLocks noGrp="1" noChangeArrowheads="1"/>
          </p:cNvSpPr>
          <p:nvPr>
            <p:ph type="body" idx="1"/>
          </p:nvPr>
        </p:nvSpPr>
        <p:spPr>
          <a:xfrm>
            <a:off x="773758" y="1413570"/>
            <a:ext cx="10765987" cy="4401569"/>
          </a:xfrm>
        </p:spPr>
        <p:txBody>
          <a:bodyPr/>
          <a:lstStyle/>
          <a:p>
            <a:pPr>
              <a:lnSpc>
                <a:spcPct val="100000"/>
              </a:lnSpc>
              <a:buFont typeface="Wingdings" pitchFamily="2" charset="2"/>
              <a:buNone/>
            </a:pPr>
            <a:r>
              <a:rPr lang="en-US" altLang="zh-CN" sz="2900" dirty="0">
                <a:latin typeface="宋体" pitchFamily="2" charset="-122"/>
              </a:rPr>
              <a:t>ISP (Interface segregation Principle ) </a:t>
            </a:r>
            <a:r>
              <a:rPr lang="zh-CN" altLang="en-US" sz="2900" dirty="0">
                <a:latin typeface="宋体" pitchFamily="2" charset="-122"/>
              </a:rPr>
              <a:t>：</a:t>
            </a:r>
          </a:p>
          <a:p>
            <a:pPr>
              <a:lnSpc>
                <a:spcPct val="100000"/>
              </a:lnSpc>
              <a:buFont typeface="Wingdings" pitchFamily="2" charset="2"/>
              <a:buNone/>
            </a:pPr>
            <a:r>
              <a:rPr lang="zh-CN" altLang="en-US" sz="2900" b="1" dirty="0">
                <a:solidFill>
                  <a:schemeClr val="accent2"/>
                </a:solidFill>
                <a:latin typeface="楷体_GB2312" pitchFamily="49" charset="-122"/>
                <a:ea typeface="楷体_GB2312" pitchFamily="49" charset="-122"/>
              </a:rPr>
              <a:t>面向对象的设计的一个重要内容：</a:t>
            </a:r>
          </a:p>
          <a:p>
            <a:pPr>
              <a:lnSpc>
                <a:spcPct val="100000"/>
              </a:lnSpc>
              <a:buFont typeface="Wingdings" pitchFamily="2" charset="2"/>
              <a:buNone/>
            </a:pPr>
            <a:r>
              <a:rPr lang="zh-CN" altLang="en-US" sz="2900" b="1" dirty="0">
                <a:solidFill>
                  <a:schemeClr val="accent2"/>
                </a:solidFill>
                <a:latin typeface="楷体_GB2312" pitchFamily="49" charset="-122"/>
                <a:ea typeface="楷体_GB2312" pitchFamily="49" charset="-122"/>
              </a:rPr>
              <a:t>准确而恰当地划分角色以及角色所对应的接口。</a:t>
            </a:r>
          </a:p>
          <a:p>
            <a:pPr>
              <a:lnSpc>
                <a:spcPct val="100000"/>
              </a:lnSpc>
              <a:buFont typeface="Wingdings" pitchFamily="2" charset="2"/>
              <a:buNone/>
            </a:pPr>
            <a:endParaRPr lang="zh-CN" altLang="en-US" sz="2900" b="1" dirty="0">
              <a:solidFill>
                <a:schemeClr val="accent2"/>
              </a:solidFill>
              <a:latin typeface="楷体_GB2312" pitchFamily="49" charset="-122"/>
              <a:ea typeface="楷体_GB2312" pitchFamily="49" charset="-122"/>
            </a:endParaRPr>
          </a:p>
          <a:p>
            <a:pPr>
              <a:lnSpc>
                <a:spcPct val="100000"/>
              </a:lnSpc>
              <a:buFont typeface="Wingdings" pitchFamily="2" charset="2"/>
              <a:buNone/>
            </a:pPr>
            <a:r>
              <a:rPr lang="zh-CN" altLang="en-US" sz="2900" dirty="0">
                <a:latin typeface="Arial"/>
              </a:rPr>
              <a:t>“</a:t>
            </a:r>
            <a:r>
              <a:rPr lang="zh-CN" altLang="en-US" sz="2900" dirty="0"/>
              <a:t>接口</a:t>
            </a:r>
            <a:r>
              <a:rPr lang="zh-CN" altLang="en-US" sz="2900" dirty="0">
                <a:latin typeface="Arial"/>
              </a:rPr>
              <a:t>”</a:t>
            </a:r>
            <a:r>
              <a:rPr lang="zh-CN" altLang="en-US" sz="2900" dirty="0"/>
              <a:t>：一个类所提供的所有方法的特征集合的逻辑概念</a:t>
            </a:r>
          </a:p>
          <a:p>
            <a:pPr>
              <a:lnSpc>
                <a:spcPct val="100000"/>
              </a:lnSpc>
              <a:buFont typeface="Wingdings" pitchFamily="2" charset="2"/>
              <a:buNone/>
            </a:pPr>
            <a:r>
              <a:rPr lang="zh-CN" altLang="en-US" sz="2900" dirty="0"/>
              <a:t>接口的划分直接影响类型的划分</a:t>
            </a:r>
            <a:endParaRPr lang="zh-CN" altLang="en-US" sz="2900" b="1" dirty="0">
              <a:solidFill>
                <a:schemeClr val="accent2"/>
              </a:solidFill>
              <a:latin typeface="楷体_GB2312" pitchFamily="49" charset="-122"/>
              <a:ea typeface="楷体_GB2312" pitchFamily="49" charset="-122"/>
            </a:endParaRPr>
          </a:p>
          <a:p>
            <a:pPr>
              <a:lnSpc>
                <a:spcPct val="100000"/>
              </a:lnSpc>
              <a:buFont typeface="Wingdings" pitchFamily="2" charset="2"/>
              <a:buNone/>
            </a:pPr>
            <a:r>
              <a:rPr lang="zh-CN" altLang="en-US" sz="2900" dirty="0"/>
              <a:t>接口→剧本中的角色</a:t>
            </a:r>
          </a:p>
          <a:p>
            <a:pPr>
              <a:lnSpc>
                <a:spcPct val="100000"/>
              </a:lnSpc>
              <a:buFont typeface="Wingdings" pitchFamily="2" charset="2"/>
              <a:buNone/>
            </a:pPr>
            <a:r>
              <a:rPr lang="zh-CN" altLang="en-US" sz="2900" dirty="0"/>
              <a:t>接口实现→相当于演员。</a:t>
            </a:r>
          </a:p>
          <a:p>
            <a:pPr>
              <a:lnSpc>
                <a:spcPct val="100000"/>
              </a:lnSpc>
              <a:buFont typeface="Wingdings" pitchFamily="2" charset="2"/>
              <a:buNone/>
            </a:pPr>
            <a:r>
              <a:rPr lang="zh-CN" altLang="en-US" sz="2900" dirty="0">
                <a:latin typeface="宋体" pitchFamily="2" charset="-122"/>
              </a:rPr>
              <a:t>接口隔离原则＝</a:t>
            </a:r>
            <a:r>
              <a:rPr lang="zh-CN" altLang="en-US" sz="2900" dirty="0"/>
              <a:t>角色</a:t>
            </a:r>
            <a:r>
              <a:rPr lang="zh-CN" altLang="en-US" sz="2900" dirty="0">
                <a:latin typeface="宋体" pitchFamily="2" charset="-122"/>
              </a:rPr>
              <a:t>隔离</a:t>
            </a:r>
            <a:r>
              <a:rPr lang="zh-CN" altLang="en-US" sz="2900" dirty="0"/>
              <a:t>原则：</a:t>
            </a:r>
          </a:p>
          <a:p>
            <a:pPr>
              <a:lnSpc>
                <a:spcPct val="100000"/>
              </a:lnSpc>
              <a:buFont typeface="Wingdings" pitchFamily="2" charset="2"/>
              <a:buNone/>
            </a:pPr>
            <a:r>
              <a:rPr lang="zh-CN" altLang="en-US" sz="2900" dirty="0">
                <a:ea typeface="楷体_GB2312" pitchFamily="49" charset="-122"/>
              </a:rPr>
              <a:t>     </a:t>
            </a:r>
            <a:r>
              <a:rPr lang="zh-CN" altLang="en-US" sz="2900" dirty="0">
                <a:solidFill>
                  <a:srgbClr val="48F50B"/>
                </a:solidFill>
                <a:ea typeface="楷体_GB2312" pitchFamily="49" charset="-122"/>
              </a:rPr>
              <a:t>每一个角色都应当由一个特定的接口代表</a:t>
            </a:r>
            <a:r>
              <a:rPr lang="zh-CN" altLang="en-US" sz="2900" dirty="0">
                <a:ea typeface="楷体_GB2312" pitchFamily="49" charset="-122"/>
              </a:rPr>
              <a:t>。</a:t>
            </a:r>
          </a:p>
        </p:txBody>
      </p:sp>
    </p:spTree>
    <p:extLst>
      <p:ext uri="{BB962C8B-B14F-4D97-AF65-F5344CB8AC3E}">
        <p14:creationId xmlns:p14="http://schemas.microsoft.com/office/powerpoint/2010/main" val="134700722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7442" name="Rectangle 2"/>
          <p:cNvSpPr>
            <a:spLocks noGrp="1" noChangeArrowheads="1"/>
          </p:cNvSpPr>
          <p:nvPr>
            <p:ph type="title"/>
          </p:nvPr>
        </p:nvSpPr>
        <p:spPr/>
        <p:txBody>
          <a:bodyPr/>
          <a:lstStyle/>
          <a:p>
            <a:pPr>
              <a:spcBef>
                <a:spcPct val="20000"/>
              </a:spcBef>
            </a:pPr>
            <a:r>
              <a:rPr lang="zh-CN" altLang="en-US" sz="2800" dirty="0">
                <a:latin typeface="宋体" pitchFamily="2" charset="-122"/>
              </a:rPr>
              <a:t>接口隔离原则（ </a:t>
            </a:r>
            <a:r>
              <a:rPr lang="en-US" altLang="zh-CN" sz="2800" dirty="0">
                <a:latin typeface="宋体" pitchFamily="2" charset="-122"/>
              </a:rPr>
              <a:t>ISP )</a:t>
            </a:r>
          </a:p>
        </p:txBody>
      </p:sp>
      <p:sp>
        <p:nvSpPr>
          <p:cNvPr id="957443" name="Rectangle 3"/>
          <p:cNvSpPr>
            <a:spLocks noGrp="1" noChangeArrowheads="1"/>
          </p:cNvSpPr>
          <p:nvPr>
            <p:ph type="body" idx="1"/>
          </p:nvPr>
        </p:nvSpPr>
        <p:spPr/>
        <p:txBody>
          <a:bodyPr/>
          <a:lstStyle/>
          <a:p>
            <a:pPr>
              <a:buFont typeface="Wingdings" pitchFamily="2" charset="2"/>
              <a:buNone/>
            </a:pPr>
            <a:r>
              <a:rPr lang="zh-CN" altLang="en-US" sz="2800" dirty="0"/>
              <a:t>表述一：</a:t>
            </a:r>
            <a:r>
              <a:rPr lang="zh-CN" altLang="en-US" sz="2800" dirty="0">
                <a:latin typeface="宋体" pitchFamily="2" charset="-122"/>
              </a:rPr>
              <a:t>一个类对另一个类的依赖性应当建立在最小的接口上。</a:t>
            </a:r>
            <a:r>
              <a:rPr lang="zh-CN" altLang="en-US" sz="2800" dirty="0">
                <a:solidFill>
                  <a:schemeClr val="accent2"/>
                </a:solidFill>
                <a:latin typeface="楷体_GB2312" pitchFamily="49" charset="-122"/>
                <a:ea typeface="楷体_GB2312" pitchFamily="49" charset="-122"/>
              </a:rPr>
              <a:t> </a:t>
            </a:r>
            <a:endParaRPr lang="zh-CN" altLang="en-US" sz="2800" dirty="0"/>
          </a:p>
          <a:p>
            <a:pPr>
              <a:buFont typeface="Wingdings" pitchFamily="2" charset="2"/>
              <a:buNone/>
            </a:pPr>
            <a:endParaRPr lang="zh-CN" altLang="en-US" sz="2800" dirty="0"/>
          </a:p>
          <a:p>
            <a:pPr>
              <a:lnSpc>
                <a:spcPct val="100000"/>
              </a:lnSpc>
              <a:buFont typeface="Wingdings" pitchFamily="2" charset="2"/>
              <a:buNone/>
            </a:pPr>
            <a:r>
              <a:rPr lang="zh-CN" altLang="en-US" sz="2800" b="1" dirty="0">
                <a:solidFill>
                  <a:schemeClr val="accent2"/>
                </a:solidFill>
                <a:ea typeface="楷体_GB2312" pitchFamily="49" charset="-122"/>
              </a:rPr>
              <a:t>如果系统涉及到多个角色的话，一个接口</a:t>
            </a:r>
            <a:r>
              <a:rPr lang="zh-CN" altLang="en-US" sz="2800" b="1" dirty="0">
                <a:solidFill>
                  <a:schemeClr val="accent2"/>
                </a:solidFill>
                <a:latin typeface="楷体_GB2312" pitchFamily="49" charset="-122"/>
                <a:ea typeface="楷体_GB2312" pitchFamily="49" charset="-122"/>
              </a:rPr>
              <a:t>在它的整个生命周期中都</a:t>
            </a:r>
            <a:r>
              <a:rPr lang="zh-CN" altLang="en-US" sz="2800" b="1" dirty="0">
                <a:solidFill>
                  <a:schemeClr val="accent2"/>
                </a:solidFill>
                <a:ea typeface="楷体_GB2312" pitchFamily="49" charset="-122"/>
              </a:rPr>
              <a:t>只应当代表一个角色，</a:t>
            </a:r>
            <a:r>
              <a:rPr lang="zh-CN" altLang="en-US" sz="2800" b="1" dirty="0">
                <a:solidFill>
                  <a:schemeClr val="accent2"/>
                </a:solidFill>
                <a:latin typeface="楷体_GB2312" pitchFamily="49" charset="-122"/>
                <a:ea typeface="楷体_GB2312" pitchFamily="49" charset="-122"/>
              </a:rPr>
              <a:t>实现一个接口对象</a:t>
            </a:r>
            <a:r>
              <a:rPr lang="zh-CN" altLang="en-US" sz="2800" b="1" dirty="0">
                <a:solidFill>
                  <a:schemeClr val="accent2"/>
                </a:solidFill>
                <a:ea typeface="楷体_GB2312" pitchFamily="49" charset="-122"/>
              </a:rPr>
              <a:t>。</a:t>
            </a:r>
          </a:p>
          <a:p>
            <a:pPr>
              <a:lnSpc>
                <a:spcPct val="100000"/>
              </a:lnSpc>
              <a:buFont typeface="Wingdings" pitchFamily="2" charset="2"/>
              <a:buNone/>
            </a:pPr>
            <a:r>
              <a:rPr lang="zh-CN" altLang="en-US" sz="2800" b="1" dirty="0">
                <a:solidFill>
                  <a:schemeClr val="accent2"/>
                </a:solidFill>
                <a:latin typeface="楷体_GB2312" pitchFamily="49" charset="-122"/>
                <a:ea typeface="楷体_GB2312" pitchFamily="49" charset="-122"/>
              </a:rPr>
              <a:t>几个不同的角色不应当都交给同一个接口，而应当交给不同的接口。</a:t>
            </a:r>
          </a:p>
        </p:txBody>
      </p:sp>
    </p:spTree>
    <p:extLst>
      <p:ext uri="{BB962C8B-B14F-4D97-AF65-F5344CB8AC3E}">
        <p14:creationId xmlns:p14="http://schemas.microsoft.com/office/powerpoint/2010/main" val="171252007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a:xfrm>
            <a:off x="629742" y="333450"/>
            <a:ext cx="8279325" cy="576065"/>
          </a:xfrm>
        </p:spPr>
        <p:txBody>
          <a:bodyPr/>
          <a:lstStyle/>
          <a:p>
            <a:pPr>
              <a:spcBef>
                <a:spcPct val="20000"/>
              </a:spcBef>
            </a:pPr>
            <a:r>
              <a:rPr lang="zh-CN" altLang="en-US" sz="2800" dirty="0">
                <a:latin typeface="宋体" pitchFamily="2" charset="-122"/>
              </a:rPr>
              <a:t>接口隔离原则（ </a:t>
            </a:r>
            <a:r>
              <a:rPr lang="en-US" altLang="zh-CN" sz="2800" dirty="0">
                <a:latin typeface="宋体" pitchFamily="2" charset="-122"/>
              </a:rPr>
              <a:t>ISP )</a:t>
            </a:r>
          </a:p>
        </p:txBody>
      </p:sp>
      <p:sp>
        <p:nvSpPr>
          <p:cNvPr id="573443" name="Rectangle 3"/>
          <p:cNvSpPr>
            <a:spLocks noGrp="1" noChangeArrowheads="1"/>
          </p:cNvSpPr>
          <p:nvPr>
            <p:ph type="body" idx="1"/>
          </p:nvPr>
        </p:nvSpPr>
        <p:spPr>
          <a:xfrm>
            <a:off x="629742" y="1557586"/>
            <a:ext cx="10854980" cy="4115753"/>
          </a:xfrm>
        </p:spPr>
        <p:txBody>
          <a:bodyPr/>
          <a:lstStyle/>
          <a:p>
            <a:pPr marL="0" indent="0">
              <a:buNone/>
            </a:pPr>
            <a:r>
              <a:rPr lang="zh-CN" altLang="en-US" sz="2800" dirty="0"/>
              <a:t>表述二：</a:t>
            </a:r>
            <a:r>
              <a:rPr lang="zh-CN" altLang="en-US" sz="2800" dirty="0">
                <a:latin typeface="宋体" pitchFamily="2" charset="-122"/>
              </a:rPr>
              <a:t>使用多个专门的接口比使用单个的总接口要好。</a:t>
            </a:r>
          </a:p>
          <a:p>
            <a:pPr marL="0" indent="0">
              <a:buNone/>
            </a:pPr>
            <a:endParaRPr lang="zh-CN" altLang="en-US" sz="2800" dirty="0">
              <a:latin typeface="宋体" pitchFamily="2" charset="-122"/>
            </a:endParaRPr>
          </a:p>
          <a:p>
            <a:pPr marL="0" indent="0">
              <a:buNone/>
            </a:pPr>
            <a:endParaRPr lang="zh-CN" altLang="en-US" sz="2800" dirty="0">
              <a:ea typeface="楷体_GB2312" pitchFamily="49" charset="-122"/>
            </a:endParaRPr>
          </a:p>
          <a:p>
            <a:pPr marL="0" indent="0">
              <a:buNone/>
            </a:pPr>
            <a:r>
              <a:rPr lang="zh-CN" altLang="en-US" sz="2800" dirty="0"/>
              <a:t>表述三：</a:t>
            </a:r>
            <a:r>
              <a:rPr lang="zh-CN" altLang="en-US" sz="2800" dirty="0">
                <a:solidFill>
                  <a:schemeClr val="accent2"/>
                </a:solidFill>
                <a:ea typeface="楷体_GB2312" pitchFamily="49" charset="-122"/>
              </a:rPr>
              <a:t>为同一个角色不同的客户端，提供宽、窄不同的接口，叫做定制服务。</a:t>
            </a:r>
          </a:p>
        </p:txBody>
      </p:sp>
      <p:sp>
        <p:nvSpPr>
          <p:cNvPr id="573444" name="AutoShape 4">
            <a:hlinkClick r:id="" action="ppaction://noaction"/>
          </p:cNvPr>
          <p:cNvSpPr>
            <a:spLocks noChangeArrowheads="1"/>
          </p:cNvSpPr>
          <p:nvPr/>
        </p:nvSpPr>
        <p:spPr bwMode="auto">
          <a:xfrm>
            <a:off x="1296750" y="5806833"/>
            <a:ext cx="480985" cy="287404"/>
          </a:xfrm>
          <a:prstGeom prst="rightArrow">
            <a:avLst>
              <a:gd name="adj1" fmla="val 50000"/>
              <a:gd name="adj2" fmla="val 3135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Tree>
    <p:extLst>
      <p:ext uri="{BB962C8B-B14F-4D97-AF65-F5344CB8AC3E}">
        <p14:creationId xmlns:p14="http://schemas.microsoft.com/office/powerpoint/2010/main" val="23694709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sz="2800" dirty="0">
                <a:latin typeface="宋体" pitchFamily="2" charset="-122"/>
              </a:rPr>
              <a:t>接口隔离原则（ </a:t>
            </a:r>
            <a:r>
              <a:rPr lang="en-US" altLang="zh-CN" sz="2800" dirty="0">
                <a:latin typeface="宋体" pitchFamily="2" charset="-122"/>
              </a:rPr>
              <a:t>ISP )</a:t>
            </a:r>
          </a:p>
        </p:txBody>
      </p:sp>
      <p:sp>
        <p:nvSpPr>
          <p:cNvPr id="574467" name="Rectangle 3"/>
          <p:cNvSpPr>
            <a:spLocks noGrp="1" noChangeArrowheads="1"/>
          </p:cNvSpPr>
          <p:nvPr>
            <p:ph type="body" idx="1"/>
          </p:nvPr>
        </p:nvSpPr>
        <p:spPr/>
        <p:txBody>
          <a:bodyPr/>
          <a:lstStyle/>
          <a:p>
            <a:pPr>
              <a:lnSpc>
                <a:spcPct val="100000"/>
              </a:lnSpc>
            </a:pPr>
            <a:r>
              <a:rPr lang="zh-CN" altLang="en-US" sz="3300"/>
              <a:t>接口污染：过于臃肿的接口</a:t>
            </a:r>
          </a:p>
          <a:p>
            <a:pPr>
              <a:lnSpc>
                <a:spcPct val="100000"/>
              </a:lnSpc>
              <a:buFont typeface="Wingdings" pitchFamily="2" charset="2"/>
              <a:buNone/>
            </a:pPr>
            <a:endParaRPr lang="zh-CN" altLang="en-US" sz="3300" b="1">
              <a:solidFill>
                <a:schemeClr val="accent2"/>
              </a:solidFill>
              <a:latin typeface="楷体_GB2312" pitchFamily="49" charset="-122"/>
              <a:ea typeface="楷体_GB2312" pitchFamily="49" charset="-122"/>
            </a:endParaRPr>
          </a:p>
          <a:p>
            <a:pPr>
              <a:lnSpc>
                <a:spcPct val="100000"/>
              </a:lnSpc>
              <a:buFont typeface="Wingdings" pitchFamily="2" charset="2"/>
              <a:buNone/>
            </a:pPr>
            <a:r>
              <a:rPr lang="zh-CN" altLang="en-US" sz="3300" b="1">
                <a:solidFill>
                  <a:schemeClr val="accent2"/>
                </a:solidFill>
                <a:latin typeface="楷体_GB2312" pitchFamily="49" charset="-122"/>
                <a:ea typeface="楷体_GB2312" pitchFamily="49" charset="-122"/>
              </a:rPr>
              <a:t>一个没有经验的设计师往往想节省接口的数目，将差不多的接口合并， 认为是代码优化，这是错误的。</a:t>
            </a:r>
          </a:p>
          <a:p>
            <a:pPr>
              <a:lnSpc>
                <a:spcPct val="100000"/>
              </a:lnSpc>
              <a:buFont typeface="Wingdings" pitchFamily="2" charset="2"/>
              <a:buNone/>
            </a:pPr>
            <a:endParaRPr lang="zh-CN" altLang="en-US" sz="3300" b="1">
              <a:solidFill>
                <a:schemeClr val="accent1"/>
              </a:solidFill>
              <a:latin typeface="楷体_GB2312" pitchFamily="49" charset="-122"/>
              <a:ea typeface="楷体_GB2312" pitchFamily="49" charset="-122"/>
            </a:endParaRPr>
          </a:p>
          <a:p>
            <a:pPr>
              <a:lnSpc>
                <a:spcPct val="100000"/>
              </a:lnSpc>
              <a:buFont typeface="Wingdings" pitchFamily="2" charset="2"/>
              <a:buNone/>
            </a:pPr>
            <a:r>
              <a:rPr lang="zh-CN" altLang="en-US" b="1">
                <a:solidFill>
                  <a:schemeClr val="accent1"/>
                </a:solidFill>
                <a:latin typeface="楷体_GB2312" pitchFamily="49" charset="-122"/>
                <a:ea typeface="楷体_GB2312" pitchFamily="49" charset="-122"/>
              </a:rPr>
              <a:t>将没有关系的接口合并在一起，是对角色和接口的污染。</a:t>
            </a:r>
          </a:p>
        </p:txBody>
      </p:sp>
    </p:spTree>
    <p:extLst>
      <p:ext uri="{BB962C8B-B14F-4D97-AF65-F5344CB8AC3E}">
        <p14:creationId xmlns:p14="http://schemas.microsoft.com/office/powerpoint/2010/main" val="163487464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629742" y="333450"/>
            <a:ext cx="8279325" cy="576065"/>
          </a:xfrm>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sz="2800" dirty="0">
                <a:latin typeface="宋体" pitchFamily="2" charset="-122"/>
              </a:rPr>
              <a:t>合成／聚合复用原则（ </a:t>
            </a:r>
            <a:r>
              <a:rPr lang="en-US" altLang="zh-CN" sz="2800" dirty="0">
                <a:latin typeface="宋体" pitchFamily="2" charset="-122"/>
              </a:rPr>
              <a:t>CARP )</a:t>
            </a:r>
          </a:p>
        </p:txBody>
      </p:sp>
      <p:sp>
        <p:nvSpPr>
          <p:cNvPr id="582659" name="Rectangle 3"/>
          <p:cNvSpPr>
            <a:spLocks noGrp="1" noChangeArrowheads="1"/>
          </p:cNvSpPr>
          <p:nvPr>
            <p:ph type="body" idx="1"/>
          </p:nvPr>
        </p:nvSpPr>
        <p:spPr>
          <a:xfrm>
            <a:off x="773758" y="1845618"/>
            <a:ext cx="10956685" cy="3675913"/>
          </a:xfrm>
        </p:spPr>
        <p:txBody>
          <a:bodyPr/>
          <a:lstStyle/>
          <a:p>
            <a:pPr>
              <a:lnSpc>
                <a:spcPct val="100000"/>
              </a:lnSpc>
              <a:buFont typeface="Wingdings" pitchFamily="2" charset="2"/>
              <a:buNone/>
            </a:pPr>
            <a:r>
              <a:rPr lang="en-US" altLang="zh-CN" sz="2900" dirty="0"/>
              <a:t>CARP </a:t>
            </a:r>
            <a:r>
              <a:rPr lang="zh-CN" altLang="en-US" sz="2900" dirty="0"/>
              <a:t>（ </a:t>
            </a:r>
            <a:r>
              <a:rPr lang="en-US" altLang="zh-CN" sz="2900" dirty="0"/>
              <a:t>composite Aggregate Reuse Principle </a:t>
            </a:r>
            <a:r>
              <a:rPr lang="zh-CN" altLang="en-US" sz="2900" dirty="0"/>
              <a:t>）</a:t>
            </a:r>
          </a:p>
          <a:p>
            <a:pPr>
              <a:lnSpc>
                <a:spcPct val="100000"/>
              </a:lnSpc>
              <a:buFont typeface="Wingdings" pitchFamily="2" charset="2"/>
              <a:buNone/>
            </a:pPr>
            <a:endParaRPr lang="zh-CN" altLang="en-US" sz="2900" dirty="0">
              <a:solidFill>
                <a:schemeClr val="accent2"/>
              </a:solidFill>
              <a:latin typeface="楷体_GB2312" pitchFamily="49" charset="-122"/>
              <a:ea typeface="楷体_GB2312" pitchFamily="49" charset="-122"/>
            </a:endParaRPr>
          </a:p>
          <a:p>
            <a:pPr>
              <a:lnSpc>
                <a:spcPct val="100000"/>
              </a:lnSpc>
              <a:buFont typeface="Wingdings" pitchFamily="2" charset="2"/>
              <a:buNone/>
            </a:pPr>
            <a:r>
              <a:rPr lang="zh-CN" altLang="en-US" sz="2900" dirty="0">
                <a:solidFill>
                  <a:schemeClr val="accent2"/>
                </a:solidFill>
                <a:latin typeface="楷体_GB2312" pitchFamily="49" charset="-122"/>
                <a:ea typeface="楷体_GB2312" pitchFamily="49" charset="-122"/>
              </a:rPr>
              <a:t>尽量使用合成 </a:t>
            </a:r>
            <a:r>
              <a:rPr lang="en-US" altLang="zh-CN" sz="2900" dirty="0">
                <a:solidFill>
                  <a:schemeClr val="accent2"/>
                </a:solidFill>
                <a:latin typeface="楷体_GB2312" pitchFamily="49" charset="-122"/>
                <a:ea typeface="楷体_GB2312" pitchFamily="49" charset="-122"/>
              </a:rPr>
              <a:t>/</a:t>
            </a:r>
            <a:r>
              <a:rPr lang="zh-CN" altLang="en-US" sz="2900" dirty="0">
                <a:solidFill>
                  <a:schemeClr val="accent2"/>
                </a:solidFill>
                <a:latin typeface="楷体_GB2312" pitchFamily="49" charset="-122"/>
                <a:ea typeface="楷体_GB2312" pitchFamily="49" charset="-122"/>
              </a:rPr>
              <a:t>聚合而不是继承来达到对实现的复用。</a:t>
            </a:r>
          </a:p>
          <a:p>
            <a:endParaRPr lang="en-US" altLang="zh-CN" sz="2900" dirty="0"/>
          </a:p>
        </p:txBody>
      </p:sp>
    </p:spTree>
    <p:extLst>
      <p:ext uri="{BB962C8B-B14F-4D97-AF65-F5344CB8AC3E}">
        <p14:creationId xmlns:p14="http://schemas.microsoft.com/office/powerpoint/2010/main" val="391421646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701750" y="261442"/>
            <a:ext cx="10785056" cy="732007"/>
          </a:xfrm>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sz="2800" dirty="0">
                <a:latin typeface="宋体" pitchFamily="2" charset="-122"/>
              </a:rPr>
              <a:t>合成／聚合复用原则（ </a:t>
            </a:r>
            <a:r>
              <a:rPr lang="en-US" altLang="zh-CN" sz="2800" dirty="0">
                <a:latin typeface="宋体" pitchFamily="2" charset="-122"/>
              </a:rPr>
              <a:t>CARP )</a:t>
            </a:r>
          </a:p>
        </p:txBody>
      </p:sp>
      <p:sp>
        <p:nvSpPr>
          <p:cNvPr id="579587" name="Rectangle 3"/>
          <p:cNvSpPr>
            <a:spLocks noGrp="1" noChangeArrowheads="1"/>
          </p:cNvSpPr>
          <p:nvPr>
            <p:ph type="body" idx="1"/>
          </p:nvPr>
        </p:nvSpPr>
        <p:spPr>
          <a:xfrm>
            <a:off x="773758" y="1341562"/>
            <a:ext cx="10958804" cy="4896984"/>
          </a:xfrm>
        </p:spPr>
        <p:txBody>
          <a:bodyPr/>
          <a:lstStyle/>
          <a:p>
            <a:pPr>
              <a:lnSpc>
                <a:spcPct val="100000"/>
              </a:lnSpc>
              <a:buFont typeface="Wingdings" pitchFamily="2" charset="2"/>
              <a:buNone/>
            </a:pPr>
            <a:r>
              <a:rPr lang="zh-CN" altLang="en-US" sz="2400" dirty="0"/>
              <a:t>两种不同复用方式的可维护性区别</a:t>
            </a:r>
          </a:p>
          <a:p>
            <a:pPr>
              <a:lnSpc>
                <a:spcPct val="100000"/>
              </a:lnSpc>
              <a:buFont typeface="Wingdings" pitchFamily="2" charset="2"/>
              <a:buNone/>
            </a:pPr>
            <a:r>
              <a:rPr lang="zh-CN" altLang="en-US" sz="2400" dirty="0"/>
              <a:t>继承复用</a:t>
            </a:r>
            <a:r>
              <a:rPr lang="en-US" altLang="zh-CN" sz="2400" dirty="0">
                <a:latin typeface="Arial"/>
              </a:rPr>
              <a:t>——</a:t>
            </a:r>
            <a:r>
              <a:rPr lang="zh-CN" altLang="en-US" sz="2400" dirty="0"/>
              <a:t>面向对象的语言特有容易被滥用的复用工具</a:t>
            </a:r>
          </a:p>
          <a:p>
            <a:pPr>
              <a:lnSpc>
                <a:spcPct val="100000"/>
              </a:lnSpc>
            </a:pPr>
            <a:r>
              <a:rPr lang="zh-CN" altLang="en-US" sz="2400" dirty="0">
                <a:ea typeface="楷体_GB2312" pitchFamily="49" charset="-122"/>
              </a:rPr>
              <a:t>一个类到另一个类的实现性继承。</a:t>
            </a:r>
          </a:p>
          <a:p>
            <a:pPr>
              <a:lnSpc>
                <a:spcPct val="100000"/>
              </a:lnSpc>
            </a:pPr>
            <a:r>
              <a:rPr lang="zh-CN" altLang="en-US" sz="2400" dirty="0">
                <a:ea typeface="楷体_GB2312" pitchFamily="49" charset="-122"/>
              </a:rPr>
              <a:t>扩展己有对象的实现得到新的功能。</a:t>
            </a:r>
          </a:p>
          <a:p>
            <a:pPr>
              <a:lnSpc>
                <a:spcPct val="100000"/>
              </a:lnSpc>
            </a:pPr>
            <a:r>
              <a:rPr lang="zh-CN" altLang="en-US" sz="2400" dirty="0">
                <a:ea typeface="楷体_GB2312" pitchFamily="49" charset="-122"/>
              </a:rPr>
              <a:t>基类（</a:t>
            </a:r>
            <a:r>
              <a:rPr lang="zh-CN" altLang="en-US" sz="2400" dirty="0">
                <a:latin typeface="楷体_GB2312" pitchFamily="49" charset="-122"/>
                <a:ea typeface="楷体_GB2312" pitchFamily="49" charset="-122"/>
              </a:rPr>
              <a:t>超类）</a:t>
            </a:r>
            <a:r>
              <a:rPr lang="zh-CN" altLang="en-US" sz="2400" dirty="0">
                <a:ea typeface="楷体_GB2312" pitchFamily="49" charset="-122"/>
              </a:rPr>
              <a:t>提供共同的属性和方法，子类通过增加新的属性和方法来扩展基类的实现</a:t>
            </a:r>
            <a:r>
              <a:rPr lang="zh-CN" altLang="en-US" sz="2400" dirty="0"/>
              <a:t>。</a:t>
            </a:r>
          </a:p>
          <a:p>
            <a:pPr>
              <a:lnSpc>
                <a:spcPct val="100000"/>
              </a:lnSpc>
            </a:pPr>
            <a:r>
              <a:rPr lang="zh-CN" altLang="en-US" sz="2400" dirty="0">
                <a:latin typeface="楷体_GB2312" pitchFamily="49" charset="-122"/>
                <a:ea typeface="楷体_GB2312" pitchFamily="49" charset="-122"/>
              </a:rPr>
              <a:t>由于</a:t>
            </a:r>
            <a:r>
              <a:rPr lang="zh-CN" altLang="en-US" sz="2400" dirty="0">
                <a:ea typeface="楷体_GB2312" pitchFamily="49" charset="-122"/>
              </a:rPr>
              <a:t>基类（</a:t>
            </a:r>
            <a:r>
              <a:rPr lang="zh-CN" altLang="en-US" sz="2400" dirty="0">
                <a:latin typeface="楷体_GB2312" pitchFamily="49" charset="-122"/>
                <a:ea typeface="楷体_GB2312" pitchFamily="49" charset="-122"/>
              </a:rPr>
              <a:t>超类）的内部细节常常是对子类透明的，又称</a:t>
            </a:r>
            <a:r>
              <a:rPr lang="zh-CN" altLang="en-US" sz="2400" dirty="0">
                <a:latin typeface="Arial"/>
                <a:ea typeface="楷体_GB2312" pitchFamily="49" charset="-122"/>
              </a:rPr>
              <a:t>“</a:t>
            </a:r>
            <a:r>
              <a:rPr lang="zh-CN" altLang="en-US" sz="2400" dirty="0">
                <a:latin typeface="楷体_GB2312" pitchFamily="49" charset="-122"/>
                <a:ea typeface="楷体_GB2312" pitchFamily="49" charset="-122"/>
              </a:rPr>
              <a:t>白箱</a:t>
            </a:r>
            <a:r>
              <a:rPr lang="zh-CN" altLang="en-US" sz="2400" dirty="0">
                <a:latin typeface="Arial"/>
                <a:ea typeface="楷体_GB2312" pitchFamily="49" charset="-122"/>
              </a:rPr>
              <a:t>”</a:t>
            </a:r>
            <a:r>
              <a:rPr lang="zh-CN" altLang="en-US" sz="2400" dirty="0">
                <a:latin typeface="楷体_GB2312" pitchFamily="49" charset="-122"/>
                <a:ea typeface="楷体_GB2312" pitchFamily="49" charset="-122"/>
              </a:rPr>
              <a:t>复用。</a:t>
            </a:r>
            <a:endParaRPr lang="zh-CN" altLang="en-US" sz="2400" dirty="0"/>
          </a:p>
          <a:p>
            <a:pPr>
              <a:lnSpc>
                <a:spcPct val="100000"/>
              </a:lnSpc>
              <a:buFont typeface="Wingdings" pitchFamily="2" charset="2"/>
              <a:buNone/>
            </a:pPr>
            <a:r>
              <a:rPr lang="zh-CN" altLang="en-US" sz="2400" dirty="0"/>
              <a:t>继承的例子：</a:t>
            </a:r>
          </a:p>
          <a:p>
            <a:pPr lvl="1">
              <a:lnSpc>
                <a:spcPct val="80000"/>
              </a:lnSpc>
              <a:buFont typeface="Wingdings" pitchFamily="2" charset="2"/>
              <a:buChar char="Ø"/>
            </a:pPr>
            <a:r>
              <a:rPr lang="zh-CN" altLang="en-US" sz="2100" b="1" dirty="0">
                <a:solidFill>
                  <a:srgbClr val="48F50B"/>
                </a:solidFill>
                <a:ea typeface="楷体_GB2312" pitchFamily="49" charset="-122"/>
              </a:rPr>
              <a:t>男人和女人是人类。</a:t>
            </a:r>
          </a:p>
          <a:p>
            <a:pPr lvl="1">
              <a:lnSpc>
                <a:spcPct val="80000"/>
              </a:lnSpc>
              <a:buFont typeface="Wingdings" pitchFamily="2" charset="2"/>
              <a:buChar char="Ø"/>
            </a:pPr>
            <a:r>
              <a:rPr lang="zh-CN" altLang="en-US" sz="2100" b="1" dirty="0">
                <a:solidFill>
                  <a:srgbClr val="48F50B"/>
                </a:solidFill>
                <a:ea typeface="楷体_GB2312" pitchFamily="49" charset="-122"/>
              </a:rPr>
              <a:t>上推排序是排序程序的一种。</a:t>
            </a:r>
          </a:p>
          <a:p>
            <a:pPr lvl="1">
              <a:lnSpc>
                <a:spcPct val="80000"/>
              </a:lnSpc>
              <a:buFont typeface="Wingdings" pitchFamily="2" charset="2"/>
              <a:buChar char="Ø"/>
            </a:pPr>
            <a:r>
              <a:rPr lang="zh-CN" altLang="en-US" sz="2100" b="1" dirty="0">
                <a:solidFill>
                  <a:srgbClr val="48F50B"/>
                </a:solidFill>
                <a:ea typeface="楷体_GB2312" pitchFamily="49" charset="-122"/>
              </a:rPr>
              <a:t>汽车驾照是官方文件为一种。</a:t>
            </a:r>
          </a:p>
          <a:p>
            <a:pPr lvl="1">
              <a:lnSpc>
                <a:spcPct val="80000"/>
              </a:lnSpc>
              <a:buFont typeface="Wingdings" pitchFamily="2" charset="2"/>
              <a:buChar char="Ø"/>
            </a:pPr>
            <a:r>
              <a:rPr lang="zh-CN" altLang="en-US" sz="2100" b="1" dirty="0">
                <a:solidFill>
                  <a:srgbClr val="48F50B"/>
                </a:solidFill>
                <a:ea typeface="楷体_GB2312" pitchFamily="49" charset="-122"/>
              </a:rPr>
              <a:t>正式雇员和临时雇员均是雇员。</a:t>
            </a:r>
          </a:p>
        </p:txBody>
      </p:sp>
    </p:spTree>
    <p:extLst>
      <p:ext uri="{BB962C8B-B14F-4D97-AF65-F5344CB8AC3E}">
        <p14:creationId xmlns:p14="http://schemas.microsoft.com/office/powerpoint/2010/main" val="243933202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p:txBody>
          <a:bodyPr/>
          <a:lstStyle/>
          <a:p>
            <a:pPr>
              <a:spcBef>
                <a:spcPct val="20000"/>
              </a:spcBef>
            </a:pPr>
            <a:r>
              <a:rPr lang="zh-CN" altLang="en-US"/>
              <a:t>合成／聚合复用原则（ </a:t>
            </a:r>
            <a:r>
              <a:rPr lang="en-US" altLang="zh-CN"/>
              <a:t>CARP )</a:t>
            </a:r>
          </a:p>
        </p:txBody>
      </p:sp>
      <p:sp>
        <p:nvSpPr>
          <p:cNvPr id="581636" name="Rectangle 4"/>
          <p:cNvSpPr>
            <a:spLocks noGrp="1" noChangeArrowheads="1"/>
          </p:cNvSpPr>
          <p:nvPr>
            <p:ph type="body" idx="1"/>
          </p:nvPr>
        </p:nvSpPr>
        <p:spPr/>
        <p:txBody>
          <a:bodyPr/>
          <a:lstStyle/>
          <a:p>
            <a:pPr>
              <a:lnSpc>
                <a:spcPct val="100000"/>
              </a:lnSpc>
              <a:buFont typeface="Wingdings" pitchFamily="2" charset="2"/>
              <a:buNone/>
            </a:pPr>
            <a:r>
              <a:rPr lang="zh-CN" altLang="en-US" sz="2900"/>
              <a:t>缺点：</a:t>
            </a:r>
          </a:p>
          <a:p>
            <a:pPr>
              <a:lnSpc>
                <a:spcPct val="100000"/>
              </a:lnSpc>
            </a:pPr>
            <a:r>
              <a:rPr lang="zh-CN" altLang="en-US" sz="2900">
                <a:latin typeface="楷体_GB2312" pitchFamily="49" charset="-122"/>
                <a:ea typeface="楷体_GB2312" pitchFamily="49" charset="-122"/>
              </a:rPr>
              <a:t>将超类的实现细节暴露给子类，破坏包装。</a:t>
            </a:r>
          </a:p>
          <a:p>
            <a:pPr>
              <a:lnSpc>
                <a:spcPct val="100000"/>
              </a:lnSpc>
            </a:pPr>
            <a:r>
              <a:rPr lang="zh-CN" altLang="en-US" sz="2900">
                <a:latin typeface="楷体_GB2312" pitchFamily="49" charset="-122"/>
                <a:ea typeface="楷体_GB2312" pitchFamily="49" charset="-122"/>
              </a:rPr>
              <a:t>超类的改变，使子类的实现也不得不发生改变，以适应超类的变化。</a:t>
            </a:r>
          </a:p>
          <a:p>
            <a:pPr>
              <a:lnSpc>
                <a:spcPct val="100000"/>
              </a:lnSpc>
            </a:pPr>
            <a:r>
              <a:rPr lang="zh-CN" altLang="en-US" sz="2900">
                <a:latin typeface="楷体_GB2312" pitchFamily="49" charset="-122"/>
                <a:ea typeface="楷体_GB2312" pitchFamily="49" charset="-122"/>
              </a:rPr>
              <a:t>从超类继承而来的实现是静态的，不可能在运行时间内发生改变，囚比没有足够的灵话性。</a:t>
            </a:r>
          </a:p>
        </p:txBody>
      </p:sp>
    </p:spTree>
    <p:extLst>
      <p:ext uri="{BB962C8B-B14F-4D97-AF65-F5344CB8AC3E}">
        <p14:creationId xmlns:p14="http://schemas.microsoft.com/office/powerpoint/2010/main" val="366021505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p:txBody>
          <a:bodyPr/>
          <a:lstStyle/>
          <a:p>
            <a:pPr>
              <a:spcBef>
                <a:spcPct val="20000"/>
              </a:spcBef>
            </a:pPr>
            <a:r>
              <a:rPr lang="zh-CN" altLang="en-US"/>
              <a:t>合成／聚合复用原则（ </a:t>
            </a:r>
            <a:r>
              <a:rPr lang="en-US" altLang="zh-CN"/>
              <a:t>CARP )</a:t>
            </a:r>
          </a:p>
        </p:txBody>
      </p:sp>
      <p:sp>
        <p:nvSpPr>
          <p:cNvPr id="580611" name="Rectangle 3"/>
          <p:cNvSpPr>
            <a:spLocks noGrp="1" noChangeArrowheads="1"/>
          </p:cNvSpPr>
          <p:nvPr>
            <p:ph type="body" idx="1"/>
          </p:nvPr>
        </p:nvSpPr>
        <p:spPr>
          <a:xfrm>
            <a:off x="701750" y="1485578"/>
            <a:ext cx="10373995" cy="3891863"/>
          </a:xfrm>
        </p:spPr>
        <p:txBody>
          <a:bodyPr/>
          <a:lstStyle/>
          <a:p>
            <a:r>
              <a:rPr lang="zh-CN" altLang="en-US" sz="2800" dirty="0"/>
              <a:t>继承复用的优点：</a:t>
            </a:r>
          </a:p>
          <a:p>
            <a:pPr>
              <a:buFont typeface="Wingdings" pitchFamily="2" charset="2"/>
              <a:buNone/>
            </a:pPr>
            <a:endParaRPr lang="zh-CN" altLang="en-US" sz="2800" dirty="0"/>
          </a:p>
          <a:p>
            <a:pPr>
              <a:buFont typeface="Wingdings" pitchFamily="2" charset="2"/>
              <a:buChar char="Ø"/>
            </a:pPr>
            <a:r>
              <a:rPr lang="zh-CN" altLang="en-US" sz="2800" dirty="0">
                <a:latin typeface="楷体_GB2312" pitchFamily="49" charset="-122"/>
                <a:ea typeface="楷体_GB2312" pitchFamily="49" charset="-122"/>
              </a:rPr>
              <a:t>新的实现较为容易， 超类的大部分功能可以通过继承关系自动进入子类。</a:t>
            </a:r>
          </a:p>
          <a:p>
            <a:pPr>
              <a:buFont typeface="Wingdings" pitchFamily="2" charset="2"/>
              <a:buChar char="Ø"/>
            </a:pPr>
            <a:r>
              <a:rPr lang="zh-CN" altLang="en-US" sz="2800" dirty="0">
                <a:latin typeface="楷体_GB2312" pitchFamily="49" charset="-122"/>
                <a:ea typeface="楷体_GB2312" pitchFamily="49" charset="-122"/>
              </a:rPr>
              <a:t>修改或扩展继承而来的实现较为容易</a:t>
            </a:r>
          </a:p>
        </p:txBody>
      </p:sp>
    </p:spTree>
    <p:extLst>
      <p:ext uri="{BB962C8B-B14F-4D97-AF65-F5344CB8AC3E}">
        <p14:creationId xmlns:p14="http://schemas.microsoft.com/office/powerpoint/2010/main" val="303375678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2"/>
          <p:cNvSpPr>
            <a:spLocks noGrp="1" noChangeArrowheads="1"/>
          </p:cNvSpPr>
          <p:nvPr>
            <p:ph type="title"/>
          </p:nvPr>
        </p:nvSpPr>
        <p:spPr>
          <a:xfrm>
            <a:off x="662863" y="263393"/>
            <a:ext cx="10785056" cy="792345"/>
          </a:xfrm>
        </p:spPr>
        <p:txBody>
          <a:bodyPr/>
          <a:lstStyle/>
          <a:p>
            <a:pPr>
              <a:spcBef>
                <a:spcPct val="20000"/>
              </a:spcBef>
            </a:pPr>
            <a:r>
              <a:rPr lang="zh-CN" altLang="en-US" dirty="0"/>
              <a:t>合成／聚合复用原则（ </a:t>
            </a:r>
            <a:r>
              <a:rPr lang="en-US" altLang="zh-CN" dirty="0"/>
              <a:t>CARP )</a:t>
            </a:r>
          </a:p>
        </p:txBody>
      </p:sp>
      <p:sp>
        <p:nvSpPr>
          <p:cNvPr id="577539" name="Rectangle 3"/>
          <p:cNvSpPr>
            <a:spLocks noGrp="1" noChangeArrowheads="1"/>
          </p:cNvSpPr>
          <p:nvPr>
            <p:ph type="body" idx="1"/>
          </p:nvPr>
        </p:nvSpPr>
        <p:spPr>
          <a:xfrm>
            <a:off x="462286" y="1263785"/>
            <a:ext cx="11342319" cy="4828705"/>
          </a:xfrm>
        </p:spPr>
        <p:txBody>
          <a:bodyPr/>
          <a:lstStyle/>
          <a:p>
            <a:pPr>
              <a:lnSpc>
                <a:spcPct val="100000"/>
              </a:lnSpc>
            </a:pPr>
            <a:r>
              <a:rPr lang="zh-CN" altLang="en-US" sz="2800" dirty="0"/>
              <a:t>合成</a:t>
            </a:r>
            <a:r>
              <a:rPr lang="en-US" altLang="zh-CN" sz="2800" dirty="0"/>
              <a:t>/</a:t>
            </a:r>
            <a:r>
              <a:rPr lang="zh-CN" altLang="en-US" sz="2800" dirty="0"/>
              <a:t>聚合复用</a:t>
            </a:r>
          </a:p>
          <a:p>
            <a:pPr>
              <a:lnSpc>
                <a:spcPct val="100000"/>
              </a:lnSpc>
              <a:buFont typeface="Wingdings" pitchFamily="2" charset="2"/>
              <a:buNone/>
            </a:pPr>
            <a:r>
              <a:rPr lang="zh-CN" altLang="en-US" sz="2800" dirty="0">
                <a:ea typeface="楷体_GB2312" pitchFamily="49" charset="-122"/>
              </a:rPr>
              <a:t>可以将已有的对象纳入到新对象中，成为新对象的一部分，新的对象可以调用己有对象的功能。新对象存取成分对象的唯一方法是通过成分对象的接口。</a:t>
            </a:r>
          </a:p>
        </p:txBody>
      </p:sp>
    </p:spTree>
    <p:extLst>
      <p:ext uri="{BB962C8B-B14F-4D97-AF65-F5344CB8AC3E}">
        <p14:creationId xmlns:p14="http://schemas.microsoft.com/office/powerpoint/2010/main" val="239164489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6418" name="Rectangle 2"/>
          <p:cNvSpPr>
            <a:spLocks noGrp="1" noChangeArrowheads="1"/>
          </p:cNvSpPr>
          <p:nvPr>
            <p:ph type="title"/>
          </p:nvPr>
        </p:nvSpPr>
        <p:spPr/>
        <p:txBody>
          <a:bodyPr/>
          <a:lstStyle/>
          <a:p>
            <a:pPr>
              <a:spcBef>
                <a:spcPct val="20000"/>
              </a:spcBef>
            </a:pPr>
            <a:r>
              <a:rPr lang="zh-CN" altLang="en-US"/>
              <a:t>合成／聚合复用原则（ </a:t>
            </a:r>
            <a:r>
              <a:rPr lang="en-US" altLang="zh-CN"/>
              <a:t>CARP )</a:t>
            </a:r>
          </a:p>
        </p:txBody>
      </p:sp>
      <p:sp>
        <p:nvSpPr>
          <p:cNvPr id="956419" name="Rectangle 3"/>
          <p:cNvSpPr>
            <a:spLocks noGrp="1" noChangeArrowheads="1"/>
          </p:cNvSpPr>
          <p:nvPr>
            <p:ph type="body" idx="1"/>
          </p:nvPr>
        </p:nvSpPr>
        <p:spPr/>
        <p:txBody>
          <a:bodyPr/>
          <a:lstStyle/>
          <a:p>
            <a:pPr>
              <a:lnSpc>
                <a:spcPct val="100000"/>
              </a:lnSpc>
              <a:buFont typeface="Wingdings" pitchFamily="2" charset="2"/>
              <a:buChar char="Ø"/>
            </a:pPr>
            <a:r>
              <a:rPr lang="zh-CN" altLang="en-US" sz="2900">
                <a:ea typeface="楷体_GB2312" pitchFamily="49" charset="-122"/>
              </a:rPr>
              <a:t>黑盒复用，新对象看不见成分对象的内部细节。</a:t>
            </a:r>
          </a:p>
          <a:p>
            <a:pPr>
              <a:lnSpc>
                <a:spcPct val="100000"/>
              </a:lnSpc>
              <a:buFont typeface="Wingdings" pitchFamily="2" charset="2"/>
              <a:buChar char="Ø"/>
            </a:pPr>
            <a:r>
              <a:rPr lang="zh-CN" altLang="en-US" sz="2900">
                <a:ea typeface="楷体_GB2312" pitchFamily="49" charset="-122"/>
              </a:rPr>
              <a:t>支持包装。</a:t>
            </a:r>
          </a:p>
          <a:p>
            <a:pPr>
              <a:lnSpc>
                <a:spcPct val="100000"/>
              </a:lnSpc>
              <a:buFont typeface="Wingdings" pitchFamily="2" charset="2"/>
              <a:buChar char="Ø"/>
            </a:pPr>
            <a:r>
              <a:rPr lang="zh-CN" altLang="en-US" sz="2900">
                <a:ea typeface="楷体_GB2312" pitchFamily="49" charset="-122"/>
              </a:rPr>
              <a:t>所需的依赖较少。</a:t>
            </a:r>
          </a:p>
          <a:p>
            <a:pPr>
              <a:lnSpc>
                <a:spcPct val="100000"/>
              </a:lnSpc>
              <a:buFont typeface="Wingdings" pitchFamily="2" charset="2"/>
              <a:buChar char="Ø"/>
            </a:pPr>
            <a:r>
              <a:rPr lang="zh-CN" altLang="en-US" sz="2900">
                <a:ea typeface="楷体_GB2312" pitchFamily="49" charset="-122"/>
              </a:rPr>
              <a:t>每一个新的类可以将焦点集中在一个任务上。</a:t>
            </a:r>
          </a:p>
          <a:p>
            <a:pPr>
              <a:lnSpc>
                <a:spcPct val="100000"/>
              </a:lnSpc>
              <a:buFont typeface="Wingdings" pitchFamily="2" charset="2"/>
              <a:buChar char="Ø"/>
            </a:pPr>
            <a:r>
              <a:rPr lang="zh-CN" altLang="en-US" sz="2900">
                <a:ea typeface="楷体_GB2312" pitchFamily="49" charset="-122"/>
              </a:rPr>
              <a:t>可以在运行时动态进行，新对象可以动态地引用与成分对象类型相同的对象。</a:t>
            </a:r>
          </a:p>
          <a:p>
            <a:pPr>
              <a:lnSpc>
                <a:spcPct val="100000"/>
              </a:lnSpc>
              <a:buFont typeface="Wingdings" pitchFamily="2" charset="2"/>
              <a:buChar char="Ø"/>
            </a:pPr>
            <a:r>
              <a:rPr lang="zh-CN" altLang="en-US" sz="2900">
                <a:ea typeface="楷体_GB2312" pitchFamily="49" charset="-122"/>
              </a:rPr>
              <a:t>可以应用到几乎任何环境中去。</a:t>
            </a:r>
          </a:p>
        </p:txBody>
      </p:sp>
    </p:spTree>
    <p:extLst>
      <p:ext uri="{BB962C8B-B14F-4D97-AF65-F5344CB8AC3E}">
        <p14:creationId xmlns:p14="http://schemas.microsoft.com/office/powerpoint/2010/main" val="22989608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zh-CN" altLang="en-US" sz="2800" dirty="0"/>
              <a:t>什么是模式</a:t>
            </a:r>
          </a:p>
        </p:txBody>
      </p:sp>
      <p:sp>
        <p:nvSpPr>
          <p:cNvPr id="15363" name="Rectangle 3"/>
          <p:cNvSpPr>
            <a:spLocks noGrp="1" noChangeArrowheads="1"/>
          </p:cNvSpPr>
          <p:nvPr>
            <p:ph type="body" idx="1"/>
          </p:nvPr>
        </p:nvSpPr>
        <p:spPr>
          <a:xfrm>
            <a:off x="845766" y="1989634"/>
            <a:ext cx="10373995" cy="2808938"/>
          </a:xfrm>
        </p:spPr>
        <p:style>
          <a:lnRef idx="2">
            <a:schemeClr val="accent1"/>
          </a:lnRef>
          <a:fillRef idx="1">
            <a:schemeClr val="lt1"/>
          </a:fillRef>
          <a:effectRef idx="0">
            <a:schemeClr val="accent1"/>
          </a:effectRef>
          <a:fontRef idx="minor">
            <a:schemeClr val="dk1"/>
          </a:fontRef>
        </p:style>
        <p:txBody>
          <a:bodyPr/>
          <a:lstStyle/>
          <a:p>
            <a:pPr algn="just">
              <a:lnSpc>
                <a:spcPct val="120000"/>
              </a:lnSpc>
              <a:buFont typeface="Wingdings" pitchFamily="2" charset="2"/>
              <a:buNone/>
            </a:pPr>
            <a:r>
              <a:rPr kumimoji="1" lang="zh-CN" altLang="en-US" sz="3300" dirty="0"/>
              <a:t>建筑师</a:t>
            </a:r>
            <a:r>
              <a:rPr lang="en-US" altLang="zh-CN" sz="3300" dirty="0">
                <a:latin typeface="楷体_GB2312" pitchFamily="49" charset="-122"/>
                <a:ea typeface="楷体_GB2312" pitchFamily="49" charset="-122"/>
              </a:rPr>
              <a:t>Alexander</a:t>
            </a:r>
            <a:r>
              <a:rPr lang="zh-CN" altLang="en-US" sz="3300" dirty="0">
                <a:latin typeface="楷体_GB2312" pitchFamily="49" charset="-122"/>
                <a:ea typeface="楷体_GB2312" pitchFamily="49" charset="-122"/>
              </a:rPr>
              <a:t>：</a:t>
            </a:r>
          </a:p>
          <a:p>
            <a:pPr algn="just">
              <a:lnSpc>
                <a:spcPct val="120000"/>
              </a:lnSpc>
              <a:buFont typeface="Wingdings" pitchFamily="2" charset="2"/>
              <a:buNone/>
            </a:pPr>
            <a:r>
              <a:rPr lang="zh-CN" altLang="en-US" sz="3300" b="1" dirty="0">
                <a:solidFill>
                  <a:schemeClr val="tx1"/>
                </a:solidFill>
                <a:latin typeface="楷体_GB2312" pitchFamily="49" charset="-122"/>
                <a:ea typeface="楷体_GB2312" pitchFamily="49" charset="-122"/>
              </a:rPr>
              <a:t>每一个模式描述了一个在我们身边一再发生的问题，它告诉你这个问题的解的关键，以使你可以成千上万次地利用这个解，而不需要再一次去解它。</a:t>
            </a:r>
          </a:p>
        </p:txBody>
      </p:sp>
    </p:spTree>
    <p:extLst>
      <p:ext uri="{BB962C8B-B14F-4D97-AF65-F5344CB8AC3E}">
        <p14:creationId xmlns:p14="http://schemas.microsoft.com/office/powerpoint/2010/main" val="193784058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p:txBody>
          <a:bodyPr/>
          <a:lstStyle/>
          <a:p>
            <a:pPr>
              <a:spcBef>
                <a:spcPct val="20000"/>
              </a:spcBef>
            </a:pPr>
            <a:r>
              <a:rPr lang="zh-CN" altLang="en-US"/>
              <a:t>合成／聚合复用原则（ </a:t>
            </a:r>
            <a:r>
              <a:rPr lang="en-US" altLang="zh-CN"/>
              <a:t>CARP )</a:t>
            </a:r>
          </a:p>
        </p:txBody>
      </p:sp>
      <p:sp>
        <p:nvSpPr>
          <p:cNvPr id="578563" name="Rectangle 3"/>
          <p:cNvSpPr>
            <a:spLocks noGrp="1" noChangeArrowheads="1"/>
          </p:cNvSpPr>
          <p:nvPr>
            <p:ph type="body" idx="1"/>
          </p:nvPr>
        </p:nvSpPr>
        <p:spPr>
          <a:xfrm>
            <a:off x="911115" y="2565994"/>
            <a:ext cx="10373995" cy="1800642"/>
          </a:xfrm>
        </p:spPr>
        <p:txBody>
          <a:bodyPr/>
          <a:lstStyle/>
          <a:p>
            <a:pPr>
              <a:lnSpc>
                <a:spcPct val="100000"/>
              </a:lnSpc>
              <a:buFont typeface="Wingdings" pitchFamily="2" charset="2"/>
              <a:buNone/>
            </a:pPr>
            <a:r>
              <a:rPr lang="zh-CN" altLang="en-US" sz="4800"/>
              <a:t>缺点：</a:t>
            </a:r>
            <a:r>
              <a:rPr lang="zh-CN" altLang="en-US" sz="4800">
                <a:ea typeface="楷体_GB2312" pitchFamily="49" charset="-122"/>
              </a:rPr>
              <a:t>需要管理较多的对象。</a:t>
            </a:r>
          </a:p>
          <a:p>
            <a:endParaRPr lang="en-US" altLang="zh-CN">
              <a:ea typeface="楷体_GB2312" pitchFamily="49" charset="-122"/>
            </a:endParaRPr>
          </a:p>
        </p:txBody>
      </p:sp>
    </p:spTree>
    <p:extLst>
      <p:ext uri="{BB962C8B-B14F-4D97-AF65-F5344CB8AC3E}">
        <p14:creationId xmlns:p14="http://schemas.microsoft.com/office/powerpoint/2010/main" val="130512522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p:txBody>
          <a:bodyPr/>
          <a:lstStyle/>
          <a:p>
            <a:pPr>
              <a:spcBef>
                <a:spcPct val="20000"/>
              </a:spcBef>
            </a:pPr>
            <a:r>
              <a:rPr lang="zh-CN" altLang="en-US"/>
              <a:t>合成／聚合复用原则（ </a:t>
            </a:r>
            <a:r>
              <a:rPr lang="en-US" altLang="zh-CN"/>
              <a:t>CARP )</a:t>
            </a:r>
          </a:p>
        </p:txBody>
      </p:sp>
      <p:sp>
        <p:nvSpPr>
          <p:cNvPr id="575491" name="Rectangle 3"/>
          <p:cNvSpPr>
            <a:spLocks noGrp="1" noChangeArrowheads="1"/>
          </p:cNvSpPr>
          <p:nvPr>
            <p:ph type="body" idx="1"/>
          </p:nvPr>
        </p:nvSpPr>
        <p:spPr>
          <a:xfrm>
            <a:off x="557734" y="1413570"/>
            <a:ext cx="10668519" cy="3817234"/>
          </a:xfrm>
        </p:spPr>
        <p:txBody>
          <a:bodyPr/>
          <a:lstStyle/>
          <a:p>
            <a:pPr>
              <a:lnSpc>
                <a:spcPct val="100000"/>
              </a:lnSpc>
              <a:buFont typeface="Wingdings" pitchFamily="2" charset="2"/>
              <a:buNone/>
            </a:pPr>
            <a:endParaRPr lang="en-US" altLang="zh-CN" sz="2900" dirty="0">
              <a:solidFill>
                <a:schemeClr val="accent2"/>
              </a:solidFill>
              <a:latin typeface="楷体_GB2312" pitchFamily="49" charset="-122"/>
              <a:ea typeface="楷体_GB2312" pitchFamily="49" charset="-122"/>
            </a:endParaRPr>
          </a:p>
          <a:p>
            <a:pPr>
              <a:lnSpc>
                <a:spcPct val="100000"/>
              </a:lnSpc>
            </a:pPr>
            <a:r>
              <a:rPr lang="zh-CN" altLang="en-US" sz="2900" dirty="0">
                <a:solidFill>
                  <a:schemeClr val="accent2"/>
                </a:solidFill>
                <a:latin typeface="楷体_GB2312" pitchFamily="49" charset="-122"/>
                <a:ea typeface="楷体_GB2312" pitchFamily="49" charset="-122"/>
              </a:rPr>
              <a:t>表述一：使用已有对象，使之成为新对象的一部分：新的对象通过向这些对象的委派达到复用已有功能的目的。</a:t>
            </a:r>
          </a:p>
          <a:p>
            <a:pPr>
              <a:lnSpc>
                <a:spcPct val="100000"/>
              </a:lnSpc>
              <a:buFont typeface="Wingdings" pitchFamily="2" charset="2"/>
              <a:buNone/>
            </a:pPr>
            <a:endParaRPr lang="zh-CN" altLang="en-US" sz="2900" dirty="0">
              <a:solidFill>
                <a:schemeClr val="accent2"/>
              </a:solidFill>
              <a:latin typeface="楷体_GB2312" pitchFamily="49" charset="-122"/>
              <a:ea typeface="楷体_GB2312" pitchFamily="49" charset="-122"/>
            </a:endParaRPr>
          </a:p>
          <a:p>
            <a:pPr>
              <a:lnSpc>
                <a:spcPct val="100000"/>
              </a:lnSpc>
            </a:pPr>
            <a:r>
              <a:rPr lang="zh-CN" altLang="en-US" sz="2900" dirty="0">
                <a:solidFill>
                  <a:schemeClr val="accent2"/>
                </a:solidFill>
                <a:latin typeface="楷体_GB2312" pitchFamily="49" charset="-122"/>
                <a:ea typeface="楷体_GB2312" pitchFamily="49" charset="-122"/>
              </a:rPr>
              <a:t>表述二：一个角色如果有更多的责任，那么可以使用合成</a:t>
            </a:r>
            <a:r>
              <a:rPr lang="en-US" altLang="zh-CN" sz="2900" dirty="0">
                <a:solidFill>
                  <a:schemeClr val="accent2"/>
                </a:solidFill>
                <a:latin typeface="楷体_GB2312" pitchFamily="49" charset="-122"/>
                <a:ea typeface="楷体_GB2312" pitchFamily="49" charset="-122"/>
              </a:rPr>
              <a:t>/</a:t>
            </a:r>
            <a:r>
              <a:rPr lang="zh-CN" altLang="en-US" sz="2900" dirty="0">
                <a:solidFill>
                  <a:schemeClr val="accent2"/>
                </a:solidFill>
                <a:latin typeface="楷体_GB2312" pitchFamily="49" charset="-122"/>
                <a:ea typeface="楷体_GB2312" pitchFamily="49" charset="-122"/>
              </a:rPr>
              <a:t>聚合关系将新的责任委派到合适的对象。</a:t>
            </a:r>
          </a:p>
        </p:txBody>
      </p:sp>
    </p:spTree>
    <p:extLst>
      <p:ext uri="{BB962C8B-B14F-4D97-AF65-F5344CB8AC3E}">
        <p14:creationId xmlns:p14="http://schemas.microsoft.com/office/powerpoint/2010/main" val="312050157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p:txBody>
          <a:bodyPr/>
          <a:lstStyle/>
          <a:p>
            <a:pPr>
              <a:spcBef>
                <a:spcPct val="20000"/>
              </a:spcBef>
            </a:pPr>
            <a:r>
              <a:rPr lang="zh-CN" altLang="en-US" dirty="0"/>
              <a:t>合成／聚合复用原则（ </a:t>
            </a:r>
            <a:r>
              <a:rPr lang="en-US" altLang="zh-CN" dirty="0"/>
              <a:t>CARP )</a:t>
            </a:r>
          </a:p>
        </p:txBody>
      </p:sp>
      <p:sp>
        <p:nvSpPr>
          <p:cNvPr id="576515" name="Rectangle 3"/>
          <p:cNvSpPr>
            <a:spLocks noGrp="1" noChangeArrowheads="1"/>
          </p:cNvSpPr>
          <p:nvPr>
            <p:ph type="body" idx="1"/>
          </p:nvPr>
        </p:nvSpPr>
        <p:spPr>
          <a:xfrm>
            <a:off x="557734" y="1269554"/>
            <a:ext cx="10373995" cy="4825529"/>
          </a:xfrm>
        </p:spPr>
        <p:txBody>
          <a:bodyPr/>
          <a:lstStyle/>
          <a:p>
            <a:pPr>
              <a:lnSpc>
                <a:spcPct val="100000"/>
              </a:lnSpc>
              <a:buFont typeface="Wingdings" pitchFamily="2" charset="2"/>
              <a:buNone/>
            </a:pPr>
            <a:r>
              <a:rPr lang="zh-CN" altLang="en-US" sz="2400" dirty="0"/>
              <a:t>合成和聚合均是关联关系。</a:t>
            </a:r>
          </a:p>
          <a:p>
            <a:pPr>
              <a:lnSpc>
                <a:spcPct val="100000"/>
              </a:lnSpc>
              <a:buFont typeface="Wingdings" pitchFamily="2" charset="2"/>
              <a:buNone/>
            </a:pPr>
            <a:r>
              <a:rPr lang="zh-CN" altLang="en-US" sz="2400" dirty="0"/>
              <a:t>区别</a:t>
            </a:r>
          </a:p>
          <a:p>
            <a:pPr>
              <a:lnSpc>
                <a:spcPct val="100000"/>
              </a:lnSpc>
            </a:pPr>
            <a:r>
              <a:rPr lang="zh-CN" altLang="en-US" sz="2400" dirty="0"/>
              <a:t>聚合</a:t>
            </a:r>
            <a:r>
              <a:rPr lang="en-US" altLang="zh-CN" sz="2400" dirty="0">
                <a:latin typeface="Arial"/>
              </a:rPr>
              <a:t>——“</a:t>
            </a:r>
            <a:r>
              <a:rPr lang="zh-CN" altLang="en-US" sz="2400" dirty="0"/>
              <a:t>拥有</a:t>
            </a:r>
            <a:r>
              <a:rPr lang="zh-CN" altLang="en-US" sz="2400" dirty="0">
                <a:latin typeface="Arial"/>
              </a:rPr>
              <a:t>”</a:t>
            </a:r>
            <a:r>
              <a:rPr lang="zh-CN" altLang="en-US" sz="2400" dirty="0"/>
              <a:t>关系或者整体与部分的关系</a:t>
            </a:r>
          </a:p>
          <a:p>
            <a:pPr>
              <a:lnSpc>
                <a:spcPct val="100000"/>
              </a:lnSpc>
            </a:pPr>
            <a:r>
              <a:rPr lang="zh-CN" altLang="en-US" sz="2400" dirty="0"/>
              <a:t>合成</a:t>
            </a:r>
            <a:r>
              <a:rPr lang="en-US" altLang="zh-CN" sz="2400" dirty="0">
                <a:latin typeface="Arial"/>
              </a:rPr>
              <a:t>——</a:t>
            </a:r>
            <a:r>
              <a:rPr lang="zh-CN" altLang="en-US" sz="2400" dirty="0"/>
              <a:t>强得多的</a:t>
            </a:r>
            <a:r>
              <a:rPr lang="zh-CN" altLang="en-US" sz="2400" dirty="0">
                <a:latin typeface="Arial"/>
              </a:rPr>
              <a:t>“</a:t>
            </a:r>
            <a:r>
              <a:rPr lang="zh-CN" altLang="en-US" sz="2400" dirty="0"/>
              <a:t>拥有</a:t>
            </a:r>
            <a:r>
              <a:rPr lang="zh-CN" altLang="en-US" sz="2400" dirty="0">
                <a:latin typeface="Arial"/>
              </a:rPr>
              <a:t>”</a:t>
            </a:r>
            <a:r>
              <a:rPr lang="zh-CN" altLang="en-US" sz="2400" dirty="0"/>
              <a:t>关系：</a:t>
            </a:r>
          </a:p>
          <a:p>
            <a:pPr>
              <a:lnSpc>
                <a:spcPct val="100000"/>
              </a:lnSpc>
              <a:buFont typeface="Wingdings" pitchFamily="2" charset="2"/>
              <a:buChar char="Ø"/>
            </a:pPr>
            <a:r>
              <a:rPr lang="zh-CN" altLang="en-US" sz="2400" dirty="0">
                <a:solidFill>
                  <a:srgbClr val="48F50B"/>
                </a:solidFill>
                <a:latin typeface="楷体_GB2312" pitchFamily="49" charset="-122"/>
                <a:ea typeface="楷体_GB2312" pitchFamily="49" charset="-122"/>
              </a:rPr>
              <a:t>部分和整体的生命周期相同。</a:t>
            </a:r>
          </a:p>
          <a:p>
            <a:pPr>
              <a:lnSpc>
                <a:spcPct val="100000"/>
              </a:lnSpc>
              <a:buFont typeface="Wingdings" pitchFamily="2" charset="2"/>
              <a:buChar char="Ø"/>
            </a:pPr>
            <a:r>
              <a:rPr lang="zh-CN" altLang="en-US" sz="2400" dirty="0">
                <a:solidFill>
                  <a:srgbClr val="48F50B"/>
                </a:solidFill>
                <a:latin typeface="楷体_GB2312" pitchFamily="49" charset="-122"/>
                <a:ea typeface="楷体_GB2312" pitchFamily="49" charset="-122"/>
              </a:rPr>
              <a:t>新对象拥有对组成部分的支配权。</a:t>
            </a:r>
          </a:p>
          <a:p>
            <a:pPr>
              <a:lnSpc>
                <a:spcPct val="100000"/>
              </a:lnSpc>
              <a:buFont typeface="Wingdings" pitchFamily="2" charset="2"/>
              <a:buNone/>
            </a:pPr>
            <a:r>
              <a:rPr lang="zh-CN" altLang="en-US" sz="2400" dirty="0">
                <a:solidFill>
                  <a:srgbClr val="48F50B"/>
                </a:solidFill>
                <a:latin typeface="楷体_GB2312" pitchFamily="49" charset="-122"/>
                <a:ea typeface="楷体_GB2312" pitchFamily="49" charset="-122"/>
              </a:rPr>
              <a:t>    创建</a:t>
            </a:r>
            <a:r>
              <a:rPr lang="en-US" altLang="zh-CN" sz="2400" dirty="0">
                <a:solidFill>
                  <a:srgbClr val="48F50B"/>
                </a:solidFill>
                <a:latin typeface="Arial"/>
                <a:ea typeface="楷体_GB2312" pitchFamily="49" charset="-122"/>
              </a:rPr>
              <a:t>——</a:t>
            </a:r>
            <a:r>
              <a:rPr lang="zh-CN" altLang="en-US" sz="2400" dirty="0">
                <a:solidFill>
                  <a:srgbClr val="48F50B"/>
                </a:solidFill>
                <a:latin typeface="楷体_GB2312" pitchFamily="49" charset="-122"/>
                <a:ea typeface="楷体_GB2312" pitchFamily="49" charset="-122"/>
              </a:rPr>
              <a:t>组成部分的内存分配</a:t>
            </a:r>
          </a:p>
          <a:p>
            <a:pPr>
              <a:lnSpc>
                <a:spcPct val="100000"/>
              </a:lnSpc>
              <a:buFont typeface="Wingdings" pitchFamily="2" charset="2"/>
              <a:buNone/>
            </a:pPr>
            <a:r>
              <a:rPr lang="zh-CN" altLang="en-US" sz="2400" dirty="0">
                <a:solidFill>
                  <a:srgbClr val="48F50B"/>
                </a:solidFill>
                <a:latin typeface="楷体_GB2312" pitchFamily="49" charset="-122"/>
                <a:ea typeface="楷体_GB2312" pitchFamily="49" charset="-122"/>
              </a:rPr>
              <a:t>    湮灭</a:t>
            </a:r>
            <a:r>
              <a:rPr lang="en-US" altLang="zh-CN" sz="2400" dirty="0">
                <a:solidFill>
                  <a:srgbClr val="48F50B"/>
                </a:solidFill>
                <a:latin typeface="Arial"/>
                <a:ea typeface="楷体_GB2312" pitchFamily="49" charset="-122"/>
              </a:rPr>
              <a:t>——</a:t>
            </a:r>
            <a:r>
              <a:rPr lang="zh-CN" altLang="en-US" sz="2400" dirty="0">
                <a:solidFill>
                  <a:srgbClr val="48F50B"/>
                </a:solidFill>
                <a:latin typeface="楷体_GB2312" pitchFamily="49" charset="-122"/>
                <a:ea typeface="楷体_GB2312" pitchFamily="49" charset="-122"/>
              </a:rPr>
              <a:t>组成部分的内存释放</a:t>
            </a:r>
          </a:p>
          <a:p>
            <a:pPr>
              <a:lnSpc>
                <a:spcPct val="100000"/>
              </a:lnSpc>
              <a:buFont typeface="Wingdings" pitchFamily="2" charset="2"/>
              <a:buChar char="Ø"/>
            </a:pPr>
            <a:r>
              <a:rPr lang="zh-CN" altLang="en-US" sz="2400" dirty="0">
                <a:solidFill>
                  <a:srgbClr val="48F50B"/>
                </a:solidFill>
                <a:latin typeface="楷体_GB2312" pitchFamily="49" charset="-122"/>
                <a:ea typeface="楷体_GB2312" pitchFamily="49" charset="-122"/>
              </a:rPr>
              <a:t>合成的多重性不超过 </a:t>
            </a:r>
            <a:r>
              <a:rPr lang="en-US" altLang="zh-CN" sz="2400" dirty="0">
                <a:solidFill>
                  <a:srgbClr val="48F50B"/>
                </a:solidFill>
                <a:latin typeface="楷体_GB2312" pitchFamily="49" charset="-122"/>
                <a:ea typeface="楷体_GB2312" pitchFamily="49" charset="-122"/>
              </a:rPr>
              <a:t>1 </a:t>
            </a:r>
          </a:p>
          <a:p>
            <a:pPr>
              <a:lnSpc>
                <a:spcPct val="100000"/>
              </a:lnSpc>
              <a:buFont typeface="Wingdings" pitchFamily="2" charset="2"/>
              <a:buNone/>
            </a:pPr>
            <a:r>
              <a:rPr lang="zh-CN" altLang="en-US" sz="1800" b="1" dirty="0">
                <a:solidFill>
                  <a:schemeClr val="accent1"/>
                </a:solidFill>
                <a:latin typeface="宋体" pitchFamily="2" charset="-122"/>
              </a:rPr>
              <a:t>成分对象在同一个时间只属于一个合成关系。</a:t>
            </a:r>
          </a:p>
        </p:txBody>
      </p:sp>
    </p:spTree>
    <p:extLst>
      <p:ext uri="{BB962C8B-B14F-4D97-AF65-F5344CB8AC3E}">
        <p14:creationId xmlns:p14="http://schemas.microsoft.com/office/powerpoint/2010/main" val="48348775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p:txBody>
          <a:bodyPr/>
          <a:lstStyle/>
          <a:p>
            <a:pPr>
              <a:spcBef>
                <a:spcPct val="20000"/>
              </a:spcBef>
            </a:pPr>
            <a:r>
              <a:rPr lang="zh-CN" altLang="en-US" dirty="0"/>
              <a:t>迪米特法则（ </a:t>
            </a:r>
            <a:r>
              <a:rPr lang="en-US" altLang="zh-CN" dirty="0" err="1"/>
              <a:t>LoD</a:t>
            </a:r>
            <a:r>
              <a:rPr lang="en-US" altLang="zh-CN" dirty="0"/>
              <a:t> )</a:t>
            </a:r>
          </a:p>
        </p:txBody>
      </p:sp>
      <p:sp>
        <p:nvSpPr>
          <p:cNvPr id="583683" name="Rectangle 3"/>
          <p:cNvSpPr>
            <a:spLocks noGrp="1" noChangeArrowheads="1"/>
          </p:cNvSpPr>
          <p:nvPr>
            <p:ph type="body" idx="1"/>
          </p:nvPr>
        </p:nvSpPr>
        <p:spPr>
          <a:xfrm>
            <a:off x="413718" y="1413570"/>
            <a:ext cx="11579632" cy="4115753"/>
          </a:xfrm>
        </p:spPr>
        <p:txBody>
          <a:bodyPr/>
          <a:lstStyle/>
          <a:p>
            <a:pPr marL="0" indent="0">
              <a:lnSpc>
                <a:spcPct val="100000"/>
              </a:lnSpc>
              <a:buNone/>
            </a:pPr>
            <a:r>
              <a:rPr lang="zh-CN" altLang="en-US" sz="2900" dirty="0"/>
              <a:t>迪米特法则</a:t>
            </a:r>
            <a:r>
              <a:rPr lang="en-US" altLang="zh-CN" sz="2900" dirty="0" err="1"/>
              <a:t>LoD</a:t>
            </a:r>
            <a:r>
              <a:rPr lang="zh-CN" altLang="en-US" sz="2900" dirty="0"/>
              <a:t>（ </a:t>
            </a:r>
            <a:r>
              <a:rPr lang="en-US" altLang="zh-CN" sz="2900" dirty="0"/>
              <a:t>Law of  Demeter </a:t>
            </a:r>
            <a:r>
              <a:rPr lang="zh-CN" altLang="en-US" sz="2900" dirty="0"/>
              <a:t>）</a:t>
            </a:r>
          </a:p>
          <a:p>
            <a:pPr marL="0" indent="0">
              <a:lnSpc>
                <a:spcPct val="100000"/>
              </a:lnSpc>
              <a:buNone/>
            </a:pPr>
            <a:r>
              <a:rPr lang="zh-CN" altLang="en-US" sz="2900" dirty="0"/>
              <a:t>又称最少知识原则</a:t>
            </a:r>
          </a:p>
          <a:p>
            <a:pPr marL="0" indent="0">
              <a:lnSpc>
                <a:spcPct val="100000"/>
              </a:lnSpc>
              <a:buNone/>
            </a:pPr>
            <a:r>
              <a:rPr lang="zh-CN" altLang="en-US" sz="2400" b="1" dirty="0">
                <a:solidFill>
                  <a:srgbClr val="48F50B"/>
                </a:solidFill>
              </a:rPr>
              <a:t>最初是用来作为面向对象的系统设计风格的一种法则， </a:t>
            </a:r>
            <a:r>
              <a:rPr lang="en-US" altLang="zh-CN" sz="2400" b="1" dirty="0">
                <a:solidFill>
                  <a:srgbClr val="48F50B"/>
                </a:solidFill>
              </a:rPr>
              <a:t>1987 </a:t>
            </a:r>
            <a:r>
              <a:rPr lang="zh-CN" altLang="en-US" sz="2400" b="1" dirty="0">
                <a:solidFill>
                  <a:srgbClr val="48F50B"/>
                </a:solidFill>
              </a:rPr>
              <a:t>年由 </a:t>
            </a:r>
            <a:r>
              <a:rPr lang="en-US" altLang="zh-CN" sz="2400" b="1" dirty="0">
                <a:solidFill>
                  <a:srgbClr val="48F50B"/>
                </a:solidFill>
              </a:rPr>
              <a:t>L . Holland </a:t>
            </a:r>
            <a:r>
              <a:rPr lang="zh-CN" altLang="en-US" sz="2400" b="1" dirty="0">
                <a:solidFill>
                  <a:srgbClr val="48F50B"/>
                </a:solidFill>
              </a:rPr>
              <a:t>在美国东北大学</a:t>
            </a:r>
            <a:r>
              <a:rPr lang="en-US" altLang="zh-CN" sz="2400" b="1" dirty="0">
                <a:solidFill>
                  <a:srgbClr val="48F50B"/>
                </a:solidFill>
              </a:rPr>
              <a:t>Demeter </a:t>
            </a:r>
            <a:r>
              <a:rPr lang="zh-CN" altLang="en-US" sz="2400" b="1" dirty="0">
                <a:solidFill>
                  <a:srgbClr val="48F50B"/>
                </a:solidFill>
              </a:rPr>
              <a:t>项目设计提出的，因此叫做迪米特法则 。是很多著名系统．比如火星登录软件系统、木星的欧罗巴卫星轨道飞船的软件系统的指导设计原则。</a:t>
            </a:r>
          </a:p>
          <a:p>
            <a:pPr marL="0" indent="0">
              <a:lnSpc>
                <a:spcPct val="100000"/>
              </a:lnSpc>
              <a:buNone/>
            </a:pPr>
            <a:endParaRPr lang="zh-CN" altLang="en-US" sz="2900" dirty="0"/>
          </a:p>
          <a:p>
            <a:pPr marL="0" indent="0">
              <a:lnSpc>
                <a:spcPct val="100000"/>
              </a:lnSpc>
              <a:buNone/>
            </a:pPr>
            <a:r>
              <a:rPr lang="zh-CN" altLang="en-US" b="1" dirty="0">
                <a:solidFill>
                  <a:schemeClr val="accent2"/>
                </a:solidFill>
                <a:ea typeface="楷体_GB2312" pitchFamily="49" charset="-122"/>
              </a:rPr>
              <a:t>一个对象应当对其他对象有尽可能少的了解。</a:t>
            </a:r>
          </a:p>
        </p:txBody>
      </p:sp>
    </p:spTree>
    <p:extLst>
      <p:ext uri="{BB962C8B-B14F-4D97-AF65-F5344CB8AC3E}">
        <p14:creationId xmlns:p14="http://schemas.microsoft.com/office/powerpoint/2010/main" val="303934579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a:t>迪米特法则（ </a:t>
            </a:r>
            <a:r>
              <a:rPr lang="en-US" altLang="zh-CN"/>
              <a:t>LoD )</a:t>
            </a:r>
          </a:p>
        </p:txBody>
      </p:sp>
      <p:sp>
        <p:nvSpPr>
          <p:cNvPr id="584707" name="Rectangle 3"/>
          <p:cNvSpPr>
            <a:spLocks noGrp="1" noChangeArrowheads="1"/>
          </p:cNvSpPr>
          <p:nvPr>
            <p:ph type="body" idx="1"/>
          </p:nvPr>
        </p:nvSpPr>
        <p:spPr>
          <a:xfrm>
            <a:off x="625068" y="1981659"/>
            <a:ext cx="10954566" cy="4115753"/>
          </a:xfrm>
        </p:spPr>
        <p:txBody>
          <a:bodyPr/>
          <a:lstStyle/>
          <a:p>
            <a:pPr>
              <a:lnSpc>
                <a:spcPct val="100000"/>
              </a:lnSpc>
              <a:buFont typeface="Wingdings" pitchFamily="2" charset="2"/>
              <a:buNone/>
            </a:pPr>
            <a:r>
              <a:rPr lang="zh-CN" altLang="en-US" sz="2900"/>
              <a:t>迪米特法则表述</a:t>
            </a:r>
          </a:p>
          <a:p>
            <a:pPr>
              <a:lnSpc>
                <a:spcPct val="100000"/>
              </a:lnSpc>
            </a:pPr>
            <a:r>
              <a:rPr lang="zh-CN" altLang="en-US" sz="2900"/>
              <a:t>表述一：</a:t>
            </a:r>
            <a:r>
              <a:rPr lang="zh-CN" altLang="en-US" sz="2900">
                <a:solidFill>
                  <a:schemeClr val="accent2"/>
                </a:solidFill>
                <a:ea typeface="楷体_GB2312" pitchFamily="49" charset="-122"/>
              </a:rPr>
              <a:t>只与你直接的朋友们通信</a:t>
            </a:r>
          </a:p>
          <a:p>
            <a:pPr>
              <a:lnSpc>
                <a:spcPct val="100000"/>
              </a:lnSpc>
            </a:pPr>
            <a:r>
              <a:rPr lang="zh-CN" altLang="en-US" sz="2900"/>
              <a:t>表述二：</a:t>
            </a:r>
            <a:r>
              <a:rPr lang="zh-CN" altLang="en-US" sz="2900">
                <a:solidFill>
                  <a:schemeClr val="accent2"/>
                </a:solidFill>
                <a:ea typeface="楷体_GB2312" pitchFamily="49" charset="-122"/>
              </a:rPr>
              <a:t>不要跟</a:t>
            </a:r>
            <a:r>
              <a:rPr lang="zh-CN" altLang="en-US" sz="2900">
                <a:solidFill>
                  <a:schemeClr val="accent2"/>
                </a:solidFill>
                <a:latin typeface="Arial"/>
                <a:ea typeface="楷体_GB2312" pitchFamily="49" charset="-122"/>
              </a:rPr>
              <a:t>“</a:t>
            </a:r>
            <a:r>
              <a:rPr lang="zh-CN" altLang="en-US" sz="2900">
                <a:solidFill>
                  <a:schemeClr val="accent2"/>
                </a:solidFill>
                <a:ea typeface="楷体_GB2312" pitchFamily="49" charset="-122"/>
              </a:rPr>
              <a:t>陌生人</a:t>
            </a:r>
            <a:r>
              <a:rPr lang="zh-CN" altLang="en-US" sz="2900">
                <a:solidFill>
                  <a:schemeClr val="accent2"/>
                </a:solidFill>
                <a:latin typeface="Arial"/>
                <a:ea typeface="楷体_GB2312" pitchFamily="49" charset="-122"/>
              </a:rPr>
              <a:t>”</a:t>
            </a:r>
            <a:r>
              <a:rPr lang="zh-CN" altLang="en-US" sz="2900">
                <a:solidFill>
                  <a:schemeClr val="accent2"/>
                </a:solidFill>
                <a:ea typeface="楷体_GB2312" pitchFamily="49" charset="-122"/>
              </a:rPr>
              <a:t>说话</a:t>
            </a:r>
          </a:p>
          <a:p>
            <a:pPr>
              <a:lnSpc>
                <a:spcPct val="100000"/>
              </a:lnSpc>
            </a:pPr>
            <a:r>
              <a:rPr lang="zh-CN" altLang="en-US" sz="2900"/>
              <a:t>表述三：</a:t>
            </a:r>
            <a:r>
              <a:rPr lang="zh-CN" altLang="en-US" sz="2900">
                <a:solidFill>
                  <a:schemeClr val="accent2"/>
                </a:solidFill>
                <a:ea typeface="楷体_GB2312" pitchFamily="49" charset="-122"/>
              </a:rPr>
              <a:t>每一个软件单元对其他的单元都只有最少的知识，而且局限于那些与本单位密切相关的软件单位。</a:t>
            </a:r>
          </a:p>
          <a:p>
            <a:pPr>
              <a:lnSpc>
                <a:spcPct val="100000"/>
              </a:lnSpc>
              <a:buFont typeface="Wingdings" pitchFamily="2" charset="2"/>
              <a:buNone/>
            </a:pPr>
            <a:endParaRPr lang="zh-CN" altLang="en-US" sz="2900"/>
          </a:p>
          <a:p>
            <a:pPr>
              <a:lnSpc>
                <a:spcPct val="100000"/>
              </a:lnSpc>
              <a:buFont typeface="Wingdings" pitchFamily="2" charset="2"/>
              <a:buNone/>
            </a:pPr>
            <a:r>
              <a:rPr lang="zh-CN" altLang="en-US" sz="2900">
                <a:latin typeface="Arial"/>
              </a:rPr>
              <a:t>“</a:t>
            </a:r>
            <a:r>
              <a:rPr lang="zh-CN" altLang="en-US" sz="2900"/>
              <a:t>直接</a:t>
            </a:r>
            <a:r>
              <a:rPr lang="zh-CN" altLang="en-US" sz="2900">
                <a:latin typeface="Arial"/>
              </a:rPr>
              <a:t>”</a:t>
            </a:r>
            <a:r>
              <a:rPr lang="zh-CN" altLang="en-US" sz="2900"/>
              <a:t>、</a:t>
            </a:r>
            <a:r>
              <a:rPr lang="zh-CN" altLang="en-US" sz="2900">
                <a:latin typeface="Arial"/>
              </a:rPr>
              <a:t>“</a:t>
            </a:r>
            <a:r>
              <a:rPr lang="zh-CN" altLang="en-US" sz="2900"/>
              <a:t>陌生</a:t>
            </a:r>
            <a:r>
              <a:rPr lang="zh-CN" altLang="en-US" sz="2900">
                <a:latin typeface="Arial"/>
              </a:rPr>
              <a:t>’”</a:t>
            </a:r>
            <a:r>
              <a:rPr lang="zh-CN" altLang="en-US" sz="2900"/>
              <a:t>和</a:t>
            </a:r>
            <a:r>
              <a:rPr lang="zh-CN" altLang="en-US" sz="2900">
                <a:latin typeface="Arial"/>
              </a:rPr>
              <a:t>“</a:t>
            </a:r>
            <a:r>
              <a:rPr lang="zh-CN" altLang="en-US" sz="2900"/>
              <a:t>密切</a:t>
            </a:r>
            <a:r>
              <a:rPr lang="zh-CN" altLang="en-US" sz="2900">
                <a:latin typeface="Arial"/>
              </a:rPr>
              <a:t>’”</a:t>
            </a:r>
            <a:endParaRPr lang="zh-CN" altLang="en-US" sz="2900"/>
          </a:p>
          <a:p>
            <a:pPr>
              <a:lnSpc>
                <a:spcPct val="100000"/>
              </a:lnSpc>
              <a:buFont typeface="Wingdings" pitchFamily="2" charset="2"/>
              <a:buNone/>
            </a:pPr>
            <a:r>
              <a:rPr lang="en-US" altLang="zh-CN" sz="2900">
                <a:latin typeface="Arial"/>
              </a:rPr>
              <a:t>——</a:t>
            </a:r>
            <a:r>
              <a:rPr lang="zh-CN" altLang="en-US" sz="2900"/>
              <a:t>模糊化的概念，以便在不同的环境下可以有不同的解释。</a:t>
            </a:r>
          </a:p>
        </p:txBody>
      </p:sp>
    </p:spTree>
    <p:extLst>
      <p:ext uri="{BB962C8B-B14F-4D97-AF65-F5344CB8AC3E}">
        <p14:creationId xmlns:p14="http://schemas.microsoft.com/office/powerpoint/2010/main" val="285469837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p:cNvSpPr>
            <a:spLocks noGrp="1" noChangeArrowheads="1"/>
          </p:cNvSpPr>
          <p:nvPr>
            <p:ph type="title"/>
          </p:nvPr>
        </p:nvSpPr>
        <p:spPr>
          <a:xfrm>
            <a:off x="629742" y="333450"/>
            <a:ext cx="10785056" cy="732007"/>
          </a:xfrm>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dirty="0"/>
              <a:t>迪米特法则（ </a:t>
            </a:r>
            <a:r>
              <a:rPr lang="en-US" altLang="zh-CN" dirty="0" err="1"/>
              <a:t>LoD</a:t>
            </a:r>
            <a:r>
              <a:rPr lang="en-US" altLang="zh-CN" dirty="0"/>
              <a:t> )</a:t>
            </a:r>
          </a:p>
        </p:txBody>
      </p:sp>
      <p:sp>
        <p:nvSpPr>
          <p:cNvPr id="585731" name="Rectangle 3"/>
          <p:cNvSpPr>
            <a:spLocks noGrp="1" noChangeArrowheads="1"/>
          </p:cNvSpPr>
          <p:nvPr>
            <p:ph type="body" idx="1"/>
          </p:nvPr>
        </p:nvSpPr>
        <p:spPr>
          <a:xfrm>
            <a:off x="625068" y="1557699"/>
            <a:ext cx="10757510" cy="1800642"/>
          </a:xfrm>
        </p:spPr>
        <p:txBody>
          <a:bodyPr/>
          <a:lstStyle/>
          <a:p>
            <a:pPr marL="0" indent="0">
              <a:lnSpc>
                <a:spcPct val="100000"/>
              </a:lnSpc>
              <a:buNone/>
            </a:pPr>
            <a:r>
              <a:rPr lang="zh-CN" altLang="en-US" sz="2900"/>
              <a:t>狭义的迪米特法则</a:t>
            </a:r>
          </a:p>
          <a:p>
            <a:pPr marL="0" indent="0">
              <a:lnSpc>
                <a:spcPct val="100000"/>
              </a:lnSpc>
              <a:buNone/>
            </a:pPr>
            <a:r>
              <a:rPr lang="zh-CN" altLang="en-US" sz="2900">
                <a:solidFill>
                  <a:schemeClr val="accent2"/>
                </a:solidFill>
                <a:latin typeface="楷体_GB2312" pitchFamily="49" charset="-122"/>
                <a:ea typeface="楷体_GB2312" pitchFamily="49" charset="-122"/>
              </a:rPr>
              <a:t>如果两个类不必彼此直接通信，那么这两个类就不应当发生直接的相互调用。如果其中的一个类需要调用另一个类的某一个方法的话， 可以通过第三者转发这个调用。</a:t>
            </a:r>
          </a:p>
        </p:txBody>
      </p:sp>
    </p:spTree>
    <p:extLst>
      <p:ext uri="{BB962C8B-B14F-4D97-AF65-F5344CB8AC3E}">
        <p14:creationId xmlns:p14="http://schemas.microsoft.com/office/powerpoint/2010/main" val="347606412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675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933" y="3790241"/>
            <a:ext cx="5199711" cy="28105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8676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5867" y="3806119"/>
            <a:ext cx="5384052" cy="27930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86761"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8584" y="836807"/>
            <a:ext cx="5515423" cy="2723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6763" name="AutoShape 11"/>
          <p:cNvSpPr>
            <a:spLocks noChangeArrowheads="1"/>
          </p:cNvSpPr>
          <p:nvPr/>
        </p:nvSpPr>
        <p:spPr bwMode="auto">
          <a:xfrm>
            <a:off x="7447835" y="404907"/>
            <a:ext cx="4419966" cy="1511650"/>
          </a:xfrm>
          <a:prstGeom prst="wedgeRoundRectCallout">
            <a:avLst>
              <a:gd name="adj1" fmla="val -81685"/>
              <a:gd name="adj2" fmla="val -262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pPr>
              <a:spcBef>
                <a:spcPct val="20000"/>
              </a:spcBef>
              <a:buClr>
                <a:schemeClr val="tx2"/>
              </a:buClr>
              <a:buSzPct val="75000"/>
              <a:buFont typeface="Wingdings" pitchFamily="2" charset="2"/>
              <a:buNone/>
            </a:pPr>
            <a:r>
              <a:rPr lang="en-US" altLang="zh-CN" sz="2400">
                <a:solidFill>
                  <a:schemeClr val="bg2"/>
                </a:solidFill>
              </a:rPr>
              <a:t> </a:t>
            </a:r>
            <a:r>
              <a:rPr lang="en-US" altLang="zh-CN" sz="2400">
                <a:solidFill>
                  <a:schemeClr val="bg2"/>
                </a:solidFill>
                <a:latin typeface="Arial"/>
              </a:rPr>
              <a:t>“</a:t>
            </a:r>
            <a:r>
              <a:rPr lang="zh-CN" altLang="en-US" sz="2400">
                <a:solidFill>
                  <a:schemeClr val="bg2"/>
                </a:solidFill>
              </a:rPr>
              <a:t>某人</a:t>
            </a:r>
            <a:r>
              <a:rPr lang="zh-CN" altLang="en-US" sz="2400">
                <a:solidFill>
                  <a:schemeClr val="bg2"/>
                </a:solidFill>
                <a:latin typeface="Arial"/>
              </a:rPr>
              <a:t>”</a:t>
            </a:r>
            <a:r>
              <a:rPr lang="zh-CN" altLang="en-US" sz="2400">
                <a:solidFill>
                  <a:schemeClr val="bg2"/>
                </a:solidFill>
              </a:rPr>
              <a:t> 与一个</a:t>
            </a:r>
            <a:r>
              <a:rPr lang="zh-CN" altLang="en-US" sz="2400">
                <a:solidFill>
                  <a:schemeClr val="bg2"/>
                </a:solidFill>
                <a:latin typeface="Arial"/>
              </a:rPr>
              <a:t>“</a:t>
            </a:r>
            <a:r>
              <a:rPr lang="zh-CN" altLang="en-US" sz="2400">
                <a:solidFill>
                  <a:schemeClr val="bg2"/>
                </a:solidFill>
              </a:rPr>
              <a:t>朋友</a:t>
            </a:r>
            <a:r>
              <a:rPr lang="zh-CN" altLang="en-US" sz="2400">
                <a:solidFill>
                  <a:schemeClr val="bg2"/>
                </a:solidFill>
                <a:latin typeface="Arial"/>
              </a:rPr>
              <a:t>”</a:t>
            </a:r>
            <a:r>
              <a:rPr lang="zh-CN" altLang="en-US" sz="2400">
                <a:solidFill>
                  <a:schemeClr val="bg2"/>
                </a:solidFill>
              </a:rPr>
              <a:t>组成自己的朋友圈，两个人都需要与一个圈外的</a:t>
            </a:r>
            <a:r>
              <a:rPr lang="zh-CN" altLang="en-US" sz="2400">
                <a:solidFill>
                  <a:schemeClr val="bg2"/>
                </a:solidFill>
                <a:latin typeface="Arial"/>
              </a:rPr>
              <a:t>“</a:t>
            </a:r>
            <a:r>
              <a:rPr lang="zh-CN" altLang="en-US" sz="2400">
                <a:solidFill>
                  <a:schemeClr val="bg2"/>
                </a:solidFill>
              </a:rPr>
              <a:t>陌生人</a:t>
            </a:r>
            <a:r>
              <a:rPr lang="zh-CN" altLang="en-US" sz="2400">
                <a:solidFill>
                  <a:schemeClr val="bg2"/>
                </a:solidFill>
                <a:latin typeface="Arial"/>
              </a:rPr>
              <a:t>”</a:t>
            </a:r>
            <a:r>
              <a:rPr lang="zh-CN" altLang="en-US" sz="2400">
                <a:solidFill>
                  <a:schemeClr val="bg2"/>
                </a:solidFill>
              </a:rPr>
              <a:t>发生相互作用。</a:t>
            </a:r>
          </a:p>
        </p:txBody>
      </p:sp>
      <p:sp>
        <p:nvSpPr>
          <p:cNvPr id="586756" name="AutoShape 4"/>
          <p:cNvSpPr>
            <a:spLocks noChangeArrowheads="1"/>
          </p:cNvSpPr>
          <p:nvPr/>
        </p:nvSpPr>
        <p:spPr bwMode="auto">
          <a:xfrm>
            <a:off x="7640651" y="1484657"/>
            <a:ext cx="4036451" cy="1224245"/>
          </a:xfrm>
          <a:prstGeom prst="wedgeRoundRectCallout">
            <a:avLst>
              <a:gd name="adj1" fmla="val -107426"/>
              <a:gd name="adj2" fmla="val 149741"/>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pPr>
              <a:lnSpc>
                <a:spcPct val="80000"/>
              </a:lnSpc>
              <a:spcBef>
                <a:spcPct val="20000"/>
              </a:spcBef>
              <a:buClr>
                <a:schemeClr val="tx2"/>
              </a:buClr>
              <a:buSzPct val="75000"/>
              <a:buFont typeface="Wingdings" pitchFamily="2" charset="2"/>
              <a:buBlip>
                <a:blip r:embed="rId5"/>
              </a:buBlip>
            </a:pPr>
            <a:r>
              <a:rPr lang="en-US" altLang="zh-CN" sz="2900">
                <a:solidFill>
                  <a:schemeClr val="bg2"/>
                </a:solidFill>
                <a:latin typeface="Arial"/>
              </a:rPr>
              <a:t>“</a:t>
            </a:r>
            <a:r>
              <a:rPr lang="zh-CN" altLang="en-US" sz="2900">
                <a:solidFill>
                  <a:schemeClr val="bg2"/>
                </a:solidFill>
              </a:rPr>
              <a:t>朋友</a:t>
            </a:r>
            <a:r>
              <a:rPr lang="zh-CN" altLang="en-US" sz="2900">
                <a:solidFill>
                  <a:schemeClr val="bg2"/>
                </a:solidFill>
                <a:latin typeface="Arial"/>
              </a:rPr>
              <a:t>”</a:t>
            </a:r>
            <a:r>
              <a:rPr lang="zh-CN" altLang="en-US" sz="2900">
                <a:solidFill>
                  <a:schemeClr val="bg2"/>
                </a:solidFill>
              </a:rPr>
              <a:t>与</a:t>
            </a:r>
            <a:r>
              <a:rPr lang="zh-CN" altLang="en-US" sz="2900">
                <a:solidFill>
                  <a:schemeClr val="bg2"/>
                </a:solidFill>
                <a:latin typeface="Arial"/>
              </a:rPr>
              <a:t>“</a:t>
            </a:r>
            <a:r>
              <a:rPr lang="zh-CN" altLang="en-US" sz="2900">
                <a:solidFill>
                  <a:schemeClr val="bg2"/>
                </a:solidFill>
              </a:rPr>
              <a:t>陌生人</a:t>
            </a:r>
            <a:r>
              <a:rPr lang="zh-CN" altLang="en-US" sz="2900">
                <a:solidFill>
                  <a:schemeClr val="bg2"/>
                </a:solidFill>
                <a:latin typeface="Arial"/>
              </a:rPr>
              <a:t>”</a:t>
            </a:r>
            <a:r>
              <a:rPr lang="zh-CN" altLang="en-US" sz="2900">
                <a:solidFill>
                  <a:schemeClr val="bg2"/>
                </a:solidFill>
              </a:rPr>
              <a:t>若是朋友，可以组成</a:t>
            </a:r>
            <a:r>
              <a:rPr lang="zh-CN" altLang="en-US" sz="2900">
                <a:solidFill>
                  <a:schemeClr val="bg2"/>
                </a:solidFill>
                <a:latin typeface="Arial"/>
              </a:rPr>
              <a:t>’‘</a:t>
            </a:r>
            <a:r>
              <a:rPr lang="zh-CN" altLang="en-US" sz="2900">
                <a:solidFill>
                  <a:schemeClr val="bg2"/>
                </a:solidFill>
              </a:rPr>
              <a:t>朋友</a:t>
            </a:r>
            <a:r>
              <a:rPr lang="zh-CN" altLang="en-US" sz="2900">
                <a:solidFill>
                  <a:schemeClr val="bg2"/>
                </a:solidFill>
                <a:latin typeface="Arial"/>
              </a:rPr>
              <a:t>”</a:t>
            </a:r>
            <a:r>
              <a:rPr lang="zh-CN" altLang="en-US" sz="2900">
                <a:solidFill>
                  <a:schemeClr val="bg2"/>
                </a:solidFill>
              </a:rPr>
              <a:t>的朋友圈</a:t>
            </a:r>
          </a:p>
        </p:txBody>
      </p:sp>
      <p:sp>
        <p:nvSpPr>
          <p:cNvPr id="586759" name="AutoShape 7"/>
          <p:cNvSpPr>
            <a:spLocks noChangeArrowheads="1"/>
          </p:cNvSpPr>
          <p:nvPr/>
        </p:nvSpPr>
        <p:spPr bwMode="auto">
          <a:xfrm>
            <a:off x="6871501" y="1700607"/>
            <a:ext cx="4998417" cy="1657734"/>
          </a:xfrm>
          <a:prstGeom prst="wedgeRoundRectCallout">
            <a:avLst>
              <a:gd name="adj1" fmla="val -23292"/>
              <a:gd name="adj2" fmla="val 7720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r>
              <a:rPr lang="zh-CN" altLang="en-US" sz="2400">
                <a:solidFill>
                  <a:schemeClr val="bg2"/>
                </a:solidFill>
              </a:rPr>
              <a:t>相比较之下， </a:t>
            </a:r>
            <a:r>
              <a:rPr lang="en-US" altLang="zh-CN" sz="2400">
                <a:solidFill>
                  <a:schemeClr val="bg2"/>
                </a:solidFill>
              </a:rPr>
              <a:t>" </a:t>
            </a:r>
            <a:r>
              <a:rPr lang="en-US" altLang="zh-CN" sz="2400">
                <a:solidFill>
                  <a:schemeClr val="bg2"/>
                </a:solidFill>
                <a:latin typeface="Arial"/>
              </a:rPr>
              <a:t>‘</a:t>
            </a:r>
            <a:r>
              <a:rPr lang="zh-CN" altLang="en-US" sz="2400">
                <a:solidFill>
                  <a:schemeClr val="bg2"/>
                </a:solidFill>
              </a:rPr>
              <a:t>某人</a:t>
            </a:r>
            <a:r>
              <a:rPr lang="zh-CN" altLang="en-US" sz="2400">
                <a:solidFill>
                  <a:schemeClr val="bg2"/>
                </a:solidFill>
                <a:latin typeface="Arial"/>
              </a:rPr>
              <a:t>”</a:t>
            </a:r>
            <a:r>
              <a:rPr lang="zh-CN" altLang="en-US" sz="2400">
                <a:solidFill>
                  <a:schemeClr val="bg2"/>
                </a:solidFill>
              </a:rPr>
              <a:t>其实并不需要与</a:t>
            </a:r>
            <a:r>
              <a:rPr lang="zh-CN" altLang="en-US" sz="2400">
                <a:solidFill>
                  <a:schemeClr val="bg2"/>
                </a:solidFill>
                <a:latin typeface="Arial"/>
              </a:rPr>
              <a:t>“</a:t>
            </a:r>
            <a:r>
              <a:rPr lang="zh-CN" altLang="en-US" sz="2400">
                <a:solidFill>
                  <a:schemeClr val="bg2"/>
                </a:solidFill>
              </a:rPr>
              <a:t>阳生人</a:t>
            </a:r>
            <a:r>
              <a:rPr lang="zh-CN" altLang="en-US" sz="2400">
                <a:solidFill>
                  <a:schemeClr val="bg2"/>
                </a:solidFill>
                <a:latin typeface="Arial"/>
              </a:rPr>
              <a:t>”</a:t>
            </a:r>
            <a:r>
              <a:rPr lang="zh-CN" altLang="en-US" sz="2400">
                <a:solidFill>
                  <a:schemeClr val="bg2"/>
                </a:solidFill>
              </a:rPr>
              <a:t>直接发生相互作用。这时候，迪米特法则建议</a:t>
            </a:r>
            <a:r>
              <a:rPr lang="zh-CN" altLang="en-US" sz="2400">
                <a:solidFill>
                  <a:schemeClr val="bg2"/>
                </a:solidFill>
                <a:latin typeface="Arial"/>
              </a:rPr>
              <a:t>“</a:t>
            </a:r>
            <a:r>
              <a:rPr lang="zh-CN" altLang="en-US" sz="2400">
                <a:solidFill>
                  <a:schemeClr val="bg2"/>
                </a:solidFill>
              </a:rPr>
              <a:t>某人</a:t>
            </a:r>
            <a:r>
              <a:rPr lang="zh-CN" altLang="en-US" sz="2400">
                <a:solidFill>
                  <a:schemeClr val="bg2"/>
                </a:solidFill>
                <a:latin typeface="Arial"/>
              </a:rPr>
              <a:t>”</a:t>
            </a:r>
            <a:r>
              <a:rPr lang="zh-CN" altLang="en-US" sz="2400">
                <a:solidFill>
                  <a:schemeClr val="bg2"/>
                </a:solidFill>
              </a:rPr>
              <a:t> 通过</a:t>
            </a:r>
            <a:r>
              <a:rPr lang="zh-CN" altLang="en-US" sz="2400">
                <a:solidFill>
                  <a:schemeClr val="bg2"/>
                </a:solidFill>
                <a:latin typeface="Arial"/>
              </a:rPr>
              <a:t>“</a:t>
            </a:r>
            <a:r>
              <a:rPr lang="zh-CN" altLang="en-US" sz="2400">
                <a:solidFill>
                  <a:schemeClr val="bg2"/>
                </a:solidFill>
              </a:rPr>
              <a:t>朋友</a:t>
            </a:r>
            <a:r>
              <a:rPr lang="zh-CN" altLang="en-US" sz="2400">
                <a:solidFill>
                  <a:schemeClr val="bg2"/>
                </a:solidFill>
                <a:latin typeface="Arial"/>
              </a:rPr>
              <a:t>”</a:t>
            </a:r>
            <a:r>
              <a:rPr lang="zh-CN" altLang="en-US" sz="2400">
                <a:solidFill>
                  <a:schemeClr val="bg2"/>
                </a:solidFill>
              </a:rPr>
              <a:t>与之发生作用。</a:t>
            </a:r>
          </a:p>
        </p:txBody>
      </p:sp>
    </p:spTree>
    <p:extLst>
      <p:ext uri="{BB962C8B-B14F-4D97-AF65-F5344CB8AC3E}">
        <p14:creationId xmlns:p14="http://schemas.microsoft.com/office/powerpoint/2010/main" val="266552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58676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676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586757"/>
                                        </p:tgtEl>
                                        <p:attrNameLst>
                                          <p:attrName>style.visibility</p:attrName>
                                        </p:attrNameLst>
                                      </p:cBhvr>
                                      <p:to>
                                        <p:strVal val="visible"/>
                                      </p:to>
                                    </p:set>
                                  </p:childTnLst>
                                </p:cTn>
                              </p:par>
                              <p:par>
                                <p:cTn id="15" presetID="1" presetClass="exit" presetSubtype="0" fill="hold" grpId="1" nodeType="withEffect">
                                  <p:stCondLst>
                                    <p:cond delay="0"/>
                                  </p:stCondLst>
                                  <p:childTnLst>
                                    <p:set>
                                      <p:cBhvr>
                                        <p:cTn id="16" dur="1" fill="hold">
                                          <p:stCondLst>
                                            <p:cond delay="0"/>
                                          </p:stCondLst>
                                        </p:cTn>
                                        <p:tgtEl>
                                          <p:spTgt spid="586763"/>
                                        </p:tgtEl>
                                        <p:attrNameLst>
                                          <p:attrName>style.visibility</p:attrName>
                                        </p:attrNameLst>
                                      </p:cBhvr>
                                      <p:to>
                                        <p:strVal val="hidden"/>
                                      </p:to>
                                    </p:set>
                                  </p:childTnLst>
                                </p:cTn>
                              </p:par>
                              <p:par>
                                <p:cTn id="17" presetID="1" presetClass="entr" presetSubtype="0" fill="hold" grpId="1" nodeType="withEffect">
                                  <p:stCondLst>
                                    <p:cond delay="0"/>
                                  </p:stCondLst>
                                  <p:childTnLst>
                                    <p:set>
                                      <p:cBhvr>
                                        <p:cTn id="18" dur="1" fill="hold">
                                          <p:stCondLst>
                                            <p:cond delay="0"/>
                                          </p:stCondLst>
                                        </p:cTn>
                                        <p:tgtEl>
                                          <p:spTgt spid="58675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586760"/>
                                        </p:tgtEl>
                                        <p:attrNameLst>
                                          <p:attrName>style.visibility</p:attrName>
                                        </p:attrNameLst>
                                      </p:cBhvr>
                                      <p:to>
                                        <p:strVal val="visible"/>
                                      </p:to>
                                    </p:set>
                                  </p:childTnLst>
                                </p:cTn>
                              </p:par>
                              <p:par>
                                <p:cTn id="23" presetID="1" presetClass="exit" presetSubtype="0" fill="hold" grpId="0" nodeType="withEffect">
                                  <p:stCondLst>
                                    <p:cond delay="0"/>
                                  </p:stCondLst>
                                  <p:childTnLst>
                                    <p:set>
                                      <p:cBhvr>
                                        <p:cTn id="24" dur="1" fill="hold">
                                          <p:stCondLst>
                                            <p:cond delay="0"/>
                                          </p:stCondLst>
                                        </p:cTn>
                                        <p:tgtEl>
                                          <p:spTgt spid="586756"/>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5867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6763" grpId="0" animBg="1"/>
      <p:bldP spid="586763" grpId="1" animBg="1"/>
      <p:bldP spid="586756" grpId="0" animBg="1"/>
      <p:bldP spid="586756" grpId="1" animBg="1"/>
      <p:bldP spid="586759"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a:t>迪米特法则（ </a:t>
            </a:r>
            <a:r>
              <a:rPr lang="en-US" altLang="zh-CN"/>
              <a:t>LoD )</a:t>
            </a:r>
          </a:p>
        </p:txBody>
      </p:sp>
      <p:sp>
        <p:nvSpPr>
          <p:cNvPr id="587779" name="Rectangle 3"/>
          <p:cNvSpPr>
            <a:spLocks noGrp="1" noChangeArrowheads="1"/>
          </p:cNvSpPr>
          <p:nvPr>
            <p:ph type="body" idx="1"/>
          </p:nvPr>
        </p:nvSpPr>
        <p:spPr>
          <a:xfrm>
            <a:off x="557734" y="1557586"/>
            <a:ext cx="11052034" cy="2961374"/>
          </a:xfrm>
        </p:spPr>
        <p:txBody>
          <a:bodyPr/>
          <a:lstStyle/>
          <a:p>
            <a:pPr marL="0" indent="0">
              <a:buNone/>
            </a:pPr>
            <a:r>
              <a:rPr lang="zh-CN" altLang="en-US" sz="2800" b="1" dirty="0"/>
              <a:t>调用转发（ </a:t>
            </a:r>
            <a:r>
              <a:rPr lang="en-US" altLang="zh-CN" sz="2800" b="1" dirty="0"/>
              <a:t>Call Forwarding</a:t>
            </a:r>
            <a:r>
              <a:rPr lang="zh-CN" altLang="en-US" sz="2800" b="1" dirty="0"/>
              <a:t>）</a:t>
            </a:r>
          </a:p>
          <a:p>
            <a:pPr marL="0" indent="0">
              <a:buNone/>
            </a:pPr>
            <a:endParaRPr lang="zh-CN" altLang="en-US" sz="2800" b="1" dirty="0"/>
          </a:p>
          <a:p>
            <a:pPr marL="0" indent="0">
              <a:buNone/>
            </a:pPr>
            <a:r>
              <a:rPr lang="zh-CN" altLang="en-US" sz="2800" b="1" dirty="0">
                <a:ea typeface="楷体_GB2312" pitchFamily="49" charset="-122"/>
              </a:rPr>
              <a:t>隐藏</a:t>
            </a:r>
            <a:r>
              <a:rPr lang="zh-CN" altLang="en-US" sz="2800" b="1" dirty="0">
                <a:latin typeface="Arial"/>
                <a:ea typeface="楷体_GB2312" pitchFamily="49" charset="-122"/>
              </a:rPr>
              <a:t>‘’</a:t>
            </a:r>
            <a:r>
              <a:rPr lang="zh-CN" altLang="en-US" sz="2800" b="1" dirty="0">
                <a:ea typeface="楷体_GB2312" pitchFamily="49" charset="-122"/>
              </a:rPr>
              <a:t>陌生人</a:t>
            </a:r>
            <a:r>
              <a:rPr lang="zh-CN" altLang="en-US" sz="2800" b="1" dirty="0">
                <a:latin typeface="Arial"/>
                <a:ea typeface="楷体_GB2312" pitchFamily="49" charset="-122"/>
              </a:rPr>
              <a:t>”</a:t>
            </a:r>
            <a:r>
              <a:rPr lang="zh-CN" altLang="en-US" sz="2800" b="1" dirty="0">
                <a:ea typeface="楷体_GB2312" pitchFamily="49" charset="-122"/>
              </a:rPr>
              <a:t>的存在，便得</a:t>
            </a:r>
            <a:r>
              <a:rPr lang="zh-CN" altLang="en-US" sz="2800" b="1" dirty="0">
                <a:latin typeface="Arial"/>
                <a:ea typeface="楷体_GB2312" pitchFamily="49" charset="-122"/>
              </a:rPr>
              <a:t>“</a:t>
            </a:r>
            <a:r>
              <a:rPr lang="zh-CN" altLang="en-US" sz="2800" b="1" dirty="0">
                <a:ea typeface="楷体_GB2312" pitchFamily="49" charset="-122"/>
              </a:rPr>
              <a:t>某人</a:t>
            </a:r>
            <a:r>
              <a:rPr lang="zh-CN" altLang="en-US" sz="2800" b="1" dirty="0">
                <a:latin typeface="Arial"/>
                <a:ea typeface="楷体_GB2312" pitchFamily="49" charset="-122"/>
              </a:rPr>
              <a:t>”</a:t>
            </a:r>
            <a:r>
              <a:rPr lang="zh-CN" altLang="en-US" sz="2800" b="1" dirty="0">
                <a:ea typeface="楷体_GB2312" pitchFamily="49" charset="-122"/>
              </a:rPr>
              <a:t>仅知道</a:t>
            </a:r>
            <a:r>
              <a:rPr lang="zh-CN" altLang="en-US" sz="2800" b="1" dirty="0">
                <a:latin typeface="Arial"/>
                <a:ea typeface="楷体_GB2312" pitchFamily="49" charset="-122"/>
              </a:rPr>
              <a:t>“</a:t>
            </a:r>
            <a:r>
              <a:rPr lang="zh-CN" altLang="en-US" sz="2800" b="1" dirty="0">
                <a:ea typeface="楷体_GB2312" pitchFamily="49" charset="-122"/>
              </a:rPr>
              <a:t>朋友</a:t>
            </a:r>
            <a:r>
              <a:rPr lang="zh-CN" altLang="en-US" sz="2800" b="1" dirty="0">
                <a:latin typeface="Arial"/>
                <a:ea typeface="楷体_GB2312" pitchFamily="49" charset="-122"/>
              </a:rPr>
              <a:t>”</a:t>
            </a:r>
            <a:r>
              <a:rPr lang="zh-CN" altLang="en-US" sz="2800" b="1" dirty="0">
                <a:ea typeface="楷体_GB2312" pitchFamily="49" charset="-122"/>
              </a:rPr>
              <a:t>，而不知道</a:t>
            </a:r>
            <a:r>
              <a:rPr lang="zh-CN" altLang="en-US" sz="2800" b="1" dirty="0">
                <a:latin typeface="Arial"/>
                <a:ea typeface="楷体_GB2312" pitchFamily="49" charset="-122"/>
              </a:rPr>
              <a:t>’‘</a:t>
            </a:r>
            <a:r>
              <a:rPr lang="zh-CN" altLang="en-US" sz="2800" b="1" dirty="0">
                <a:ea typeface="楷体_GB2312" pitchFamily="49" charset="-122"/>
              </a:rPr>
              <a:t>陌生人</a:t>
            </a:r>
            <a:r>
              <a:rPr lang="zh-CN" altLang="en-US" sz="2800" b="1" dirty="0">
                <a:latin typeface="Arial"/>
                <a:ea typeface="楷体_GB2312" pitchFamily="49" charset="-122"/>
              </a:rPr>
              <a:t>”</a:t>
            </a:r>
            <a:r>
              <a:rPr lang="zh-CN" altLang="en-US" sz="2800" b="1" dirty="0">
                <a:ea typeface="楷体_GB2312" pitchFamily="49" charset="-122"/>
              </a:rPr>
              <a:t>。认为所调用的这个方法是</a:t>
            </a:r>
            <a:r>
              <a:rPr lang="zh-CN" altLang="en-US" sz="2800" b="1" dirty="0">
                <a:latin typeface="Arial"/>
                <a:ea typeface="楷体_GB2312" pitchFamily="49" charset="-122"/>
              </a:rPr>
              <a:t>“</a:t>
            </a:r>
            <a:r>
              <a:rPr lang="zh-CN" altLang="en-US" sz="2800" b="1" dirty="0">
                <a:ea typeface="楷体_GB2312" pitchFamily="49" charset="-122"/>
              </a:rPr>
              <a:t>朋友</a:t>
            </a:r>
            <a:r>
              <a:rPr lang="zh-CN" altLang="en-US" sz="2800" b="1" dirty="0">
                <a:latin typeface="Arial"/>
                <a:ea typeface="楷体_GB2312" pitchFamily="49" charset="-122"/>
              </a:rPr>
              <a:t>”</a:t>
            </a:r>
            <a:r>
              <a:rPr lang="zh-CN" altLang="en-US" sz="2800" b="1" dirty="0">
                <a:ea typeface="楷体_GB2312" pitchFamily="49" charset="-122"/>
              </a:rPr>
              <a:t>的方法。</a:t>
            </a:r>
          </a:p>
        </p:txBody>
      </p:sp>
    </p:spTree>
    <p:extLst>
      <p:ext uri="{BB962C8B-B14F-4D97-AF65-F5344CB8AC3E}">
        <p14:creationId xmlns:p14="http://schemas.microsoft.com/office/powerpoint/2010/main" val="117358737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9490"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dirty="0"/>
              <a:t>迪米特法则（ </a:t>
            </a:r>
            <a:r>
              <a:rPr lang="en-US" altLang="zh-CN" dirty="0" err="1"/>
              <a:t>LoD</a:t>
            </a:r>
            <a:r>
              <a:rPr lang="en-US" altLang="zh-CN" dirty="0"/>
              <a:t> )</a:t>
            </a:r>
          </a:p>
        </p:txBody>
      </p:sp>
      <p:sp>
        <p:nvSpPr>
          <p:cNvPr id="959492" name="Rectangle 4"/>
          <p:cNvSpPr>
            <a:spLocks noGrp="1" noChangeArrowheads="1"/>
          </p:cNvSpPr>
          <p:nvPr>
            <p:ph type="body" idx="1"/>
          </p:nvPr>
        </p:nvSpPr>
        <p:spPr>
          <a:xfrm>
            <a:off x="629742" y="1413570"/>
            <a:ext cx="10373995" cy="3744192"/>
          </a:xfrm>
          <a:noFill/>
          <a:ln/>
        </p:spPr>
        <p:txBody>
          <a:bodyPr/>
          <a:lstStyle/>
          <a:p>
            <a:pPr>
              <a:buFont typeface="Wingdings" pitchFamily="2" charset="2"/>
              <a:buNone/>
            </a:pPr>
            <a:r>
              <a:rPr lang="zh-CN" altLang="en-US" dirty="0"/>
              <a:t>朋友条件：</a:t>
            </a:r>
          </a:p>
          <a:p>
            <a:r>
              <a:rPr lang="zh-CN" altLang="en-US" dirty="0"/>
              <a:t>当前对象本身</a:t>
            </a:r>
          </a:p>
          <a:p>
            <a:r>
              <a:rPr lang="zh-CN" altLang="en-US" dirty="0"/>
              <a:t>以参量形式传入当前对象方法中的对象</a:t>
            </a:r>
          </a:p>
          <a:p>
            <a:r>
              <a:rPr lang="zh-CN" altLang="en-US" dirty="0"/>
              <a:t>当前对象的实例变量直接引用的对象</a:t>
            </a:r>
          </a:p>
          <a:p>
            <a:r>
              <a:rPr lang="zh-CN" altLang="en-US" dirty="0"/>
              <a:t>当前对象的实例变量如果是一个聚集，聚集中的元素都是朋友</a:t>
            </a:r>
          </a:p>
          <a:p>
            <a:r>
              <a:rPr lang="zh-CN" altLang="en-US" dirty="0"/>
              <a:t>当前对象所创建的对象任何一个对象</a:t>
            </a:r>
          </a:p>
        </p:txBody>
      </p:sp>
    </p:spTree>
    <p:extLst>
      <p:ext uri="{BB962C8B-B14F-4D97-AF65-F5344CB8AC3E}">
        <p14:creationId xmlns:p14="http://schemas.microsoft.com/office/powerpoint/2010/main" val="6412135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p:cNvSpPr>
            <a:spLocks noGrp="1" noChangeArrowheads="1"/>
          </p:cNvSpPr>
          <p:nvPr>
            <p:ph type="title"/>
          </p:nvPr>
        </p:nvSpPr>
        <p:spPr>
          <a:xfrm>
            <a:off x="913235" y="404907"/>
            <a:ext cx="10785056" cy="658965"/>
          </a:xfrm>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a:t>迪米特法则（ </a:t>
            </a:r>
            <a:r>
              <a:rPr lang="en-US" altLang="zh-CN"/>
              <a:t>LoD )</a:t>
            </a:r>
          </a:p>
        </p:txBody>
      </p:sp>
      <p:pic>
        <p:nvPicPr>
          <p:cNvPr id="58880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3234" y="3645744"/>
            <a:ext cx="10475701" cy="29454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8811" name="Text Box 11"/>
          <p:cNvSpPr txBox="1">
            <a:spLocks noChangeArrowheads="1"/>
          </p:cNvSpPr>
          <p:nvPr/>
        </p:nvSpPr>
        <p:spPr bwMode="auto">
          <a:xfrm>
            <a:off x="239434" y="1629152"/>
            <a:ext cx="5428549" cy="149499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spAutoFit/>
          </a:bodyPr>
          <a:lstStyle/>
          <a:p>
            <a:r>
              <a:rPr lang="en-US" altLang="zh-CN"/>
              <a:t>someone </a:t>
            </a:r>
            <a:r>
              <a:rPr lang="zh-CN" altLang="en-US"/>
              <a:t>具有方法 </a:t>
            </a:r>
            <a:r>
              <a:rPr lang="en-US" altLang="zh-CN"/>
              <a:t>operation1 ( ) </a:t>
            </a:r>
            <a:r>
              <a:rPr lang="zh-CN" altLang="en-US"/>
              <a:t>，方法接受 </a:t>
            </a:r>
            <a:r>
              <a:rPr lang="en-US" altLang="zh-CN"/>
              <a:t>Friend </a:t>
            </a:r>
            <a:r>
              <a:rPr lang="zh-CN" altLang="en-US"/>
              <a:t>为参量。</a:t>
            </a:r>
          </a:p>
          <a:p>
            <a:r>
              <a:rPr lang="en-US" altLang="zh-CN"/>
              <a:t>Public void operation1 ( Friend friend) </a:t>
            </a:r>
            <a:r>
              <a:rPr lang="zh-CN" altLang="en-US"/>
              <a:t>如：买（房子）</a:t>
            </a:r>
          </a:p>
          <a:p>
            <a:r>
              <a:rPr lang="zh-CN" altLang="en-US"/>
              <a:t>因此，</a:t>
            </a:r>
            <a:r>
              <a:rPr lang="en-US" altLang="zh-CN"/>
              <a:t>Friend </a:t>
            </a:r>
            <a:r>
              <a:rPr lang="zh-CN" altLang="en-US"/>
              <a:t>是</a:t>
            </a:r>
            <a:r>
              <a:rPr lang="en-US" altLang="zh-CN"/>
              <a:t>Someone</a:t>
            </a:r>
            <a:r>
              <a:rPr lang="zh-CN" altLang="en-US"/>
              <a:t>的朋友。</a:t>
            </a:r>
          </a:p>
        </p:txBody>
      </p:sp>
      <p:sp>
        <p:nvSpPr>
          <p:cNvPr id="588812" name="Text Box 12"/>
          <p:cNvSpPr txBox="1">
            <a:spLocks noChangeArrowheads="1"/>
          </p:cNvSpPr>
          <p:nvPr/>
        </p:nvSpPr>
        <p:spPr bwMode="auto">
          <a:xfrm>
            <a:off x="5621367" y="1268707"/>
            <a:ext cx="6583333" cy="193818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spAutoFit/>
          </a:bodyPr>
          <a:lstStyle/>
          <a:p>
            <a:pPr>
              <a:spcBef>
                <a:spcPct val="20000"/>
              </a:spcBef>
            </a:pPr>
            <a:r>
              <a:rPr lang="en-US" altLang="zh-CN"/>
              <a:t>Private Strangor strangcr= ncw Strangor( ) </a:t>
            </a:r>
            <a:r>
              <a:rPr lang="zh-CN" altLang="en-US"/>
              <a:t>；</a:t>
            </a:r>
          </a:p>
          <a:p>
            <a:pPr>
              <a:spcBef>
                <a:spcPct val="20000"/>
              </a:spcBef>
            </a:pPr>
            <a:r>
              <a:rPr lang="en-US" altLang="zh-CN"/>
              <a:t>Public void operation2</a:t>
            </a:r>
          </a:p>
          <a:p>
            <a:pPr>
              <a:spcBef>
                <a:spcPct val="20000"/>
              </a:spcBef>
            </a:pPr>
            <a:r>
              <a:rPr lang="en-US" altLang="zh-CN"/>
              <a:t>public Stranger provider ( ) </a:t>
            </a:r>
          </a:p>
          <a:p>
            <a:pPr>
              <a:spcBef>
                <a:spcPct val="20000"/>
              </a:spcBef>
            </a:pPr>
            <a:r>
              <a:rPr lang="en-US" altLang="zh-CN"/>
              <a:t>{ return stranger;} </a:t>
            </a:r>
          </a:p>
          <a:p>
            <a:r>
              <a:rPr lang="en-US" altLang="zh-CN"/>
              <a:t>Friend </a:t>
            </a:r>
            <a:r>
              <a:rPr lang="zh-CN" altLang="en-US"/>
              <a:t>有一个 </a:t>
            </a:r>
            <a:r>
              <a:rPr lang="en-US" altLang="zh-CN"/>
              <a:t>Stranger </a:t>
            </a:r>
            <a:r>
              <a:rPr lang="zh-CN" altLang="en-US"/>
              <a:t>对象的引用．所以 </a:t>
            </a:r>
            <a:r>
              <a:rPr lang="en-US" altLang="zh-CN"/>
              <a:t>Friend </a:t>
            </a:r>
            <a:r>
              <a:rPr lang="zh-CN" altLang="en-US"/>
              <a:t>与 </a:t>
            </a:r>
            <a:r>
              <a:rPr lang="en-US" altLang="zh-CN"/>
              <a:t>Stranger </a:t>
            </a:r>
            <a:r>
              <a:rPr lang="zh-CN" altLang="en-US"/>
              <a:t>是朋友</a:t>
            </a:r>
          </a:p>
        </p:txBody>
      </p:sp>
      <p:sp>
        <p:nvSpPr>
          <p:cNvPr id="588813" name="AutoShape 13"/>
          <p:cNvSpPr>
            <a:spLocks noChangeArrowheads="1"/>
          </p:cNvSpPr>
          <p:nvPr/>
        </p:nvSpPr>
        <p:spPr bwMode="auto">
          <a:xfrm>
            <a:off x="2161250" y="3358341"/>
            <a:ext cx="673801" cy="576395"/>
          </a:xfrm>
          <a:prstGeom prst="downArrow">
            <a:avLst>
              <a:gd name="adj1" fmla="val 50000"/>
              <a:gd name="adj2" fmla="val 28538"/>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lIns="108932" tIns="54466" rIns="108932" bIns="54466" anchor="ctr"/>
          <a:lstStyle/>
          <a:p>
            <a:endParaRPr lang="zh-CN" altLang="en-US" sz="1400"/>
          </a:p>
        </p:txBody>
      </p:sp>
      <p:sp>
        <p:nvSpPr>
          <p:cNvPr id="588814" name="AutoShape 14"/>
          <p:cNvSpPr>
            <a:spLocks noChangeArrowheads="1"/>
          </p:cNvSpPr>
          <p:nvPr/>
        </p:nvSpPr>
        <p:spPr bwMode="auto">
          <a:xfrm>
            <a:off x="6295168" y="3429794"/>
            <a:ext cx="576333" cy="4319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lIns="108932" tIns="54466" rIns="108932" bIns="54466" anchor="ctr"/>
          <a:lstStyle/>
          <a:p>
            <a:endParaRPr lang="zh-CN" altLang="en-US" sz="1400"/>
          </a:p>
        </p:txBody>
      </p:sp>
    </p:spTree>
    <p:extLst>
      <p:ext uri="{BB962C8B-B14F-4D97-AF65-F5344CB8AC3E}">
        <p14:creationId xmlns:p14="http://schemas.microsoft.com/office/powerpoint/2010/main" val="1689021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zh-CN" altLang="en-US" sz="2800" dirty="0"/>
              <a:t>什么是模式</a:t>
            </a:r>
          </a:p>
        </p:txBody>
      </p:sp>
      <p:sp>
        <p:nvSpPr>
          <p:cNvPr id="16387" name="Rectangle 3"/>
          <p:cNvSpPr>
            <a:spLocks noGrp="1" noChangeArrowheads="1"/>
          </p:cNvSpPr>
          <p:nvPr>
            <p:ph type="body" idx="1"/>
          </p:nvPr>
        </p:nvSpPr>
        <p:spPr>
          <a:xfrm>
            <a:off x="557734" y="1557586"/>
            <a:ext cx="11147382" cy="4115753"/>
          </a:xfrm>
        </p:spPr>
        <p:txBody>
          <a:bodyPr/>
          <a:lstStyle/>
          <a:p>
            <a:pPr marL="0" indent="0" algn="just">
              <a:lnSpc>
                <a:spcPct val="120000"/>
              </a:lnSpc>
              <a:buNone/>
            </a:pPr>
            <a:r>
              <a:rPr lang="zh-CN" altLang="en-US" sz="3300" dirty="0"/>
              <a:t>普遍认可的定义</a:t>
            </a:r>
          </a:p>
          <a:p>
            <a:pPr marL="0" indent="0" algn="just">
              <a:lnSpc>
                <a:spcPct val="120000"/>
              </a:lnSpc>
              <a:buNone/>
            </a:pPr>
            <a:r>
              <a:rPr lang="zh-CN" altLang="en-US" sz="3300" b="1" dirty="0">
                <a:solidFill>
                  <a:srgbClr val="FF66FF"/>
                </a:solidFill>
              </a:rPr>
              <a:t>模式是指从某个具体的形式中得到的一种抽象，在特殊的非任意性的环境中，该形式不断地重复出现。</a:t>
            </a:r>
          </a:p>
          <a:p>
            <a:pPr marL="0" indent="0">
              <a:lnSpc>
                <a:spcPct val="120000"/>
              </a:lnSpc>
              <a:buNone/>
            </a:pPr>
            <a:r>
              <a:rPr lang="en-US" altLang="zh-CN" sz="3300" b="1" dirty="0">
                <a:latin typeface="Courier New"/>
              </a:rPr>
              <a:t>———</a:t>
            </a:r>
            <a:r>
              <a:rPr lang="en-US" altLang="zh-CN" sz="3300" dirty="0"/>
              <a:t>Dirk </a:t>
            </a:r>
            <a:r>
              <a:rPr lang="en-US" altLang="zh-CN" sz="3300" dirty="0" err="1"/>
              <a:t>Riehle</a:t>
            </a:r>
            <a:r>
              <a:rPr lang="zh-CN" altLang="en-US" sz="3300" dirty="0"/>
              <a:t>和</a:t>
            </a:r>
            <a:r>
              <a:rPr lang="en-US" altLang="zh-CN" sz="3300" dirty="0"/>
              <a:t>Heim </a:t>
            </a:r>
            <a:r>
              <a:rPr lang="en-US" altLang="zh-CN" sz="3300" dirty="0" err="1"/>
              <a:t>Zullighoven</a:t>
            </a:r>
            <a:endParaRPr lang="en-US" altLang="zh-CN" sz="3300" dirty="0"/>
          </a:p>
          <a:p>
            <a:pPr marL="0" indent="0">
              <a:lnSpc>
                <a:spcPct val="120000"/>
              </a:lnSpc>
              <a:buNone/>
            </a:pPr>
            <a:r>
              <a:rPr lang="en-US" altLang="zh-CN" sz="3300" dirty="0"/>
              <a:t> </a:t>
            </a:r>
            <a:r>
              <a:rPr lang="en-US" altLang="zh-CN" sz="3300" dirty="0">
                <a:latin typeface="Courier New"/>
              </a:rPr>
              <a:t>“</a:t>
            </a:r>
            <a:r>
              <a:rPr lang="en-US" altLang="zh-CN" sz="3300" dirty="0"/>
              <a:t>Understanding  and   Using Patterns  In   Software Development</a:t>
            </a:r>
            <a:r>
              <a:rPr lang="en-US" altLang="zh-CN" sz="3300" dirty="0">
                <a:latin typeface="Courier New"/>
              </a:rPr>
              <a:t>”</a:t>
            </a:r>
            <a:endParaRPr lang="en-US" altLang="zh-CN" sz="3300" dirty="0"/>
          </a:p>
        </p:txBody>
      </p:sp>
    </p:spTree>
    <p:extLst>
      <p:ext uri="{BB962C8B-B14F-4D97-AF65-F5344CB8AC3E}">
        <p14:creationId xmlns:p14="http://schemas.microsoft.com/office/powerpoint/2010/main" val="344060152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Rectangle 2"/>
          <p:cNvSpPr>
            <a:spLocks noGrp="1" noChangeArrowheads="1"/>
          </p:cNvSpPr>
          <p:nvPr>
            <p:ph type="title"/>
          </p:nvPr>
        </p:nvSpPr>
        <p:spPr>
          <a:xfrm>
            <a:off x="699228" y="333450"/>
            <a:ext cx="10785056" cy="658966"/>
          </a:xfrm>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dirty="0"/>
              <a:t>设计原则应用实例分析</a:t>
            </a:r>
          </a:p>
        </p:txBody>
      </p:sp>
      <p:sp>
        <p:nvSpPr>
          <p:cNvPr id="611331" name="Rectangle 3"/>
          <p:cNvSpPr>
            <a:spLocks noGrp="1" noChangeArrowheads="1"/>
          </p:cNvSpPr>
          <p:nvPr>
            <p:ph type="body" idx="1"/>
          </p:nvPr>
        </p:nvSpPr>
        <p:spPr>
          <a:xfrm>
            <a:off x="720417" y="1341562"/>
            <a:ext cx="10373995" cy="1584692"/>
          </a:xfrm>
        </p:spPr>
        <p:txBody>
          <a:bodyPr/>
          <a:lstStyle/>
          <a:p>
            <a:pPr marL="726216" indent="-726216">
              <a:lnSpc>
                <a:spcPct val="100000"/>
              </a:lnSpc>
            </a:pPr>
            <a:r>
              <a:rPr lang="en-US" altLang="zh-CN" sz="2400" dirty="0">
                <a:latin typeface="Arial"/>
                <a:ea typeface="楷体_GB2312" pitchFamily="49" charset="-122"/>
              </a:rPr>
              <a:t>“</a:t>
            </a:r>
            <a:r>
              <a:rPr lang="zh-CN" altLang="en-US" sz="2400" dirty="0">
                <a:latin typeface="楷体_GB2312" pitchFamily="49" charset="-122"/>
                <a:ea typeface="楷体_GB2312" pitchFamily="49" charset="-122"/>
              </a:rPr>
              <a:t>生、旦、净、丑</a:t>
            </a:r>
            <a:r>
              <a:rPr lang="zh-CN" altLang="en-US" sz="2400" dirty="0">
                <a:latin typeface="Arial"/>
                <a:ea typeface="楷体_GB2312" pitchFamily="49" charset="-122"/>
              </a:rPr>
              <a:t>”</a:t>
            </a:r>
            <a:r>
              <a:rPr lang="zh-CN" altLang="en-US" sz="2400" dirty="0">
                <a:latin typeface="楷体_GB2312" pitchFamily="49" charset="-122"/>
                <a:ea typeface="楷体_GB2312" pitchFamily="49" charset="-122"/>
              </a:rPr>
              <a:t>是京州的四个行当。所有的角色都属于一个行当。比如</a:t>
            </a:r>
            <a:r>
              <a:rPr lang="en-US" altLang="zh-CN" sz="2400" dirty="0">
                <a:latin typeface="楷体_GB2312" pitchFamily="49" charset="-122"/>
                <a:ea typeface="楷体_GB2312" pitchFamily="49" charset="-122"/>
              </a:rPr>
              <a:t>《 </a:t>
            </a:r>
            <a:r>
              <a:rPr lang="zh-CN" altLang="en-US" sz="2400" dirty="0">
                <a:latin typeface="楷体_GB2312" pitchFamily="49" charset="-122"/>
                <a:ea typeface="楷体_GB2312" pitchFamily="49" charset="-122"/>
              </a:rPr>
              <a:t>武松打虎 </a:t>
            </a:r>
            <a:r>
              <a:rPr lang="en-US" altLang="zh-CN" sz="2400" dirty="0">
                <a:latin typeface="楷体_GB2312" pitchFamily="49" charset="-122"/>
                <a:ea typeface="楷体_GB2312" pitchFamily="49" charset="-122"/>
              </a:rPr>
              <a:t>》</a:t>
            </a:r>
            <a:r>
              <a:rPr lang="zh-CN" altLang="en-US" sz="2400" dirty="0">
                <a:latin typeface="楷体_GB2312" pitchFamily="49" charset="-122"/>
                <a:ea typeface="楷体_GB2312" pitchFamily="49" charset="-122"/>
              </a:rPr>
              <a:t>中武松的行当便是武生，</a:t>
            </a:r>
            <a:r>
              <a:rPr lang="en-US" altLang="zh-CN" sz="2400" dirty="0">
                <a:latin typeface="楷体_GB2312" pitchFamily="49" charset="-122"/>
                <a:ea typeface="楷体_GB2312" pitchFamily="49" charset="-122"/>
              </a:rPr>
              <a:t>《 </a:t>
            </a:r>
            <a:r>
              <a:rPr lang="zh-CN" altLang="en-US" sz="2400" dirty="0">
                <a:latin typeface="楷体_GB2312" pitchFamily="49" charset="-122"/>
                <a:ea typeface="楷体_GB2312" pitchFamily="49" charset="-122"/>
              </a:rPr>
              <a:t>风还巢 </a:t>
            </a:r>
            <a:r>
              <a:rPr lang="en-US" altLang="zh-CN" sz="2400" dirty="0">
                <a:latin typeface="楷体_GB2312" pitchFamily="49" charset="-122"/>
                <a:ea typeface="楷体_GB2312" pitchFamily="49" charset="-122"/>
              </a:rPr>
              <a:t>》 </a:t>
            </a:r>
            <a:r>
              <a:rPr lang="zh-CN" altLang="en-US" sz="2400" dirty="0">
                <a:latin typeface="楷体_GB2312" pitchFamily="49" charset="-122"/>
                <a:ea typeface="楷体_GB2312" pitchFamily="49" charset="-122"/>
              </a:rPr>
              <a:t>程雪娥的行当便是花旦等。请用继承说明这种做法。</a:t>
            </a:r>
          </a:p>
        </p:txBody>
      </p:sp>
      <p:pic>
        <p:nvPicPr>
          <p:cNvPr id="6113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734" y="2925738"/>
            <a:ext cx="10763867" cy="324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1333" name="AutoShape 5"/>
          <p:cNvSpPr>
            <a:spLocks noChangeArrowheads="1"/>
          </p:cNvSpPr>
          <p:nvPr/>
        </p:nvSpPr>
        <p:spPr bwMode="auto">
          <a:xfrm>
            <a:off x="8054301" y="2854284"/>
            <a:ext cx="3362650" cy="1008296"/>
          </a:xfrm>
          <a:prstGeom prst="wedgeRoundRectCallout">
            <a:avLst>
              <a:gd name="adj1" fmla="val -71991"/>
              <a:gd name="adj2" fmla="val 5078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r>
              <a:rPr lang="zh-CN" altLang="en-US"/>
              <a:t>行当是京剧角色的抽象类。生旦净丑是它的子类</a:t>
            </a:r>
          </a:p>
        </p:txBody>
      </p:sp>
    </p:spTree>
    <p:extLst>
      <p:ext uri="{BB962C8B-B14F-4D97-AF65-F5344CB8AC3E}">
        <p14:creationId xmlns:p14="http://schemas.microsoft.com/office/powerpoint/2010/main" val="3335406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1332"/>
                                        </p:tgtEl>
                                        <p:attrNameLst>
                                          <p:attrName>style.visibility</p:attrName>
                                        </p:attrNameLst>
                                      </p:cBhvr>
                                      <p:to>
                                        <p:strVal val="visible"/>
                                      </p:to>
                                    </p:set>
                                    <p:anim calcmode="lin" valueType="num">
                                      <p:cBhvr additive="base">
                                        <p:cTn id="7" dur="500" fill="hold"/>
                                        <p:tgtEl>
                                          <p:spTgt spid="611332"/>
                                        </p:tgtEl>
                                        <p:attrNameLst>
                                          <p:attrName>ppt_x</p:attrName>
                                        </p:attrNameLst>
                                      </p:cBhvr>
                                      <p:tavLst>
                                        <p:tav tm="0">
                                          <p:val>
                                            <p:strVal val="#ppt_x"/>
                                          </p:val>
                                        </p:tav>
                                        <p:tav tm="100000">
                                          <p:val>
                                            <p:strVal val="#ppt_x"/>
                                          </p:val>
                                        </p:tav>
                                      </p:tavLst>
                                    </p:anim>
                                    <p:anim calcmode="lin" valueType="num">
                                      <p:cBhvr additive="base">
                                        <p:cTn id="8" dur="500" fill="hold"/>
                                        <p:tgtEl>
                                          <p:spTgt spid="61133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1333"/>
                                        </p:tgtEl>
                                        <p:attrNameLst>
                                          <p:attrName>style.visibility</p:attrName>
                                        </p:attrNameLst>
                                      </p:cBhvr>
                                      <p:to>
                                        <p:strVal val="visible"/>
                                      </p:to>
                                    </p:set>
                                    <p:anim calcmode="lin" valueType="num">
                                      <p:cBhvr additive="base">
                                        <p:cTn id="13" dur="500" fill="hold"/>
                                        <p:tgtEl>
                                          <p:spTgt spid="611333"/>
                                        </p:tgtEl>
                                        <p:attrNameLst>
                                          <p:attrName>ppt_x</p:attrName>
                                        </p:attrNameLst>
                                      </p:cBhvr>
                                      <p:tavLst>
                                        <p:tav tm="0">
                                          <p:val>
                                            <p:strVal val="#ppt_x"/>
                                          </p:val>
                                        </p:tav>
                                        <p:tav tm="100000">
                                          <p:val>
                                            <p:strVal val="#ppt_x"/>
                                          </p:val>
                                        </p:tav>
                                      </p:tavLst>
                                    </p:anim>
                                    <p:anim calcmode="lin" valueType="num">
                                      <p:cBhvr additive="base">
                                        <p:cTn id="14" dur="500" fill="hold"/>
                                        <p:tgtEl>
                                          <p:spTgt spid="6113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1333"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dirty="0"/>
              <a:t>设计原则应用实例分析</a:t>
            </a:r>
          </a:p>
        </p:txBody>
      </p:sp>
      <p:sp>
        <p:nvSpPr>
          <p:cNvPr id="612355" name="Rectangle 3"/>
          <p:cNvSpPr>
            <a:spLocks noGrp="1" noChangeArrowheads="1"/>
          </p:cNvSpPr>
          <p:nvPr>
            <p:ph type="body" idx="1"/>
          </p:nvPr>
        </p:nvSpPr>
        <p:spPr>
          <a:xfrm>
            <a:off x="773758" y="1341562"/>
            <a:ext cx="10373995" cy="1016235"/>
          </a:xfrm>
        </p:spPr>
        <p:txBody>
          <a:bodyPr/>
          <a:lstStyle/>
          <a:p>
            <a:r>
              <a:rPr lang="zh-CN" altLang="en-US"/>
              <a:t>请使用</a:t>
            </a:r>
            <a:r>
              <a:rPr lang="zh-CN" altLang="en-US">
                <a:latin typeface="Arial"/>
              </a:rPr>
              <a:t>“</a:t>
            </a:r>
            <a:r>
              <a:rPr lang="zh-CN" altLang="en-US"/>
              <a:t>种瓜得瓜、种豆得豆</a:t>
            </a:r>
            <a:r>
              <a:rPr lang="zh-CN" altLang="en-US">
                <a:latin typeface="Arial"/>
              </a:rPr>
              <a:t>”</a:t>
            </a:r>
            <a:r>
              <a:rPr lang="zh-CN" altLang="en-US"/>
              <a:t>的古谚来说明抽象和继承的概念。</a:t>
            </a:r>
          </a:p>
        </p:txBody>
      </p:sp>
      <p:pic>
        <p:nvPicPr>
          <p:cNvPr id="61235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3160" y="2359385"/>
            <a:ext cx="5286585" cy="367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2359" name="AutoShape 7"/>
          <p:cNvSpPr>
            <a:spLocks noChangeArrowheads="1"/>
          </p:cNvSpPr>
          <p:nvPr/>
        </p:nvSpPr>
        <p:spPr bwMode="auto">
          <a:xfrm>
            <a:off x="334782" y="3574291"/>
            <a:ext cx="5384053" cy="1800642"/>
          </a:xfrm>
          <a:prstGeom prst="wedgeRoundRectCallout">
            <a:avLst>
              <a:gd name="adj1" fmla="val 74929"/>
              <a:gd name="adj2" fmla="val 9305"/>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r>
              <a:rPr lang="zh-CN" altLang="en-US" dirty="0"/>
              <a:t>植物的种子是植物特性的抽象化；</a:t>
            </a:r>
          </a:p>
          <a:p>
            <a:r>
              <a:rPr lang="zh-CN" altLang="en-US" dirty="0"/>
              <a:t>植物则是其种子的具体化。</a:t>
            </a:r>
          </a:p>
          <a:p>
            <a:r>
              <a:rPr lang="zh-CN" altLang="en-US" dirty="0"/>
              <a:t>播下某 一种植物的种子，只可能得到这种植物，而不可能得到另一种植物。</a:t>
            </a:r>
          </a:p>
        </p:txBody>
      </p:sp>
    </p:spTree>
    <p:extLst>
      <p:ext uri="{BB962C8B-B14F-4D97-AF65-F5344CB8AC3E}">
        <p14:creationId xmlns:p14="http://schemas.microsoft.com/office/powerpoint/2010/main" val="100040609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dirty="0"/>
              <a:t>设计原则应用实例分析</a:t>
            </a:r>
          </a:p>
        </p:txBody>
      </p:sp>
      <p:sp>
        <p:nvSpPr>
          <p:cNvPr id="613379" name="Rectangle 3"/>
          <p:cNvSpPr>
            <a:spLocks noGrp="1" noChangeArrowheads="1"/>
          </p:cNvSpPr>
          <p:nvPr>
            <p:ph type="body" idx="1"/>
          </p:nvPr>
        </p:nvSpPr>
        <p:spPr>
          <a:xfrm>
            <a:off x="722535" y="1269554"/>
            <a:ext cx="10373995" cy="1087690"/>
          </a:xfrm>
        </p:spPr>
        <p:txBody>
          <a:bodyPr/>
          <a:lstStyle/>
          <a:p>
            <a:pPr>
              <a:lnSpc>
                <a:spcPct val="100000"/>
              </a:lnSpc>
            </a:pPr>
            <a:r>
              <a:rPr lang="zh-CN" altLang="en-US" sz="2400" dirty="0"/>
              <a:t>考察黑马和白马的关系时，有人说，把白马涂黑就得到了黑马，黑马如果是具体类， 黑马可以看做是白马的变化，可以继承得到。请问 这个看法对吗？</a:t>
            </a:r>
          </a:p>
        </p:txBody>
      </p:sp>
      <p:pic>
        <p:nvPicPr>
          <p:cNvPr id="613381" name="Picture 5"/>
          <p:cNvPicPr>
            <a:picLocks noChangeAspect="1" noChangeArrowheads="1"/>
          </p:cNvPicPr>
          <p:nvPr/>
        </p:nvPicPr>
        <p:blipFill>
          <a:blip r:embed="rId2">
            <a:extLst>
              <a:ext uri="{28A0092B-C50C-407E-A947-70E740481C1C}">
                <a14:useLocalDpi xmlns:a14="http://schemas.microsoft.com/office/drawing/2010/main" val="0"/>
              </a:ext>
            </a:extLst>
          </a:blip>
          <a:srcRect r="73326"/>
          <a:stretch>
            <a:fillRect/>
          </a:stretch>
        </p:blipFill>
        <p:spPr bwMode="auto">
          <a:xfrm>
            <a:off x="1107263" y="3141540"/>
            <a:ext cx="1536181" cy="2095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3382" name="AutoShape 6"/>
          <p:cNvSpPr>
            <a:spLocks noChangeArrowheads="1"/>
          </p:cNvSpPr>
          <p:nvPr/>
        </p:nvSpPr>
        <p:spPr bwMode="auto">
          <a:xfrm>
            <a:off x="3510062" y="2493690"/>
            <a:ext cx="3652935" cy="1297287"/>
          </a:xfrm>
          <a:prstGeom prst="wedgeRoundRectCallout">
            <a:avLst>
              <a:gd name="adj1" fmla="val -76741"/>
              <a:gd name="adj2" fmla="val 24296"/>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r>
              <a:rPr lang="zh-CN" altLang="en-US"/>
              <a:t>白马是具体类，从具体类继承是不妥当的。子类必须具备基类的全部接口。</a:t>
            </a:r>
          </a:p>
        </p:txBody>
      </p:sp>
      <p:pic>
        <p:nvPicPr>
          <p:cNvPr id="613384" name="Picture 8"/>
          <p:cNvPicPr>
            <a:picLocks noChangeAspect="1" noChangeArrowheads="1"/>
          </p:cNvPicPr>
          <p:nvPr/>
        </p:nvPicPr>
        <p:blipFill>
          <a:blip r:embed="rId2">
            <a:extLst>
              <a:ext uri="{28A0092B-C50C-407E-A947-70E740481C1C}">
                <a14:useLocalDpi xmlns:a14="http://schemas.microsoft.com/office/drawing/2010/main" val="0"/>
              </a:ext>
            </a:extLst>
          </a:blip>
          <a:srcRect l="51729" r="-110"/>
          <a:stretch>
            <a:fillRect/>
          </a:stretch>
        </p:blipFill>
        <p:spPr bwMode="auto">
          <a:xfrm>
            <a:off x="8124964" y="3141540"/>
            <a:ext cx="2786315" cy="2095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3386" name="AutoShape 10"/>
          <p:cNvSpPr>
            <a:spLocks noChangeArrowheads="1"/>
          </p:cNvSpPr>
          <p:nvPr/>
        </p:nvSpPr>
        <p:spPr bwMode="auto">
          <a:xfrm>
            <a:off x="3221896" y="4726232"/>
            <a:ext cx="3748283" cy="936842"/>
          </a:xfrm>
          <a:prstGeom prst="wedgeRoundRectCallout">
            <a:avLst>
              <a:gd name="adj1" fmla="val 73176"/>
              <a:gd name="adj2" fmla="val -4440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r>
              <a:rPr lang="zh-CN" altLang="en-US" dirty="0"/>
              <a:t>重构方案是引入一个抽象类，作为两个具体类的超类。</a:t>
            </a:r>
          </a:p>
          <a:p>
            <a:pPr algn="ctr"/>
            <a:endParaRPr lang="en-US" altLang="zh-CN" dirty="0"/>
          </a:p>
        </p:txBody>
      </p:sp>
      <p:sp>
        <p:nvSpPr>
          <p:cNvPr id="613387" name="AutoShape 11"/>
          <p:cNvSpPr>
            <a:spLocks noChangeArrowheads="1"/>
          </p:cNvSpPr>
          <p:nvPr/>
        </p:nvSpPr>
        <p:spPr bwMode="auto">
          <a:xfrm>
            <a:off x="3510062" y="4149835"/>
            <a:ext cx="3652935" cy="431900"/>
          </a:xfrm>
          <a:prstGeom prst="rightArrow">
            <a:avLst>
              <a:gd name="adj1" fmla="val 50000"/>
              <a:gd name="adj2" fmla="val 158456"/>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8932" tIns="54466" rIns="108932" bIns="54466" anchor="ctr"/>
          <a:lstStyle/>
          <a:p>
            <a:endParaRPr lang="zh-CN" altLang="en-US"/>
          </a:p>
        </p:txBody>
      </p:sp>
    </p:spTree>
    <p:extLst>
      <p:ext uri="{BB962C8B-B14F-4D97-AF65-F5344CB8AC3E}">
        <p14:creationId xmlns:p14="http://schemas.microsoft.com/office/powerpoint/2010/main" val="27010075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613381"/>
                                        </p:tgtEl>
                                        <p:attrNameLst>
                                          <p:attrName>style.visibility</p:attrName>
                                        </p:attrNameLst>
                                      </p:cBhvr>
                                      <p:to>
                                        <p:strVal val="visible"/>
                                      </p:to>
                                    </p:set>
                                    <p:anim calcmode="lin" valueType="num">
                                      <p:cBhvr additive="base">
                                        <p:cTn id="7" dur="500" fill="hold"/>
                                        <p:tgtEl>
                                          <p:spTgt spid="613381"/>
                                        </p:tgtEl>
                                        <p:attrNameLst>
                                          <p:attrName>ppt_x</p:attrName>
                                        </p:attrNameLst>
                                      </p:cBhvr>
                                      <p:tavLst>
                                        <p:tav tm="0">
                                          <p:val>
                                            <p:strVal val="#ppt_x"/>
                                          </p:val>
                                        </p:tav>
                                        <p:tav tm="100000">
                                          <p:val>
                                            <p:strVal val="#ppt_x"/>
                                          </p:val>
                                        </p:tav>
                                      </p:tavLst>
                                    </p:anim>
                                    <p:anim calcmode="lin" valueType="num">
                                      <p:cBhvr additive="base">
                                        <p:cTn id="8" dur="500" fill="hold"/>
                                        <p:tgtEl>
                                          <p:spTgt spid="61338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3382"/>
                                        </p:tgtEl>
                                        <p:attrNameLst>
                                          <p:attrName>style.visibility</p:attrName>
                                        </p:attrNameLst>
                                      </p:cBhvr>
                                      <p:to>
                                        <p:strVal val="visible"/>
                                      </p:to>
                                    </p:set>
                                    <p:anim calcmode="lin" valueType="num">
                                      <p:cBhvr additive="base">
                                        <p:cTn id="13" dur="500" fill="hold"/>
                                        <p:tgtEl>
                                          <p:spTgt spid="613382"/>
                                        </p:tgtEl>
                                        <p:attrNameLst>
                                          <p:attrName>ppt_x</p:attrName>
                                        </p:attrNameLst>
                                      </p:cBhvr>
                                      <p:tavLst>
                                        <p:tav tm="0">
                                          <p:val>
                                            <p:strVal val="#ppt_x"/>
                                          </p:val>
                                        </p:tav>
                                        <p:tav tm="100000">
                                          <p:val>
                                            <p:strVal val="#ppt_x"/>
                                          </p:val>
                                        </p:tav>
                                      </p:tavLst>
                                    </p:anim>
                                    <p:anim calcmode="lin" valueType="num">
                                      <p:cBhvr additive="base">
                                        <p:cTn id="14" dur="500" fill="hold"/>
                                        <p:tgtEl>
                                          <p:spTgt spid="61338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613384"/>
                                        </p:tgtEl>
                                        <p:attrNameLst>
                                          <p:attrName>style.visibility</p:attrName>
                                        </p:attrNameLst>
                                      </p:cBhvr>
                                      <p:to>
                                        <p:strVal val="visible"/>
                                      </p:to>
                                    </p:set>
                                    <p:anim calcmode="lin" valueType="num">
                                      <p:cBhvr additive="base">
                                        <p:cTn id="19" dur="500" fill="hold"/>
                                        <p:tgtEl>
                                          <p:spTgt spid="613384"/>
                                        </p:tgtEl>
                                        <p:attrNameLst>
                                          <p:attrName>ppt_x</p:attrName>
                                        </p:attrNameLst>
                                      </p:cBhvr>
                                      <p:tavLst>
                                        <p:tav tm="0">
                                          <p:val>
                                            <p:strVal val="#ppt_x"/>
                                          </p:val>
                                        </p:tav>
                                        <p:tav tm="100000">
                                          <p:val>
                                            <p:strVal val="#ppt_x"/>
                                          </p:val>
                                        </p:tav>
                                      </p:tavLst>
                                    </p:anim>
                                    <p:anim calcmode="lin" valueType="num">
                                      <p:cBhvr additive="base">
                                        <p:cTn id="20" dur="500" fill="hold"/>
                                        <p:tgtEl>
                                          <p:spTgt spid="613384"/>
                                        </p:tgtEl>
                                        <p:attrNameLst>
                                          <p:attrName>ppt_y</p:attrName>
                                        </p:attrNameLst>
                                      </p:cBhvr>
                                      <p:tavLst>
                                        <p:tav tm="0">
                                          <p:val>
                                            <p:strVal val="1+#ppt_h/2"/>
                                          </p:val>
                                        </p:tav>
                                        <p:tav tm="100000">
                                          <p:val>
                                            <p:strVal val="#ppt_y"/>
                                          </p:val>
                                        </p:tav>
                                      </p:tavLst>
                                    </p:anim>
                                  </p:childTnLst>
                                </p:cTn>
                              </p:par>
                              <p:par>
                                <p:cTn id="21" presetID="1" presetClass="entr" presetSubtype="0" fill="hold" grpId="0" nodeType="withEffect">
                                  <p:stCondLst>
                                    <p:cond delay="0"/>
                                  </p:stCondLst>
                                  <p:childTnLst>
                                    <p:set>
                                      <p:cBhvr>
                                        <p:cTn id="22" dur="1" fill="hold">
                                          <p:stCondLst>
                                            <p:cond delay="0"/>
                                          </p:stCondLst>
                                        </p:cTn>
                                        <p:tgtEl>
                                          <p:spTgt spid="613387"/>
                                        </p:tgtEl>
                                        <p:attrNameLst>
                                          <p:attrName>style.visibility</p:attrName>
                                        </p:attrNameLst>
                                      </p:cBhvr>
                                      <p:to>
                                        <p:strVal val="visible"/>
                                      </p:to>
                                    </p:set>
                                  </p:childTnLst>
                                </p:cTn>
                              </p:par>
                              <p:par>
                                <p:cTn id="23" presetID="1" presetClass="exit" presetSubtype="0" fill="hold" grpId="1" nodeType="withEffect">
                                  <p:stCondLst>
                                    <p:cond delay="0"/>
                                  </p:stCondLst>
                                  <p:childTnLst>
                                    <p:set>
                                      <p:cBhvr>
                                        <p:cTn id="24" dur="1" fill="hold">
                                          <p:stCondLst>
                                            <p:cond delay="0"/>
                                          </p:stCondLst>
                                        </p:cTn>
                                        <p:tgtEl>
                                          <p:spTgt spid="613382"/>
                                        </p:tgtEl>
                                        <p:attrNameLst>
                                          <p:attrName>style.visibility</p:attrName>
                                        </p:attrNameLst>
                                      </p:cBhvr>
                                      <p:to>
                                        <p:strVal val="hidden"/>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613386"/>
                                        </p:tgtEl>
                                        <p:attrNameLst>
                                          <p:attrName>style.visibility</p:attrName>
                                        </p:attrNameLst>
                                      </p:cBhvr>
                                      <p:to>
                                        <p:strVal val="visible"/>
                                      </p:to>
                                    </p:set>
                                    <p:anim calcmode="lin" valueType="num">
                                      <p:cBhvr additive="base">
                                        <p:cTn id="29" dur="500" fill="hold"/>
                                        <p:tgtEl>
                                          <p:spTgt spid="613386"/>
                                        </p:tgtEl>
                                        <p:attrNameLst>
                                          <p:attrName>ppt_x</p:attrName>
                                        </p:attrNameLst>
                                      </p:cBhvr>
                                      <p:tavLst>
                                        <p:tav tm="0">
                                          <p:val>
                                            <p:strVal val="#ppt_x"/>
                                          </p:val>
                                        </p:tav>
                                        <p:tav tm="100000">
                                          <p:val>
                                            <p:strVal val="#ppt_x"/>
                                          </p:val>
                                        </p:tav>
                                      </p:tavLst>
                                    </p:anim>
                                    <p:anim calcmode="lin" valueType="num">
                                      <p:cBhvr additive="base">
                                        <p:cTn id="30" dur="500" fill="hold"/>
                                        <p:tgtEl>
                                          <p:spTgt spid="6133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3382" grpId="0" animBg="1"/>
      <p:bldP spid="613382" grpId="1" animBg="1"/>
      <p:bldP spid="613386" grpId="0" animBg="1"/>
      <p:bldP spid="613387"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2" name="Rectangle 2"/>
          <p:cNvSpPr>
            <a:spLocks noGrp="1" noChangeArrowheads="1"/>
          </p:cNvSpPr>
          <p:nvPr>
            <p:ph type="title"/>
          </p:nvPr>
        </p:nvSpPr>
        <p:spPr>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a:t>设计原则应用实例分析</a:t>
            </a:r>
          </a:p>
        </p:txBody>
      </p:sp>
      <p:sp>
        <p:nvSpPr>
          <p:cNvPr id="614403" name="Rectangle 3"/>
          <p:cNvSpPr>
            <a:spLocks noGrp="1" noChangeArrowheads="1"/>
          </p:cNvSpPr>
          <p:nvPr>
            <p:ph type="body" idx="1"/>
          </p:nvPr>
        </p:nvSpPr>
        <p:spPr>
          <a:xfrm>
            <a:off x="701750" y="1269554"/>
            <a:ext cx="10373995" cy="2161087"/>
          </a:xfrm>
        </p:spPr>
        <p:txBody>
          <a:bodyPr/>
          <a:lstStyle/>
          <a:p>
            <a:pPr>
              <a:lnSpc>
                <a:spcPct val="100000"/>
              </a:lnSpc>
            </a:pPr>
            <a:r>
              <a:rPr lang="zh-CN" altLang="en-US" sz="2800" dirty="0">
                <a:latin typeface="楷体_GB2312" pitchFamily="49" charset="-122"/>
                <a:ea typeface="楷体_GB2312" pitchFamily="49" charset="-122"/>
              </a:rPr>
              <a:t>一个很有名的思辨题目。</a:t>
            </a:r>
          </a:p>
          <a:p>
            <a:pPr>
              <a:lnSpc>
                <a:spcPct val="100000"/>
              </a:lnSpc>
              <a:buFont typeface="Wingdings" pitchFamily="2" charset="2"/>
              <a:buNone/>
            </a:pPr>
            <a:r>
              <a:rPr lang="zh-CN" altLang="en-US" sz="2800" dirty="0">
                <a:latin typeface="楷体_GB2312" pitchFamily="49" charset="-122"/>
                <a:ea typeface="楷体_GB2312" pitchFamily="49" charset="-122"/>
              </a:rPr>
              <a:t>用类</a:t>
            </a:r>
            <a:r>
              <a:rPr lang="en-US" altLang="zh-CN" sz="2800" dirty="0" err="1">
                <a:latin typeface="楷体_GB2312" pitchFamily="49" charset="-122"/>
                <a:ea typeface="楷体_GB2312" pitchFamily="49" charset="-122"/>
              </a:rPr>
              <a:t>FileName</a:t>
            </a:r>
            <a:r>
              <a:rPr lang="zh-CN" altLang="en-US" sz="2800" dirty="0">
                <a:latin typeface="楷体_GB2312" pitchFamily="49" charset="-122"/>
                <a:ea typeface="楷体_GB2312" pitchFamily="49" charset="-122"/>
              </a:rPr>
              <a:t>描述文件名。有人认为</a:t>
            </a:r>
            <a:r>
              <a:rPr lang="en-US" altLang="zh-CN" sz="2800" dirty="0" err="1">
                <a:latin typeface="楷体_GB2312" pitchFamily="49" charset="-122"/>
                <a:ea typeface="楷体_GB2312" pitchFamily="49" charset="-122"/>
              </a:rPr>
              <a:t>FileName</a:t>
            </a:r>
            <a:r>
              <a:rPr lang="zh-CN" altLang="en-US" sz="2800" dirty="0">
                <a:latin typeface="楷体_GB2312" pitchFamily="49" charset="-122"/>
                <a:ea typeface="楷体_GB2312" pitchFamily="49" charset="-122"/>
              </a:rPr>
              <a:t>是</a:t>
            </a:r>
            <a:r>
              <a:rPr lang="en-US" altLang="zh-CN" sz="2800" dirty="0">
                <a:latin typeface="楷体_GB2312" pitchFamily="49" charset="-122"/>
                <a:ea typeface="楷体_GB2312" pitchFamily="49" charset="-122"/>
              </a:rPr>
              <a:t>string</a:t>
            </a:r>
            <a:r>
              <a:rPr lang="zh-CN" altLang="en-US" sz="2800" dirty="0">
                <a:latin typeface="楷体_GB2312" pitchFamily="49" charset="-122"/>
                <a:ea typeface="楷体_GB2312" pitchFamily="49" charset="-122"/>
              </a:rPr>
              <a:t>类的特殊情况．因此应当把</a:t>
            </a:r>
            <a:r>
              <a:rPr lang="en-US" altLang="zh-CN" sz="2800" dirty="0" err="1">
                <a:latin typeface="楷体_GB2312" pitchFamily="49" charset="-122"/>
                <a:ea typeface="楷体_GB2312" pitchFamily="49" charset="-122"/>
              </a:rPr>
              <a:t>FileName</a:t>
            </a:r>
            <a:r>
              <a:rPr lang="zh-CN" altLang="en-US" sz="2800" dirty="0">
                <a:latin typeface="楷体_GB2312" pitchFamily="49" charset="-122"/>
                <a:ea typeface="楷体_GB2312" pitchFamily="49" charset="-122"/>
              </a:rPr>
              <a:t>设计成</a:t>
            </a:r>
            <a:r>
              <a:rPr lang="en-US" altLang="zh-CN" sz="2800" dirty="0">
                <a:latin typeface="楷体_GB2312" pitchFamily="49" charset="-122"/>
                <a:ea typeface="楷体_GB2312" pitchFamily="49" charset="-122"/>
              </a:rPr>
              <a:t>string</a:t>
            </a:r>
            <a:r>
              <a:rPr lang="zh-CN" altLang="en-US" sz="2800" dirty="0">
                <a:latin typeface="楷体_GB2312" pitchFamily="49" charset="-122"/>
                <a:ea typeface="楷体_GB2312" pitchFamily="49" charset="-122"/>
              </a:rPr>
              <a:t>类的子类，然后加上</a:t>
            </a:r>
            <a:r>
              <a:rPr lang="en-US" altLang="zh-CN" sz="2800" dirty="0" err="1">
                <a:latin typeface="楷体_GB2312" pitchFamily="49" charset="-122"/>
                <a:ea typeface="楷体_GB2312" pitchFamily="49" charset="-122"/>
              </a:rPr>
              <a:t>FileName</a:t>
            </a:r>
            <a:r>
              <a:rPr lang="zh-CN" altLang="en-US" sz="2800" dirty="0">
                <a:latin typeface="楷体_GB2312" pitchFamily="49" charset="-122"/>
                <a:ea typeface="楷体_GB2312" pitchFamily="49" charset="-122"/>
              </a:rPr>
              <a:t>类所需的方法。请用里氏代换原则分析这个做法是否正确。</a:t>
            </a:r>
          </a:p>
        </p:txBody>
      </p:sp>
      <p:sp>
        <p:nvSpPr>
          <p:cNvPr id="614404" name="AutoShape 4"/>
          <p:cNvSpPr>
            <a:spLocks noChangeArrowheads="1"/>
          </p:cNvSpPr>
          <p:nvPr/>
        </p:nvSpPr>
        <p:spPr bwMode="auto">
          <a:xfrm>
            <a:off x="641385" y="3861842"/>
            <a:ext cx="11533018" cy="2232542"/>
          </a:xfrm>
          <a:prstGeom prst="wedgeRoundRectCallout">
            <a:avLst>
              <a:gd name="adj1" fmla="val -5319"/>
              <a:gd name="adj2" fmla="val 43597"/>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pPr>
              <a:spcBef>
                <a:spcPct val="10000"/>
              </a:spcBef>
            </a:pPr>
            <a:r>
              <a:rPr lang="zh-CN" altLang="en-US" b="1" dirty="0"/>
              <a:t>里氏代换原则：如果一个方法对一个基类成立的话．那么一定适用于其子类。</a:t>
            </a:r>
          </a:p>
          <a:p>
            <a:pPr>
              <a:spcBef>
                <a:spcPct val="10000"/>
              </a:spcBef>
            </a:pPr>
            <a:r>
              <a:rPr lang="en-US" altLang="zh-CN" b="1" dirty="0" err="1"/>
              <a:t>FileName</a:t>
            </a:r>
            <a:r>
              <a:rPr lang="zh-CN" altLang="en-US" b="1" dirty="0"/>
              <a:t>类如果是</a:t>
            </a:r>
            <a:r>
              <a:rPr lang="en-US" altLang="zh-CN" b="1" dirty="0"/>
              <a:t>string</a:t>
            </a:r>
            <a:r>
              <a:rPr lang="zh-CN" altLang="en-US" b="1" dirty="0"/>
              <a:t>的子类，那么应实现</a:t>
            </a:r>
            <a:r>
              <a:rPr lang="en-US" altLang="zh-CN" b="1" dirty="0"/>
              <a:t>string</a:t>
            </a:r>
            <a:r>
              <a:rPr lang="zh-CN" altLang="en-US" b="1" dirty="0"/>
              <a:t>的所有方法。</a:t>
            </a:r>
          </a:p>
          <a:p>
            <a:pPr>
              <a:spcBef>
                <a:spcPct val="10000"/>
              </a:spcBef>
            </a:pPr>
            <a:r>
              <a:rPr lang="en-US" altLang="zh-CN" b="1" dirty="0"/>
              <a:t>string</a:t>
            </a:r>
            <a:r>
              <a:rPr lang="zh-CN" altLang="en-US" b="1" dirty="0"/>
              <a:t>有方法</a:t>
            </a:r>
            <a:r>
              <a:rPr lang="en-US" altLang="zh-CN" b="1" dirty="0" err="1"/>
              <a:t>add:string+string→string</a:t>
            </a:r>
            <a:r>
              <a:rPr lang="zh-CN" altLang="en-US" b="1" dirty="0"/>
              <a:t>。</a:t>
            </a:r>
          </a:p>
          <a:p>
            <a:pPr>
              <a:spcBef>
                <a:spcPct val="10000"/>
              </a:spcBef>
            </a:pPr>
            <a:r>
              <a:rPr lang="zh-CN" altLang="en-US" b="1" dirty="0"/>
              <a:t>但 </a:t>
            </a:r>
            <a:r>
              <a:rPr lang="en-US" altLang="zh-CN" b="1" dirty="0" err="1"/>
              <a:t>add:FileName+FileName</a:t>
            </a:r>
            <a:r>
              <a:rPr lang="zh-CN" altLang="en-US" b="1" dirty="0"/>
              <a:t>不一定成立</a:t>
            </a:r>
          </a:p>
          <a:p>
            <a:pPr>
              <a:spcBef>
                <a:spcPct val="10000"/>
              </a:spcBef>
            </a:pPr>
            <a:r>
              <a:rPr lang="zh-CN" altLang="en-US" b="1" dirty="0"/>
              <a:t>即文件名相加却不一定给出一个新的有效 文件名。</a:t>
            </a:r>
          </a:p>
          <a:p>
            <a:pPr>
              <a:spcBef>
                <a:spcPct val="10000"/>
              </a:spcBef>
            </a:pPr>
            <a:r>
              <a:rPr lang="zh-CN" altLang="en-US" b="1" dirty="0"/>
              <a:t>即 </a:t>
            </a:r>
            <a:r>
              <a:rPr lang="en-US" altLang="zh-CN" b="1" dirty="0" err="1"/>
              <a:t>FileName</a:t>
            </a:r>
            <a:r>
              <a:rPr lang="zh-CN" altLang="en-US" b="1" dirty="0"/>
              <a:t>对象并不能实现 </a:t>
            </a:r>
            <a:r>
              <a:rPr lang="en-US" altLang="zh-CN" b="1" dirty="0" err="1"/>
              <a:t>striog</a:t>
            </a:r>
            <a:r>
              <a:rPr lang="en-US" altLang="zh-CN" b="1" dirty="0"/>
              <a:t> </a:t>
            </a:r>
            <a:r>
              <a:rPr lang="zh-CN" altLang="en-US" b="1" dirty="0"/>
              <a:t>对象的所有行为。</a:t>
            </a:r>
          </a:p>
        </p:txBody>
      </p:sp>
    </p:spTree>
    <p:extLst>
      <p:ext uri="{BB962C8B-B14F-4D97-AF65-F5344CB8AC3E}">
        <p14:creationId xmlns:p14="http://schemas.microsoft.com/office/powerpoint/2010/main" val="20932855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14404"/>
                                        </p:tgtEl>
                                        <p:attrNameLst>
                                          <p:attrName>style.visibility</p:attrName>
                                        </p:attrNameLst>
                                      </p:cBhvr>
                                      <p:to>
                                        <p:strVal val="visible"/>
                                      </p:to>
                                    </p:set>
                                    <p:animEffect transition="in" filter="blinds(horizontal)">
                                      <p:cBhvr>
                                        <p:cTn id="7" dur="500"/>
                                        <p:tgtEl>
                                          <p:spTgt spid="6144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04"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6" name="Rectangle 2"/>
          <p:cNvSpPr>
            <a:spLocks noGrp="1" noChangeArrowheads="1"/>
          </p:cNvSpPr>
          <p:nvPr>
            <p:ph type="title"/>
          </p:nvPr>
        </p:nvSpPr>
        <p:spPr>
          <a:xfrm>
            <a:off x="709823" y="261442"/>
            <a:ext cx="10785056" cy="732007"/>
          </a:xfrm>
          <a:noFill/>
          <a:ln w="9525">
            <a:noFill/>
            <a:miter lim="800000"/>
            <a:headEnd/>
            <a:tailEnd/>
          </a:ln>
        </p:spPr>
        <p:txBody>
          <a:bodyPr vert="horz" wrap="square" lIns="108932" tIns="54466" rIns="108932" bIns="54466" numCol="1" anchor="ctr" anchorCtr="0" compatLnSpc="1">
            <a:prstTxWarp prst="textNoShape">
              <a:avLst/>
            </a:prstTxWarp>
          </a:bodyPr>
          <a:lstStyle/>
          <a:p>
            <a:pPr>
              <a:spcBef>
                <a:spcPct val="20000"/>
              </a:spcBef>
            </a:pPr>
            <a:r>
              <a:rPr lang="zh-CN" altLang="en-US" dirty="0"/>
              <a:t>设计原则应用实例分析</a:t>
            </a:r>
          </a:p>
        </p:txBody>
      </p:sp>
      <p:sp>
        <p:nvSpPr>
          <p:cNvPr id="615427" name="Rectangle 3"/>
          <p:cNvSpPr>
            <a:spLocks noGrp="1" noChangeArrowheads="1"/>
          </p:cNvSpPr>
          <p:nvPr>
            <p:ph type="body" idx="1"/>
          </p:nvPr>
        </p:nvSpPr>
        <p:spPr>
          <a:xfrm>
            <a:off x="631426" y="1269554"/>
            <a:ext cx="10757510" cy="2089634"/>
          </a:xfrm>
        </p:spPr>
        <p:txBody>
          <a:bodyPr/>
          <a:lstStyle/>
          <a:p>
            <a:pPr>
              <a:lnSpc>
                <a:spcPct val="70000"/>
              </a:lnSpc>
              <a:buFont typeface="Wingdings" pitchFamily="2" charset="2"/>
              <a:buNone/>
            </a:pPr>
            <a:r>
              <a:rPr lang="zh-CN" altLang="en-US" sz="2800" dirty="0"/>
              <a:t>用迪米特法则考察下面的说法：</a:t>
            </a:r>
          </a:p>
          <a:p>
            <a:pPr>
              <a:lnSpc>
                <a:spcPct val="70000"/>
              </a:lnSpc>
            </a:pPr>
            <a:r>
              <a:rPr lang="en-US" altLang="zh-CN" sz="2800" dirty="0"/>
              <a:t>1 </a:t>
            </a:r>
            <a:r>
              <a:rPr lang="zh-CN" altLang="en-US" sz="2800" dirty="0"/>
              <a:t>．你走你的阳关道，我走我的独木桥。</a:t>
            </a:r>
          </a:p>
          <a:p>
            <a:pPr>
              <a:lnSpc>
                <a:spcPct val="70000"/>
              </a:lnSpc>
            </a:pPr>
            <a:r>
              <a:rPr lang="en-US" altLang="zh-CN" sz="2800" dirty="0"/>
              <a:t>2 </a:t>
            </a:r>
            <a:r>
              <a:rPr lang="zh-CN" altLang="en-US" sz="2800" dirty="0"/>
              <a:t>．井水不犯河水。 </a:t>
            </a:r>
          </a:p>
          <a:p>
            <a:pPr>
              <a:lnSpc>
                <a:spcPct val="70000"/>
              </a:lnSpc>
            </a:pPr>
            <a:r>
              <a:rPr lang="en-US" altLang="zh-CN" sz="2800" dirty="0"/>
              <a:t>3 </a:t>
            </a:r>
            <a:r>
              <a:rPr lang="zh-CN" altLang="en-US" sz="2800" dirty="0"/>
              <a:t>．城门失火，殃及池鱼</a:t>
            </a:r>
          </a:p>
          <a:p>
            <a:pPr>
              <a:lnSpc>
                <a:spcPct val="70000"/>
              </a:lnSpc>
            </a:pPr>
            <a:r>
              <a:rPr lang="en-US" altLang="zh-CN" sz="2800" dirty="0"/>
              <a:t>4 </a:t>
            </a:r>
            <a:r>
              <a:rPr lang="zh-CN" altLang="en-US" sz="2800" dirty="0"/>
              <a:t>．四海之内皆兄弟。</a:t>
            </a:r>
          </a:p>
        </p:txBody>
      </p:sp>
      <p:sp>
        <p:nvSpPr>
          <p:cNvPr id="615428" name="AutoShape 4"/>
          <p:cNvSpPr>
            <a:spLocks noChangeArrowheads="1"/>
          </p:cNvSpPr>
          <p:nvPr/>
        </p:nvSpPr>
        <p:spPr bwMode="auto">
          <a:xfrm>
            <a:off x="803996" y="3213770"/>
            <a:ext cx="10573169" cy="2952328"/>
          </a:xfrm>
          <a:prstGeom prst="wedgeRoundRectCallout">
            <a:avLst>
              <a:gd name="adj1" fmla="val -37894"/>
              <a:gd name="adj2" fmla="val 29264"/>
              <a:gd name="adj3" fmla="val 1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932" tIns="54466" rIns="108932" bIns="54466"/>
          <a:lstStyle/>
          <a:p>
            <a:pPr>
              <a:spcBef>
                <a:spcPct val="20000"/>
              </a:spcBef>
            </a:pPr>
            <a:r>
              <a:rPr lang="en-US" altLang="zh-CN" sz="2000" dirty="0"/>
              <a:t>1 </a:t>
            </a:r>
            <a:r>
              <a:rPr lang="zh-CN" altLang="en-US" sz="2000" dirty="0"/>
              <a:t>． </a:t>
            </a:r>
            <a:r>
              <a:rPr lang="en-US" altLang="zh-CN" sz="2000" dirty="0"/>
              <a:t>2 </a:t>
            </a:r>
            <a:r>
              <a:rPr lang="zh-CN" altLang="en-US" sz="2000" dirty="0"/>
              <a:t>．</a:t>
            </a:r>
            <a:r>
              <a:rPr lang="zh-CN" altLang="en-US" sz="2000" b="1" dirty="0"/>
              <a:t>ＯＫ</a:t>
            </a:r>
          </a:p>
          <a:p>
            <a:pPr>
              <a:spcBef>
                <a:spcPct val="20000"/>
              </a:spcBef>
            </a:pPr>
            <a:r>
              <a:rPr lang="zh-CN" altLang="en-US" sz="2000" dirty="0"/>
              <a:t>这两个说法都是建议减少与外界的联系。这样一旦外界出现变化，不会立即波及到自身。它们都是迪米特法则的同义语： </a:t>
            </a:r>
          </a:p>
          <a:p>
            <a:pPr>
              <a:spcBef>
                <a:spcPct val="20000"/>
              </a:spcBef>
            </a:pPr>
            <a:r>
              <a:rPr lang="en-US" altLang="zh-CN" sz="2000" dirty="0"/>
              <a:t>3 </a:t>
            </a:r>
            <a:r>
              <a:rPr lang="zh-CN" altLang="en-US" sz="2000" dirty="0"/>
              <a:t>．这个说法是从反面说明迪米特法则的重要性。当城门失火的时候，人们会使月护城河的水救火，自然就会影响到护城何中的鱼。聪明的鱼应当生活在远离城门的地方．这是来自迪米特法则的建议。 </a:t>
            </a:r>
          </a:p>
          <a:p>
            <a:pPr>
              <a:spcBef>
                <a:spcPct val="20000"/>
              </a:spcBef>
            </a:pPr>
            <a:r>
              <a:rPr lang="en-US" altLang="zh-CN" sz="2000" dirty="0"/>
              <a:t>4 </a:t>
            </a:r>
            <a:r>
              <a:rPr lang="zh-CN" altLang="en-US" sz="2000" dirty="0"/>
              <a:t>．是违背迪米特法则的，如果系统的软件模块都像兄弟一样</a:t>
            </a:r>
            <a:r>
              <a:rPr lang="zh-CN" altLang="en-US" sz="2000" dirty="0">
                <a:latin typeface="Arial"/>
              </a:rPr>
              <a:t>“</a:t>
            </a:r>
            <a:r>
              <a:rPr lang="zh-CN" altLang="en-US" sz="2000" dirty="0"/>
              <a:t>亲近</a:t>
            </a:r>
            <a:r>
              <a:rPr lang="zh-CN" altLang="en-US" sz="2000" dirty="0">
                <a:latin typeface="Arial"/>
              </a:rPr>
              <a:t>”</a:t>
            </a:r>
            <a:r>
              <a:rPr lang="zh-CN" altLang="en-US" sz="2000" dirty="0"/>
              <a:t>，系统的设计就是失败的。</a:t>
            </a:r>
          </a:p>
        </p:txBody>
      </p:sp>
    </p:spTree>
    <p:extLst>
      <p:ext uri="{BB962C8B-B14F-4D97-AF65-F5344CB8AC3E}">
        <p14:creationId xmlns:p14="http://schemas.microsoft.com/office/powerpoint/2010/main" val="1955863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615427">
                                            <p:txEl>
                                              <p:pRg st="1" end="1"/>
                                            </p:txEl>
                                          </p:spTgt>
                                        </p:tgtEl>
                                        <p:attrNameLst>
                                          <p:attrName>style.visibility</p:attrName>
                                        </p:attrNameLst>
                                      </p:cBhvr>
                                      <p:to>
                                        <p:strVal val="visible"/>
                                      </p:to>
                                    </p:set>
                                    <p:anim calcmode="lin" valueType="num">
                                      <p:cBhvr additive="base">
                                        <p:cTn id="7" dur="1000" fill="hold"/>
                                        <p:tgtEl>
                                          <p:spTgt spid="615427">
                                            <p:txEl>
                                              <p:pRg st="1" end="1"/>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615427">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615427">
                                            <p:txEl>
                                              <p:pRg st="2" end="2"/>
                                            </p:txEl>
                                          </p:spTgt>
                                        </p:tgtEl>
                                        <p:attrNameLst>
                                          <p:attrName>style.visibility</p:attrName>
                                        </p:attrNameLst>
                                      </p:cBhvr>
                                      <p:to>
                                        <p:strVal val="visible"/>
                                      </p:to>
                                    </p:set>
                                    <p:anim calcmode="lin" valueType="num">
                                      <p:cBhvr additive="base">
                                        <p:cTn id="11" dur="1000" fill="hold"/>
                                        <p:tgtEl>
                                          <p:spTgt spid="615427">
                                            <p:txEl>
                                              <p:pRg st="2" end="2"/>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6154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nodeType="clickEffect">
                                  <p:stCondLst>
                                    <p:cond delay="0"/>
                                  </p:stCondLst>
                                  <p:childTnLst>
                                    <p:set>
                                      <p:cBhvr>
                                        <p:cTn id="16" dur="1" fill="hold">
                                          <p:stCondLst>
                                            <p:cond delay="0"/>
                                          </p:stCondLst>
                                        </p:cTn>
                                        <p:tgtEl>
                                          <p:spTgt spid="615428">
                                            <p:txEl>
                                              <p:pRg st="0" end="0"/>
                                            </p:txEl>
                                          </p:spTgt>
                                        </p:tgtEl>
                                        <p:attrNameLst>
                                          <p:attrName>style.visibility</p:attrName>
                                        </p:attrNameLst>
                                      </p:cBhvr>
                                      <p:to>
                                        <p:strVal val="visible"/>
                                      </p:to>
                                    </p:set>
                                    <p:anim calcmode="lin" valueType="num">
                                      <p:cBhvr additive="base">
                                        <p:cTn id="17" dur="1000" fill="hold"/>
                                        <p:tgtEl>
                                          <p:spTgt spid="615428">
                                            <p:txEl>
                                              <p:pRg st="0" end="0"/>
                                            </p:txEl>
                                          </p:spTgt>
                                        </p:tgtEl>
                                        <p:attrNameLst>
                                          <p:attrName>ppt_x</p:attrName>
                                        </p:attrNameLst>
                                      </p:cBhvr>
                                      <p:tavLst>
                                        <p:tav tm="0">
                                          <p:val>
                                            <p:strVal val="0-#ppt_w/2"/>
                                          </p:val>
                                        </p:tav>
                                        <p:tav tm="100000">
                                          <p:val>
                                            <p:strVal val="#ppt_x"/>
                                          </p:val>
                                        </p:tav>
                                      </p:tavLst>
                                    </p:anim>
                                    <p:anim calcmode="lin" valueType="num">
                                      <p:cBhvr additive="base">
                                        <p:cTn id="18" dur="1000" fill="hold"/>
                                        <p:tgtEl>
                                          <p:spTgt spid="61542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615428">
                                            <p:txEl>
                                              <p:pRg st="1" end="1"/>
                                            </p:txEl>
                                          </p:spTgt>
                                        </p:tgtEl>
                                        <p:attrNameLst>
                                          <p:attrName>style.visibility</p:attrName>
                                        </p:attrNameLst>
                                      </p:cBhvr>
                                      <p:to>
                                        <p:strVal val="visible"/>
                                      </p:to>
                                    </p:set>
                                    <p:anim calcmode="lin" valueType="num">
                                      <p:cBhvr additive="base">
                                        <p:cTn id="23" dur="1000" fill="hold"/>
                                        <p:tgtEl>
                                          <p:spTgt spid="615428">
                                            <p:txEl>
                                              <p:pRg st="1" end="1"/>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61542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nodeType="clickEffect">
                                  <p:stCondLst>
                                    <p:cond delay="0"/>
                                  </p:stCondLst>
                                  <p:childTnLst>
                                    <p:set>
                                      <p:cBhvr>
                                        <p:cTn id="28" dur="1" fill="hold">
                                          <p:stCondLst>
                                            <p:cond delay="0"/>
                                          </p:stCondLst>
                                        </p:cTn>
                                        <p:tgtEl>
                                          <p:spTgt spid="615427">
                                            <p:txEl>
                                              <p:pRg st="3" end="3"/>
                                            </p:txEl>
                                          </p:spTgt>
                                        </p:tgtEl>
                                        <p:attrNameLst>
                                          <p:attrName>style.visibility</p:attrName>
                                        </p:attrNameLst>
                                      </p:cBhvr>
                                      <p:to>
                                        <p:strVal val="visible"/>
                                      </p:to>
                                    </p:set>
                                    <p:anim calcmode="lin" valueType="num">
                                      <p:cBhvr additive="base">
                                        <p:cTn id="29" dur="1000" fill="hold"/>
                                        <p:tgtEl>
                                          <p:spTgt spid="615427">
                                            <p:txEl>
                                              <p:pRg st="3" end="3"/>
                                            </p:txEl>
                                          </p:spTgt>
                                        </p:tgtEl>
                                        <p:attrNameLst>
                                          <p:attrName>ppt_x</p:attrName>
                                        </p:attrNameLst>
                                      </p:cBhvr>
                                      <p:tavLst>
                                        <p:tav tm="0">
                                          <p:val>
                                            <p:strVal val="0-#ppt_w/2"/>
                                          </p:val>
                                        </p:tav>
                                        <p:tav tm="100000">
                                          <p:val>
                                            <p:strVal val="#ppt_x"/>
                                          </p:val>
                                        </p:tav>
                                      </p:tavLst>
                                    </p:anim>
                                    <p:anim calcmode="lin" valueType="num">
                                      <p:cBhvr additive="base">
                                        <p:cTn id="30" dur="1000" fill="hold"/>
                                        <p:tgtEl>
                                          <p:spTgt spid="6154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nodeType="clickEffect">
                                  <p:stCondLst>
                                    <p:cond delay="0"/>
                                  </p:stCondLst>
                                  <p:childTnLst>
                                    <p:set>
                                      <p:cBhvr>
                                        <p:cTn id="34" dur="1" fill="hold">
                                          <p:stCondLst>
                                            <p:cond delay="0"/>
                                          </p:stCondLst>
                                        </p:cTn>
                                        <p:tgtEl>
                                          <p:spTgt spid="615428">
                                            <p:txEl>
                                              <p:pRg st="2" end="2"/>
                                            </p:txEl>
                                          </p:spTgt>
                                        </p:tgtEl>
                                        <p:attrNameLst>
                                          <p:attrName>style.visibility</p:attrName>
                                        </p:attrNameLst>
                                      </p:cBhvr>
                                      <p:to>
                                        <p:strVal val="visible"/>
                                      </p:to>
                                    </p:set>
                                    <p:anim calcmode="lin" valueType="num">
                                      <p:cBhvr additive="base">
                                        <p:cTn id="35" dur="2000" fill="hold"/>
                                        <p:tgtEl>
                                          <p:spTgt spid="615428">
                                            <p:txEl>
                                              <p:pRg st="2" end="2"/>
                                            </p:txEl>
                                          </p:spTgt>
                                        </p:tgtEl>
                                        <p:attrNameLst>
                                          <p:attrName>ppt_x</p:attrName>
                                        </p:attrNameLst>
                                      </p:cBhvr>
                                      <p:tavLst>
                                        <p:tav tm="0">
                                          <p:val>
                                            <p:strVal val="0-#ppt_w/2"/>
                                          </p:val>
                                        </p:tav>
                                        <p:tav tm="100000">
                                          <p:val>
                                            <p:strVal val="#ppt_x"/>
                                          </p:val>
                                        </p:tav>
                                      </p:tavLst>
                                    </p:anim>
                                    <p:anim calcmode="lin" valueType="num">
                                      <p:cBhvr additive="base">
                                        <p:cTn id="36" dur="2000" fill="hold"/>
                                        <p:tgtEl>
                                          <p:spTgt spid="61542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8" fill="hold" nodeType="clickEffect">
                                  <p:stCondLst>
                                    <p:cond delay="0"/>
                                  </p:stCondLst>
                                  <p:childTnLst>
                                    <p:set>
                                      <p:cBhvr>
                                        <p:cTn id="40" dur="1" fill="hold">
                                          <p:stCondLst>
                                            <p:cond delay="0"/>
                                          </p:stCondLst>
                                        </p:cTn>
                                        <p:tgtEl>
                                          <p:spTgt spid="615427">
                                            <p:txEl>
                                              <p:pRg st="4" end="4"/>
                                            </p:txEl>
                                          </p:spTgt>
                                        </p:tgtEl>
                                        <p:attrNameLst>
                                          <p:attrName>style.visibility</p:attrName>
                                        </p:attrNameLst>
                                      </p:cBhvr>
                                      <p:to>
                                        <p:strVal val="visible"/>
                                      </p:to>
                                    </p:set>
                                    <p:anim calcmode="lin" valueType="num">
                                      <p:cBhvr additive="base">
                                        <p:cTn id="41" dur="2000" fill="hold"/>
                                        <p:tgtEl>
                                          <p:spTgt spid="615427">
                                            <p:txEl>
                                              <p:pRg st="4" end="4"/>
                                            </p:txEl>
                                          </p:spTgt>
                                        </p:tgtEl>
                                        <p:attrNameLst>
                                          <p:attrName>ppt_x</p:attrName>
                                        </p:attrNameLst>
                                      </p:cBhvr>
                                      <p:tavLst>
                                        <p:tav tm="0">
                                          <p:val>
                                            <p:strVal val="0-#ppt_w/2"/>
                                          </p:val>
                                        </p:tav>
                                        <p:tav tm="100000">
                                          <p:val>
                                            <p:strVal val="#ppt_x"/>
                                          </p:val>
                                        </p:tav>
                                      </p:tavLst>
                                    </p:anim>
                                    <p:anim calcmode="lin" valueType="num">
                                      <p:cBhvr additive="base">
                                        <p:cTn id="42" dur="2000" fill="hold"/>
                                        <p:tgtEl>
                                          <p:spTgt spid="6154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8" fill="hold" nodeType="clickEffect">
                                  <p:stCondLst>
                                    <p:cond delay="0"/>
                                  </p:stCondLst>
                                  <p:childTnLst>
                                    <p:set>
                                      <p:cBhvr>
                                        <p:cTn id="46" dur="1" fill="hold">
                                          <p:stCondLst>
                                            <p:cond delay="0"/>
                                          </p:stCondLst>
                                        </p:cTn>
                                        <p:tgtEl>
                                          <p:spTgt spid="615428">
                                            <p:txEl>
                                              <p:pRg st="3" end="3"/>
                                            </p:txEl>
                                          </p:spTgt>
                                        </p:tgtEl>
                                        <p:attrNameLst>
                                          <p:attrName>style.visibility</p:attrName>
                                        </p:attrNameLst>
                                      </p:cBhvr>
                                      <p:to>
                                        <p:strVal val="visible"/>
                                      </p:to>
                                    </p:set>
                                    <p:anim calcmode="lin" valueType="num">
                                      <p:cBhvr additive="base">
                                        <p:cTn id="47" dur="2000" fill="hold"/>
                                        <p:tgtEl>
                                          <p:spTgt spid="615428">
                                            <p:txEl>
                                              <p:pRg st="3" end="3"/>
                                            </p:txEl>
                                          </p:spTgt>
                                        </p:tgtEl>
                                        <p:attrNameLst>
                                          <p:attrName>ppt_x</p:attrName>
                                        </p:attrNameLst>
                                      </p:cBhvr>
                                      <p:tavLst>
                                        <p:tav tm="0">
                                          <p:val>
                                            <p:strVal val="0-#ppt_w/2"/>
                                          </p:val>
                                        </p:tav>
                                        <p:tav tm="100000">
                                          <p:val>
                                            <p:strVal val="#ppt_x"/>
                                          </p:val>
                                        </p:tav>
                                      </p:tavLst>
                                    </p:anim>
                                    <p:anim calcmode="lin" valueType="num">
                                      <p:cBhvr additive="base">
                                        <p:cTn id="48" dur="2000" fill="hold"/>
                                        <p:tgtEl>
                                          <p:spTgt spid="61542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课程内容安排</a:t>
            </a:r>
          </a:p>
        </p:txBody>
      </p:sp>
      <p:sp>
        <p:nvSpPr>
          <p:cNvPr id="3" name="内容占位符 2"/>
          <p:cNvSpPr>
            <a:spLocks noGrp="1"/>
          </p:cNvSpPr>
          <p:nvPr>
            <p:ph idx="1"/>
          </p:nvPr>
        </p:nvSpPr>
        <p:spPr/>
        <p:txBody>
          <a:bodyPr/>
          <a:lstStyle/>
          <a:p>
            <a:r>
              <a:rPr lang="zh-CN" altLang="en-US" dirty="0"/>
              <a:t>创建</a:t>
            </a:r>
            <a:r>
              <a:rPr lang="zh-CN" altLang="en-US" dirty="0" smtClean="0"/>
              <a:t>模式 </a:t>
            </a:r>
            <a:r>
              <a:rPr lang="en-US" altLang="zh-CN" dirty="0" smtClean="0"/>
              <a:t>2</a:t>
            </a:r>
            <a:r>
              <a:rPr lang="zh-CN" altLang="en-US" dirty="0" smtClean="0"/>
              <a:t>周</a:t>
            </a:r>
            <a:endParaRPr lang="en-US" altLang="zh-CN" dirty="0" smtClean="0"/>
          </a:p>
          <a:p>
            <a:r>
              <a:rPr lang="zh-CN" altLang="en-US" dirty="0"/>
              <a:t>结构</a:t>
            </a:r>
            <a:r>
              <a:rPr lang="zh-CN" altLang="en-US" dirty="0" smtClean="0"/>
              <a:t>模式 </a:t>
            </a:r>
            <a:r>
              <a:rPr lang="en-US" altLang="zh-CN" dirty="0" smtClean="0"/>
              <a:t>2</a:t>
            </a:r>
            <a:r>
              <a:rPr lang="zh-CN" altLang="en-US" dirty="0" smtClean="0"/>
              <a:t>周</a:t>
            </a:r>
            <a:endParaRPr lang="en-US" altLang="zh-CN" dirty="0" smtClean="0"/>
          </a:p>
          <a:p>
            <a:r>
              <a:rPr lang="zh-CN" altLang="en-US" dirty="0" smtClean="0"/>
              <a:t>行为模式 </a:t>
            </a:r>
            <a:r>
              <a:rPr lang="en-US" altLang="zh-CN" dirty="0" smtClean="0"/>
              <a:t>3</a:t>
            </a:r>
            <a:r>
              <a:rPr lang="zh-CN" altLang="en-US" dirty="0" smtClean="0"/>
              <a:t>周</a:t>
            </a:r>
            <a:endParaRPr lang="en-US" altLang="zh-CN" dirty="0" smtClean="0"/>
          </a:p>
          <a:p>
            <a:r>
              <a:rPr lang="zh-CN" altLang="en-US" dirty="0"/>
              <a:t>设计模式</a:t>
            </a:r>
            <a:r>
              <a:rPr lang="zh-CN" altLang="en-US" dirty="0" smtClean="0"/>
              <a:t>复习</a:t>
            </a:r>
            <a:endParaRPr lang="en-US" altLang="zh-CN" dirty="0" smtClean="0"/>
          </a:p>
          <a:p>
            <a:r>
              <a:rPr lang="zh-CN" altLang="en-US" dirty="0"/>
              <a:t>并发</a:t>
            </a:r>
            <a:r>
              <a:rPr lang="zh-CN" altLang="en-US" dirty="0" smtClean="0"/>
              <a:t>模式</a:t>
            </a:r>
            <a:endParaRPr lang="en-US" altLang="zh-CN" dirty="0" smtClean="0"/>
          </a:p>
          <a:p>
            <a:r>
              <a:rPr lang="zh-CN" altLang="en-US" dirty="0" smtClean="0"/>
              <a:t>反模式 </a:t>
            </a:r>
            <a:r>
              <a:rPr lang="en-US" altLang="zh-CN" dirty="0" smtClean="0"/>
              <a:t>2</a:t>
            </a:r>
            <a:r>
              <a:rPr lang="zh-CN" altLang="en-US" dirty="0" smtClean="0"/>
              <a:t>周</a:t>
            </a:r>
            <a:endParaRPr lang="en-US" altLang="zh-CN" dirty="0" smtClean="0"/>
          </a:p>
          <a:p>
            <a:endParaRPr lang="zh-CN" altLang="en-US" dirty="0"/>
          </a:p>
        </p:txBody>
      </p:sp>
    </p:spTree>
    <p:extLst>
      <p:ext uri="{BB962C8B-B14F-4D97-AF65-F5344CB8AC3E}">
        <p14:creationId xmlns:p14="http://schemas.microsoft.com/office/powerpoint/2010/main" val="244410875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4294967295"/>
          </p:nvPr>
        </p:nvSpPr>
        <p:spPr>
          <a:xfrm>
            <a:off x="8746702" y="6432453"/>
            <a:ext cx="2847763" cy="365210"/>
          </a:xfrm>
          <a:prstGeom prst="rect">
            <a:avLst/>
          </a:prstGeom>
        </p:spPr>
        <p:txBody>
          <a:bodyPr/>
          <a:lstStyle/>
          <a:p>
            <a:pPr>
              <a:defRPr/>
            </a:pPr>
            <a:fld id="{7277B87E-B5C5-40CB-9E3E-78438E974F9E}" type="slidenum">
              <a:rPr lang="zh-CN" altLang="en-US"/>
              <a:pPr>
                <a:defRPr/>
              </a:pPr>
              <a:t>86</a:t>
            </a:fld>
            <a:endParaRPr lang="zh-CN"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a:xfrm>
            <a:off x="557734" y="189434"/>
            <a:ext cx="10785056" cy="947957"/>
          </a:xfrm>
        </p:spPr>
        <p:txBody>
          <a:bodyPr/>
          <a:lstStyle/>
          <a:p>
            <a:r>
              <a:rPr lang="zh-CN" altLang="en-US" sz="3200" dirty="0"/>
              <a:t>什么是模式</a:t>
            </a:r>
          </a:p>
        </p:txBody>
      </p:sp>
      <p:sp>
        <p:nvSpPr>
          <p:cNvPr id="480259" name="Rectangle 3"/>
          <p:cNvSpPr>
            <a:spLocks noGrp="1" noChangeArrowheads="1"/>
          </p:cNvSpPr>
          <p:nvPr>
            <p:ph type="body" idx="1"/>
          </p:nvPr>
        </p:nvSpPr>
        <p:spPr>
          <a:xfrm>
            <a:off x="629742" y="1557586"/>
            <a:ext cx="11054153" cy="3961730"/>
          </a:xfrm>
        </p:spPr>
        <p:txBody>
          <a:bodyPr/>
          <a:lstStyle/>
          <a:p>
            <a:pPr>
              <a:lnSpc>
                <a:spcPct val="100000"/>
              </a:lnSpc>
              <a:spcBef>
                <a:spcPct val="50000"/>
              </a:spcBef>
            </a:pPr>
            <a:r>
              <a:rPr lang="zh-CN" altLang="en-US" sz="2900" dirty="0">
                <a:latin typeface="宋体" pitchFamily="2" charset="-122"/>
              </a:rPr>
              <a:t>是一种现实世界中事物。</a:t>
            </a:r>
          </a:p>
          <a:p>
            <a:pPr>
              <a:lnSpc>
                <a:spcPct val="100000"/>
              </a:lnSpc>
              <a:spcBef>
                <a:spcPct val="50000"/>
              </a:spcBef>
            </a:pPr>
            <a:r>
              <a:rPr lang="zh-CN" altLang="en-US" sz="2900" dirty="0">
                <a:latin typeface="宋体" pitchFamily="2" charset="-122"/>
              </a:rPr>
              <a:t>也是一个过程。</a:t>
            </a:r>
          </a:p>
          <a:p>
            <a:pPr>
              <a:lnSpc>
                <a:spcPct val="100000"/>
              </a:lnSpc>
              <a:spcBef>
                <a:spcPct val="50000"/>
              </a:spcBef>
            </a:pPr>
            <a:r>
              <a:rPr lang="zh-CN" altLang="en-US" sz="2900" dirty="0">
                <a:latin typeface="宋体" pitchFamily="2" charset="-122"/>
              </a:rPr>
              <a:t>是如何创建这一事物的过程的描述。</a:t>
            </a:r>
          </a:p>
          <a:p>
            <a:pPr>
              <a:lnSpc>
                <a:spcPct val="100000"/>
              </a:lnSpc>
              <a:spcBef>
                <a:spcPct val="50000"/>
              </a:spcBef>
            </a:pPr>
            <a:r>
              <a:rPr lang="zh-CN" altLang="en-US" sz="2900" dirty="0">
                <a:latin typeface="宋体" pitchFamily="2" charset="-122"/>
              </a:rPr>
              <a:t>是解决不同领域中一类问题的手段。</a:t>
            </a:r>
          </a:p>
          <a:p>
            <a:pPr>
              <a:lnSpc>
                <a:spcPct val="100000"/>
              </a:lnSpc>
              <a:spcBef>
                <a:spcPct val="50000"/>
              </a:spcBef>
            </a:pPr>
            <a:r>
              <a:rPr lang="zh-CN" altLang="en-US" sz="2900" dirty="0">
                <a:latin typeface="宋体" pitchFamily="2" charset="-122"/>
              </a:rPr>
              <a:t>是一个重复发生的充满各种目标和约束的问题的一般解和为什么需要这样的解的描述。。</a:t>
            </a:r>
          </a:p>
          <a:p>
            <a:pPr>
              <a:lnSpc>
                <a:spcPct val="100000"/>
              </a:lnSpc>
              <a:spcBef>
                <a:spcPct val="50000"/>
              </a:spcBef>
            </a:pPr>
            <a:r>
              <a:rPr lang="zh-CN" altLang="en-US" sz="2900" dirty="0">
                <a:latin typeface="宋体" pitchFamily="2" charset="-122"/>
              </a:rPr>
              <a:t>是同时考虑问题</a:t>
            </a:r>
            <a:r>
              <a:rPr lang="en-US" altLang="zh-CN" sz="2900" dirty="0">
                <a:latin typeface="宋体" pitchFamily="2" charset="-122"/>
              </a:rPr>
              <a:t>-</a:t>
            </a:r>
            <a:r>
              <a:rPr lang="zh-CN" altLang="en-US" sz="2900" dirty="0">
                <a:latin typeface="宋体" pitchFamily="2" charset="-122"/>
              </a:rPr>
              <a:t>求解方案偶对的“专家行为”</a:t>
            </a:r>
          </a:p>
        </p:txBody>
      </p:sp>
    </p:spTree>
    <p:extLst>
      <p:ext uri="{BB962C8B-B14F-4D97-AF65-F5344CB8AC3E}">
        <p14:creationId xmlns:p14="http://schemas.microsoft.com/office/powerpoint/2010/main" val="39018370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穿越">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自定义 1">
      <a:majorFont>
        <a:latin typeface="微软雅黑"/>
        <a:ea typeface="微软雅黑"/>
        <a:cs typeface=""/>
      </a:majorFont>
      <a:minorFont>
        <a:latin typeface="微软雅黑"/>
        <a:ea typeface="微软雅黑"/>
        <a:cs typeface=""/>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8081</TotalTime>
  <Words>5680</Words>
  <Application>Microsoft Office PowerPoint</Application>
  <PresentationFormat>自定义</PresentationFormat>
  <Paragraphs>575</Paragraphs>
  <Slides>86</Slides>
  <Notes>2</Notes>
  <HiddenSlides>0</HiddenSlides>
  <MMClips>0</MMClips>
  <ScaleCrop>false</ScaleCrop>
  <HeadingPairs>
    <vt:vector size="4" baseType="variant">
      <vt:variant>
        <vt:lpstr>主题</vt:lpstr>
      </vt:variant>
      <vt:variant>
        <vt:i4>1</vt:i4>
      </vt:variant>
      <vt:variant>
        <vt:lpstr>幻灯片标题</vt:lpstr>
      </vt:variant>
      <vt:variant>
        <vt:i4>86</vt:i4>
      </vt:variant>
    </vt:vector>
  </HeadingPairs>
  <TitlesOfParts>
    <vt:vector size="87" baseType="lpstr">
      <vt:lpstr>Office 主题</vt:lpstr>
      <vt:lpstr>深入浅出设计模式 第1周</vt:lpstr>
      <vt:lpstr>法律声明</vt:lpstr>
      <vt:lpstr>设计模式简介</vt:lpstr>
      <vt:lpstr>什么是模式</vt:lpstr>
      <vt:lpstr>什么是模式</vt:lpstr>
      <vt:lpstr>什么是模式</vt:lpstr>
      <vt:lpstr>什么是模式</vt:lpstr>
      <vt:lpstr>什么是模式</vt:lpstr>
      <vt:lpstr>什么是模式</vt:lpstr>
      <vt:lpstr>什么是模式</vt:lpstr>
      <vt:lpstr>什么是模式</vt:lpstr>
      <vt:lpstr>什么是软件设计模式</vt:lpstr>
      <vt:lpstr>什么是软件设计模式</vt:lpstr>
      <vt:lpstr>什么是软件设计模式</vt:lpstr>
      <vt:lpstr>什么是软件设计模式</vt:lpstr>
      <vt:lpstr>什么是软件设计模式</vt:lpstr>
      <vt:lpstr>什么是软件设计模式</vt:lpstr>
      <vt:lpstr>什么是软件设计模式</vt:lpstr>
      <vt:lpstr>什么是软件设计模式</vt:lpstr>
      <vt:lpstr>什么是软件设计模式</vt:lpstr>
      <vt:lpstr>设计模式的历史回顾</vt:lpstr>
      <vt:lpstr>设计模式的历史回顾</vt:lpstr>
      <vt:lpstr>设计模式的历史回顾</vt:lpstr>
      <vt:lpstr>设计模式的历史回顾</vt:lpstr>
      <vt:lpstr>设计模式的历史回顾</vt:lpstr>
      <vt:lpstr>设计模式的历史回顾</vt:lpstr>
      <vt:lpstr>模式的要素</vt:lpstr>
      <vt:lpstr>模式的要素</vt:lpstr>
      <vt:lpstr>模式的要素</vt:lpstr>
      <vt:lpstr>模式的要素</vt:lpstr>
      <vt:lpstr>模式的要素</vt:lpstr>
      <vt:lpstr>模式的要素</vt:lpstr>
      <vt:lpstr>模式的要素</vt:lpstr>
      <vt:lpstr>设计模式分类</vt:lpstr>
      <vt:lpstr>设计原则</vt:lpstr>
      <vt:lpstr>设计原则：开—闭原则</vt:lpstr>
      <vt:lpstr>设计原则：开—闭原则</vt:lpstr>
      <vt:lpstr>设计原则：开—闭原则</vt:lpstr>
      <vt:lpstr>设计原则：开—闭原则</vt:lpstr>
      <vt:lpstr>设计原则：开—闭原则</vt:lpstr>
      <vt:lpstr>设计原则：开—闭原则</vt:lpstr>
      <vt:lpstr>设计原则：开—闭原则</vt:lpstr>
      <vt:lpstr>设计原则：里氏代换原则</vt:lpstr>
      <vt:lpstr>设计原则：里氏代换原则</vt:lpstr>
      <vt:lpstr>设计原则：里氏代换原则</vt:lpstr>
      <vt:lpstr>设计原则：里氏代换原则</vt:lpstr>
      <vt:lpstr>设计原则：里氏代换原则</vt:lpstr>
      <vt:lpstr>设计原则：里氏代换原则</vt:lpstr>
      <vt:lpstr>设计原则：里氏代换原则</vt:lpstr>
      <vt:lpstr>设计原则：依赖倒转原则</vt:lpstr>
      <vt:lpstr>设计原则：依赖倒转原则</vt:lpstr>
      <vt:lpstr>设计原则：依赖倒转原则</vt:lpstr>
      <vt:lpstr>设计原则：依赖倒转原则</vt:lpstr>
      <vt:lpstr>设计原则：依赖倒转原则</vt:lpstr>
      <vt:lpstr>设计原则：依赖倒转原则</vt:lpstr>
      <vt:lpstr>设计原则：依赖倒转原则</vt:lpstr>
      <vt:lpstr>设计原则：依赖倒转原则</vt:lpstr>
      <vt:lpstr>设计原则：依赖倒转原则</vt:lpstr>
      <vt:lpstr>设计原则：依赖倒转原则</vt:lpstr>
      <vt:lpstr>接口隔离原则（ ISP )</vt:lpstr>
      <vt:lpstr>接口隔离原则（ ISP )</vt:lpstr>
      <vt:lpstr>接口隔离原则（ ISP )</vt:lpstr>
      <vt:lpstr>接口隔离原则（ ISP )</vt:lpstr>
      <vt:lpstr>合成／聚合复用原则（ CARP )</vt:lpstr>
      <vt:lpstr>合成／聚合复用原则（ CARP )</vt:lpstr>
      <vt:lpstr>合成／聚合复用原则（ CARP )</vt:lpstr>
      <vt:lpstr>合成／聚合复用原则（ CARP )</vt:lpstr>
      <vt:lpstr>合成／聚合复用原则（ CARP )</vt:lpstr>
      <vt:lpstr>合成／聚合复用原则（ CARP )</vt:lpstr>
      <vt:lpstr>合成／聚合复用原则（ CARP )</vt:lpstr>
      <vt:lpstr>合成／聚合复用原则（ CARP )</vt:lpstr>
      <vt:lpstr>合成／聚合复用原则（ CARP )</vt:lpstr>
      <vt:lpstr>迪米特法则（ LoD )</vt:lpstr>
      <vt:lpstr>迪米特法则（ LoD )</vt:lpstr>
      <vt:lpstr>迪米特法则（ LoD )</vt:lpstr>
      <vt:lpstr>PowerPoint 演示文稿</vt:lpstr>
      <vt:lpstr>迪米特法则（ LoD )</vt:lpstr>
      <vt:lpstr>迪米特法则（ LoD )</vt:lpstr>
      <vt:lpstr>迪米特法则（ LoD )</vt:lpstr>
      <vt:lpstr>设计原则应用实例分析</vt:lpstr>
      <vt:lpstr>设计原则应用实例分析</vt:lpstr>
      <vt:lpstr>设计原则应用实例分析</vt:lpstr>
      <vt:lpstr>设计原则应用实例分析</vt:lpstr>
      <vt:lpstr>设计原则应用实例分析</vt:lpstr>
      <vt:lpstr>课程内容安排</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黄志洪</dc:creator>
  <cp:lastModifiedBy>Microsoft</cp:lastModifiedBy>
  <cp:revision>849</cp:revision>
  <cp:lastPrinted>2012-03-16T05:44:49Z</cp:lastPrinted>
  <dcterms:modified xsi:type="dcterms:W3CDTF">2017-11-18T01:27:02Z</dcterms:modified>
</cp:coreProperties>
</file>